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02" r:id="rId3"/>
    <p:sldId id="291" r:id="rId4"/>
    <p:sldId id="296" r:id="rId5"/>
    <p:sldId id="286" r:id="rId6"/>
    <p:sldId id="289" r:id="rId7"/>
    <p:sldId id="297" r:id="rId8"/>
    <p:sldId id="298" r:id="rId9"/>
    <p:sldId id="299" r:id="rId10"/>
    <p:sldId id="300" r:id="rId11"/>
    <p:sldId id="301" r:id="rId12"/>
    <p:sldId id="293" r:id="rId13"/>
    <p:sldId id="29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860" autoAdjust="0"/>
  </p:normalViewPr>
  <p:slideViewPr>
    <p:cSldViewPr>
      <p:cViewPr varScale="1">
        <p:scale>
          <a:sx n="62" d="100"/>
          <a:sy n="62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5.bin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64592"/>
            <a:ext cx="6248400" cy="978408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Statics </a:t>
            </a:r>
            <a:endParaRPr lang="en-US" sz="480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533400" y="16002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</a:t>
            </a:r>
          </a:p>
          <a:p>
            <a:pPr lvl="0" algn="ctr">
              <a:buClr>
                <a:schemeClr val="accent1"/>
              </a:buClr>
              <a:buSzPct val="80000"/>
            </a:pPr>
            <a:r>
              <a:rPr kumimoji="0" lang="en-US" sz="2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Forces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1" name="Rectangle 10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Action Button: Forward or Next 13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Back or Previous 14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6" name="Action Button: Beginning 15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End 16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ction Button: Home 17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5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1.Equilibrium equations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2. Matrix notation </a:t>
            </a:r>
          </a:p>
          <a:p>
            <a:pPr marL="0" indent="0" algn="justLow"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500" b="1" dirty="0" smtClean="0">
              <a:solidFill>
                <a:srgbClr val="FF0000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42342" name="Object 6"/>
          <p:cNvGraphicFramePr>
            <a:graphicFrameLocks noChangeAspect="1"/>
          </p:cNvGraphicFramePr>
          <p:nvPr/>
        </p:nvGraphicFramePr>
        <p:xfrm>
          <a:off x="685800" y="3048000"/>
          <a:ext cx="5451475" cy="1184275"/>
        </p:xfrm>
        <a:graphic>
          <a:graphicData uri="http://schemas.openxmlformats.org/presentationml/2006/ole">
            <p:oleObj spid="_x0000_s142342" name="Equation" r:id="rId5" imgW="3530520" imgH="825480" progId="Equation.3">
              <p:embed/>
            </p:oleObj>
          </a:graphicData>
        </a:graphic>
      </p:graphicFrame>
      <p:graphicFrame>
        <p:nvGraphicFramePr>
          <p:cNvPr id="142343" name="Object 7"/>
          <p:cNvGraphicFramePr>
            <a:graphicFrameLocks noChangeAspect="1"/>
          </p:cNvGraphicFramePr>
          <p:nvPr/>
        </p:nvGraphicFramePr>
        <p:xfrm>
          <a:off x="762000" y="4953000"/>
          <a:ext cx="4495800" cy="1128712"/>
        </p:xfrm>
        <a:graphic>
          <a:graphicData uri="http://schemas.openxmlformats.org/presentationml/2006/ole">
            <p:oleObj spid="_x0000_s142343" name="Equation" r:id="rId6" imgW="2908080" imgH="711000" progId="Equation.3">
              <p:embed/>
            </p:oleObj>
          </a:graphicData>
        </a:graphic>
      </p:graphicFrame>
      <p:sp>
        <p:nvSpPr>
          <p:cNvPr id="19" name="Oval 1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0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Example[1]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Cramer's rule 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8" name="Rectangle 17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Back or Previous 20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22" name="Action Button: Beginning 21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End 22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Home 23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2590800" y="2743200"/>
          <a:ext cx="2057400" cy="1764532"/>
        </p:xfrm>
        <a:graphic>
          <a:graphicData uri="http://schemas.openxmlformats.org/presentationml/2006/ole">
            <p:oleObj spid="_x0000_s143362" name="Equation" r:id="rId5" imgW="850680" imgH="685800" progId="Equation.3">
              <p:embed/>
            </p:oleObj>
          </a:graphicData>
        </a:graphic>
      </p:graphicFrame>
      <p:sp>
        <p:nvSpPr>
          <p:cNvPr id="13" name="Oval 12"/>
          <p:cNvSpPr>
            <a:spLocks noChangeAspect="1"/>
          </p:cNvSpPr>
          <p:nvPr/>
        </p:nvSpPr>
        <p:spPr>
          <a:xfrm>
            <a:off x="7924800" y="22860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800" b="1" dirty="0" smtClean="0">
                <a:solidFill>
                  <a:srgbClr val="0070C0"/>
                </a:solidFill>
              </a:rPr>
              <a:t>Matrix notation </a:t>
            </a:r>
            <a:r>
              <a:rPr lang="en-US" sz="2800" b="1" dirty="0" smtClean="0">
                <a:solidFill>
                  <a:schemeClr val="tx1"/>
                </a:solidFill>
              </a:rPr>
              <a:t>can be used to solved equilibrium three dimensional problems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</a:rPr>
              <a:t>There are many methods you can use it such as:</a:t>
            </a:r>
          </a:p>
          <a:p>
            <a:pPr marL="292608" lvl="1" indent="0" algn="justLow"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Cramer's rule </a:t>
            </a:r>
          </a:p>
          <a:p>
            <a:pPr marL="292608" lvl="1" indent="0" algn="justLow"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Elimination methods  </a:t>
            </a: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Oval 1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</a:t>
            </a: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Oval 1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lecture </a:t>
            </a:r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3525" indent="-263525">
              <a:buNone/>
            </a:pPr>
            <a:r>
              <a:rPr lang="en-US" sz="2800" dirty="0" smtClean="0">
                <a:solidFill>
                  <a:srgbClr val="002060"/>
                </a:solidFill>
                <a:latin typeface="Swis721 BlkEx BT" pitchFamily="34" charset="0"/>
                <a:cs typeface="Times New Roman" pitchFamily="18" charset="0"/>
              </a:rPr>
              <a:t>  We will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Use equilibrium conditions and matrices operations to solve 3D problems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lvl="1">
              <a:lnSpc>
                <a:spcPct val="150000"/>
              </a:lnSpc>
              <a:buNone/>
            </a:pP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0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Mattresses operations 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38200" y="2209800"/>
            <a:ext cx="7620000" cy="990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Note: three dimensional problem produce three equations with three unknowns. To solve these equations we can use mattresses operations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36320" y="5867400"/>
            <a:ext cx="5669280" cy="6400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just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 one of the mattresses operation method to find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pSp>
        <p:nvGrpSpPr>
          <p:cNvPr id="3" name="Group 14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8" name="Rectangle 17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Back or Previous 20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22" name="Action Button: Beginning 21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End 22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Home 23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036320" y="3276600"/>
            <a:ext cx="5669280" cy="1143000"/>
            <a:chOff x="2133600" y="3505200"/>
            <a:chExt cx="5669280" cy="1143000"/>
          </a:xfrm>
        </p:grpSpPr>
        <p:sp>
          <p:nvSpPr>
            <p:cNvPr id="19" name="Rectangle 18"/>
            <p:cNvSpPr/>
            <p:nvPr/>
          </p:nvSpPr>
          <p:spPr>
            <a:xfrm>
              <a:off x="2133600" y="3505200"/>
              <a:ext cx="5669280" cy="1143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buNone/>
              </a:pP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Collect the three equations in the following form:</a:t>
              </a:r>
            </a:p>
            <a:p>
              <a:pPr>
                <a:buNone/>
              </a:pP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graphicFrame>
          <p:nvGraphicFramePr>
            <p:cNvPr id="27" name="Object 26"/>
            <p:cNvGraphicFramePr>
              <a:graphicFrameLocks noChangeAspect="1"/>
            </p:cNvGraphicFramePr>
            <p:nvPr/>
          </p:nvGraphicFramePr>
          <p:xfrm>
            <a:off x="3733800" y="3809999"/>
            <a:ext cx="2286000" cy="828483"/>
          </p:xfrm>
          <a:graphic>
            <a:graphicData uri="http://schemas.openxmlformats.org/presentationml/2006/ole">
              <p:oleObj spid="_x0000_s89090" name="Equation" r:id="rId5" imgW="1892160" imgH="685800" progId="Equation.3">
                <p:embed/>
              </p:oleObj>
            </a:graphicData>
          </a:graphic>
        </p:graphicFrame>
      </p:grpSp>
      <p:grpSp>
        <p:nvGrpSpPr>
          <p:cNvPr id="30" name="Group 29"/>
          <p:cNvGrpSpPr/>
          <p:nvPr/>
        </p:nvGrpSpPr>
        <p:grpSpPr>
          <a:xfrm>
            <a:off x="1036320" y="4495800"/>
            <a:ext cx="5669280" cy="1295400"/>
            <a:chOff x="2133600" y="4876800"/>
            <a:chExt cx="5669280" cy="1295400"/>
          </a:xfrm>
        </p:grpSpPr>
        <p:sp>
          <p:nvSpPr>
            <p:cNvPr id="16" name="Rectangle 15"/>
            <p:cNvSpPr/>
            <p:nvPr/>
          </p:nvSpPr>
          <p:spPr>
            <a:xfrm>
              <a:off x="2133600" y="4876800"/>
              <a:ext cx="5669280" cy="1295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buNone/>
              </a:pP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Arrange the above equations in mattresses form :</a:t>
              </a:r>
            </a:p>
          </p:txBody>
        </p:sp>
        <p:graphicFrame>
          <p:nvGraphicFramePr>
            <p:cNvPr id="29" name="Object 28"/>
            <p:cNvGraphicFramePr>
              <a:graphicFrameLocks noChangeAspect="1"/>
            </p:cNvGraphicFramePr>
            <p:nvPr/>
          </p:nvGraphicFramePr>
          <p:xfrm>
            <a:off x="4138613" y="5243513"/>
            <a:ext cx="2085975" cy="858837"/>
          </p:xfrm>
          <a:graphic>
            <a:graphicData uri="http://schemas.openxmlformats.org/presentationml/2006/ole">
              <p:oleObj spid="_x0000_s89091" name="Equation" r:id="rId6" imgW="1726920" imgH="711000" progId="Equation.3">
                <p:embed/>
              </p:oleObj>
            </a:graphicData>
          </a:graphic>
        </p:graphicFrame>
      </p:grpSp>
      <p:sp>
        <p:nvSpPr>
          <p:cNvPr id="31" name="Rectangle 30"/>
          <p:cNvSpPr/>
          <p:nvPr/>
        </p:nvSpPr>
        <p:spPr>
          <a:xfrm>
            <a:off x="7010400" y="3429000"/>
            <a:ext cx="1828800" cy="2971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ctr">
              <a:buNone/>
            </a:pP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methods are:</a:t>
            </a:r>
          </a:p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Cramer's rule </a:t>
            </a:r>
          </a:p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Gauss elimination method </a:t>
            </a:r>
          </a:p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 decomposition method  </a:t>
            </a:r>
          </a:p>
          <a:p>
            <a:pPr algn="ctr">
              <a:buNone/>
            </a:pPr>
            <a:endParaRPr lang="en-US" sz="2800" b="1" i="1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Elbow Connector 33"/>
          <p:cNvCxnSpPr>
            <a:stCxn id="17" idx="3"/>
            <a:endCxn id="31" idx="1"/>
          </p:cNvCxnSpPr>
          <p:nvPr/>
        </p:nvCxnSpPr>
        <p:spPr>
          <a:xfrm flipV="1">
            <a:off x="6705600" y="4914900"/>
            <a:ext cx="304800" cy="127254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7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0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Cramer's rule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8" name="Rectangle 17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Back or Previous 20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22" name="Action Button: Beginning 21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End 22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Home 23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29"/>
          <p:cNvGrpSpPr/>
          <p:nvPr/>
        </p:nvGrpSpPr>
        <p:grpSpPr>
          <a:xfrm>
            <a:off x="609600" y="2362200"/>
            <a:ext cx="4572000" cy="1295400"/>
            <a:chOff x="2133600" y="4876800"/>
            <a:chExt cx="5669280" cy="1295400"/>
          </a:xfrm>
        </p:grpSpPr>
        <p:sp>
          <p:nvSpPr>
            <p:cNvPr id="16" name="Rectangle 15"/>
            <p:cNvSpPr/>
            <p:nvPr/>
          </p:nvSpPr>
          <p:spPr>
            <a:xfrm>
              <a:off x="2133600" y="4876800"/>
              <a:ext cx="5669280" cy="1295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buNone/>
              </a:pP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The three equations are arranged in matrix form </a:t>
              </a:r>
            </a:p>
          </p:txBody>
        </p:sp>
        <p:graphicFrame>
          <p:nvGraphicFramePr>
            <p:cNvPr id="29" name="Object 28"/>
            <p:cNvGraphicFramePr>
              <a:graphicFrameLocks noChangeAspect="1"/>
            </p:cNvGraphicFramePr>
            <p:nvPr/>
          </p:nvGraphicFramePr>
          <p:xfrm>
            <a:off x="4653915" y="5257800"/>
            <a:ext cx="2085975" cy="858837"/>
          </p:xfrm>
          <a:graphic>
            <a:graphicData uri="http://schemas.openxmlformats.org/presentationml/2006/ole">
              <p:oleObj spid="_x0000_s120835" name="Equation" r:id="rId5" imgW="1726920" imgH="711000" progId="Equation.3">
                <p:embed/>
              </p:oleObj>
            </a:graphicData>
          </a:graphic>
        </p:graphicFrame>
      </p:grpSp>
      <p:grpSp>
        <p:nvGrpSpPr>
          <p:cNvPr id="32" name="Group 31"/>
          <p:cNvGrpSpPr/>
          <p:nvPr/>
        </p:nvGrpSpPr>
        <p:grpSpPr>
          <a:xfrm>
            <a:off x="609600" y="3810000"/>
            <a:ext cx="4572000" cy="2590800"/>
            <a:chOff x="609600" y="3810000"/>
            <a:chExt cx="4876800" cy="2590800"/>
          </a:xfrm>
        </p:grpSpPr>
        <p:sp>
          <p:nvSpPr>
            <p:cNvPr id="28" name="Rectangle 27"/>
            <p:cNvSpPr/>
            <p:nvPr/>
          </p:nvSpPr>
          <p:spPr>
            <a:xfrm>
              <a:off x="609600" y="3810000"/>
              <a:ext cx="4876800" cy="2590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buNone/>
              </a:pP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Solution is found as:</a:t>
              </a:r>
            </a:p>
            <a:p>
              <a:pPr>
                <a:buNone/>
              </a:pPr>
              <a:endPara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0" name="Object 29"/>
            <p:cNvGraphicFramePr>
              <a:graphicFrameLocks noChangeAspect="1"/>
            </p:cNvGraphicFramePr>
            <p:nvPr/>
          </p:nvGraphicFramePr>
          <p:xfrm>
            <a:off x="762000" y="4343400"/>
            <a:ext cx="4508501" cy="1657350"/>
          </p:xfrm>
          <a:graphic>
            <a:graphicData uri="http://schemas.openxmlformats.org/presentationml/2006/ole">
              <p:oleObj spid="_x0000_s120836" name="Equation" r:id="rId6" imgW="3733560" imgH="1371600" progId="Equation.3">
                <p:embed/>
              </p:oleObj>
            </a:graphicData>
          </a:graphic>
        </p:graphicFrame>
      </p:grpSp>
      <p:grpSp>
        <p:nvGrpSpPr>
          <p:cNvPr id="39" name="Group 38"/>
          <p:cNvGrpSpPr/>
          <p:nvPr/>
        </p:nvGrpSpPr>
        <p:grpSpPr>
          <a:xfrm>
            <a:off x="5334000" y="2362200"/>
            <a:ext cx="3657600" cy="1447800"/>
            <a:chOff x="5334000" y="2438400"/>
            <a:chExt cx="3657600" cy="1447800"/>
          </a:xfrm>
        </p:grpSpPr>
        <p:sp>
          <p:nvSpPr>
            <p:cNvPr id="36" name="Rectangle 35"/>
            <p:cNvSpPr/>
            <p:nvPr/>
          </p:nvSpPr>
          <p:spPr>
            <a:xfrm>
              <a:off x="5334000" y="2438400"/>
              <a:ext cx="3657600" cy="1447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buNone/>
              </a:pPr>
              <a:endPara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0840" name="Object 8"/>
            <p:cNvGraphicFramePr>
              <a:graphicFrameLocks noChangeAspect="1"/>
            </p:cNvGraphicFramePr>
            <p:nvPr/>
          </p:nvGraphicFramePr>
          <p:xfrm>
            <a:off x="5486400" y="2590800"/>
            <a:ext cx="3416300" cy="1072695"/>
          </p:xfrm>
          <a:graphic>
            <a:graphicData uri="http://schemas.openxmlformats.org/presentationml/2006/ole">
              <p:oleObj spid="_x0000_s120840" name="Equation" r:id="rId7" imgW="3720960" imgH="1168200" progId="Equation.3">
                <p:embed/>
              </p:oleObj>
            </a:graphicData>
          </a:graphic>
        </p:graphicFrame>
      </p:grpSp>
      <p:sp>
        <p:nvSpPr>
          <p:cNvPr id="26" name="Oval 2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Question: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Find the tension forces in each cable shown in the figure using matrix  notation   </a:t>
            </a:r>
          </a:p>
          <a:p>
            <a:pPr marL="854075" indent="-854075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Given:</a:t>
            </a:r>
            <a:r>
              <a:rPr lang="en-US" sz="2400" b="1" dirty="0" smtClean="0">
                <a:solidFill>
                  <a:schemeClr val="tx1"/>
                </a:solidFill>
              </a:rPr>
              <a:t> 1. the load </a:t>
            </a:r>
          </a:p>
          <a:p>
            <a:pPr marL="854075" indent="-854075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             2. equilibrium condition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Solution: </a:t>
            </a:r>
            <a:r>
              <a:rPr lang="en-US" sz="2400" b="1" dirty="0" smtClean="0">
                <a:solidFill>
                  <a:schemeClr val="tx1"/>
                </a:solidFill>
              </a:rPr>
              <a:t>decompose the forces to its components and apply the equilibrium equations to find the tension forces in cables OA, OB and OC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70C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0" name="Rectangle 9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Action Button: Forward or Next 11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End 14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Home 15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390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4" name="Group 116"/>
          <p:cNvGrpSpPr/>
          <p:nvPr/>
        </p:nvGrpSpPr>
        <p:grpSpPr>
          <a:xfrm>
            <a:off x="4724400" y="1752600"/>
            <a:ext cx="4573587" cy="4689475"/>
            <a:chOff x="4724400" y="1752600"/>
            <a:chExt cx="4573587" cy="4689475"/>
          </a:xfrm>
        </p:grpSpPr>
        <p:grpSp>
          <p:nvGrpSpPr>
            <p:cNvPr id="115" name="Group 1"/>
            <p:cNvGrpSpPr>
              <a:grpSpLocks/>
            </p:cNvGrpSpPr>
            <p:nvPr/>
          </p:nvGrpSpPr>
          <p:grpSpPr bwMode="auto">
            <a:xfrm>
              <a:off x="4724400" y="2133600"/>
              <a:ext cx="4573587" cy="4308475"/>
              <a:chOff x="2712" y="5649"/>
              <a:chExt cx="7202" cy="6785"/>
            </a:xfrm>
          </p:grpSpPr>
          <p:grpSp>
            <p:nvGrpSpPr>
              <p:cNvPr id="119" name="Group 2"/>
              <p:cNvGrpSpPr>
                <a:grpSpLocks/>
              </p:cNvGrpSpPr>
              <p:nvPr/>
            </p:nvGrpSpPr>
            <p:grpSpPr bwMode="auto">
              <a:xfrm>
                <a:off x="2712" y="5649"/>
                <a:ext cx="6601" cy="6785"/>
                <a:chOff x="2712" y="5649"/>
                <a:chExt cx="6601" cy="6785"/>
              </a:xfrm>
            </p:grpSpPr>
            <p:grpSp>
              <p:nvGrpSpPr>
                <p:cNvPr id="123" name="Group 3"/>
                <p:cNvGrpSpPr>
                  <a:grpSpLocks/>
                </p:cNvGrpSpPr>
                <p:nvPr/>
              </p:nvGrpSpPr>
              <p:grpSpPr bwMode="auto">
                <a:xfrm>
                  <a:off x="2712" y="5649"/>
                  <a:ext cx="6601" cy="6785"/>
                  <a:chOff x="2712" y="5649"/>
                  <a:chExt cx="6601" cy="6785"/>
                </a:xfrm>
              </p:grpSpPr>
              <p:grpSp>
                <p:nvGrpSpPr>
                  <p:cNvPr id="125" name="Group 4"/>
                  <p:cNvGrpSpPr>
                    <a:grpSpLocks/>
                  </p:cNvGrpSpPr>
                  <p:nvPr/>
                </p:nvGrpSpPr>
                <p:grpSpPr bwMode="auto">
                  <a:xfrm>
                    <a:off x="2712" y="5649"/>
                    <a:ext cx="6601" cy="6785"/>
                    <a:chOff x="2712" y="5649"/>
                    <a:chExt cx="6601" cy="6785"/>
                  </a:xfrm>
                </p:grpSpPr>
                <p:grpSp>
                  <p:nvGrpSpPr>
                    <p:cNvPr id="127" name="Group 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86" y="6802"/>
                      <a:ext cx="4767" cy="4697"/>
                      <a:chOff x="3586" y="6802"/>
                      <a:chExt cx="4767" cy="4697"/>
                    </a:xfrm>
                  </p:grpSpPr>
                  <p:sp>
                    <p:nvSpPr>
                      <p:cNvPr id="164" name="Rectangle 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901" y="10886"/>
                        <a:ext cx="1268" cy="613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B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65" name="AutoShape 7" descr="Medium wood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217" y="9212"/>
                        <a:ext cx="1333" cy="875"/>
                      </a:xfrm>
                      <a:prstGeom prst="cube">
                        <a:avLst>
                          <a:gd name="adj" fmla="val 25000"/>
                        </a:avLst>
                      </a:prstGeom>
                      <a:blipFill dpi="0" rotWithShape="0">
                        <a:blip r:embed="rId4" cstate="print"/>
                        <a:srcRect/>
                        <a:tile tx="0" ty="0" sx="100000" sy="100000" flip="none" algn="tl"/>
                      </a:blip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 type="none" w="lg" len="lg"/>
                      </a:ln>
                      <a:effectLst>
                        <a:outerShdw sy="50000" kx="-2453608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6" name="Rectangle 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86" y="10170"/>
                        <a:ext cx="1268" cy="613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A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67" name="Rectangle 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085" y="8989"/>
                        <a:ext cx="1268" cy="613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C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68" name="Rectangle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14" y="6802"/>
                        <a:ext cx="1268" cy="613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O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</p:grpSp>
                <p:grpSp>
                  <p:nvGrpSpPr>
                    <p:cNvPr id="128" name="Group 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12" y="5649"/>
                      <a:ext cx="6601" cy="6785"/>
                      <a:chOff x="2712" y="5649"/>
                      <a:chExt cx="6601" cy="6785"/>
                    </a:xfrm>
                  </p:grpSpPr>
                  <p:grpSp>
                    <p:nvGrpSpPr>
                      <p:cNvPr id="129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531" y="8440"/>
                        <a:ext cx="1414" cy="510"/>
                        <a:chOff x="8070" y="7595"/>
                        <a:chExt cx="1414" cy="510"/>
                      </a:xfrm>
                    </p:grpSpPr>
                    <p:cxnSp>
                      <p:nvCxnSpPr>
                        <p:cNvPr id="160" name="AutoShape 13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8070" y="7869"/>
                          <a:ext cx="236" cy="23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61" name="AutoShape 14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9248" y="7869"/>
                          <a:ext cx="236" cy="23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62" name="AutoShape 15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8236" y="7971"/>
                          <a:ext cx="1114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sp>
                      <p:nvSpPr>
                        <p:cNvPr id="163" name="Rectangle 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425" y="7595"/>
                          <a:ext cx="794" cy="376"/>
                        </a:xfrm>
                        <a:prstGeom prst="rect">
                          <a:avLst/>
                        </a:prstGeom>
                        <a:solidFill>
                          <a:srgbClr val="FFFFFF">
                            <a:alpha val="0"/>
                          </a:srgbClr>
                        </a:solidFill>
                        <a:ln w="25400">
                          <a:noFill/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11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itchFamily="34" charset="0"/>
                              <a:ea typeface="Arial" pitchFamily="34" charset="0"/>
                              <a:cs typeface="Arial" pitchFamily="34" charset="0"/>
                            </a:rPr>
                            <a:t>2 m</a:t>
                          </a:r>
                          <a:endParaRPr kumimoji="0" lang="en-US" sz="1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130" name="Group 1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12" y="5649"/>
                        <a:ext cx="6601" cy="6785"/>
                        <a:chOff x="2712" y="5649"/>
                        <a:chExt cx="6601" cy="6785"/>
                      </a:xfrm>
                    </p:grpSpPr>
                    <p:sp>
                      <p:nvSpPr>
                        <p:cNvPr id="131" name="AutoShape 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72" y="8972"/>
                          <a:ext cx="5359" cy="1840"/>
                        </a:xfrm>
                        <a:prstGeom prst="cube">
                          <a:avLst>
                            <a:gd name="adj" fmla="val 92338"/>
                          </a:avLst>
                        </a:prstGeom>
                        <a:gradFill rotWithShape="0">
                          <a:gsLst>
                            <a:gs pos="0">
                              <a:srgbClr val="95B3D7"/>
                            </a:gs>
                            <a:gs pos="50000">
                              <a:srgbClr val="DBE5F1"/>
                            </a:gs>
                            <a:gs pos="100000">
                              <a:srgbClr val="95B3D7"/>
                            </a:gs>
                          </a:gsLst>
                          <a:lin ang="18900000" scaled="1"/>
                        </a:gradFill>
                        <a:ln w="12700">
                          <a:solidFill>
                            <a:srgbClr val="95B3D7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cxnSp>
                      <p:nvCxnSpPr>
                        <p:cNvPr id="132" name="AutoShape 19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6039" y="9764"/>
                          <a:ext cx="3118" cy="0"/>
                        </a:xfrm>
                        <a:prstGeom prst="straightConnector1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prstDash val="sysDot"/>
                          <a:round/>
                          <a:headEnd/>
                          <a:tailEnd type="stealth" w="lg" len="lg"/>
                        </a:ln>
                      </p:spPr>
                    </p:cxnSp>
                    <p:cxnSp>
                      <p:nvCxnSpPr>
                        <p:cNvPr id="133" name="AutoShape 20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rot="-5400000">
                          <a:off x="4881" y="7892"/>
                          <a:ext cx="2381" cy="0"/>
                        </a:xfrm>
                        <a:prstGeom prst="straightConnector1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prstDash val="sysDot"/>
                          <a:round/>
                          <a:headEnd/>
                          <a:tailEnd type="stealth" w="lg" len="lg"/>
                        </a:ln>
                      </p:spPr>
                    </p:cxnSp>
                    <p:cxnSp>
                      <p:nvCxnSpPr>
                        <p:cNvPr id="134" name="AutoShape 21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rot="18900000" flipH="1">
                          <a:off x="3400" y="10875"/>
                          <a:ext cx="3118" cy="0"/>
                        </a:xfrm>
                        <a:prstGeom prst="straightConnector1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prstDash val="sysDot"/>
                          <a:round/>
                          <a:headEnd/>
                          <a:tailEnd type="stealth" w="lg" len="lg"/>
                        </a:ln>
                      </p:spPr>
                    </p:cxnSp>
                    <p:cxnSp>
                      <p:nvCxnSpPr>
                        <p:cNvPr id="135" name="AutoShape 22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6055" y="7182"/>
                          <a:ext cx="981" cy="3505"/>
                        </a:xfrm>
                        <a:prstGeom prst="straightConnector1">
                          <a:avLst/>
                        </a:prstGeom>
                        <a:noFill/>
                        <a:ln w="34925">
                          <a:solidFill>
                            <a:srgbClr val="974706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36" name="AutoShape 23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6039" y="7182"/>
                          <a:ext cx="1492" cy="1790"/>
                        </a:xfrm>
                        <a:prstGeom prst="straightConnector1">
                          <a:avLst/>
                        </a:prstGeom>
                        <a:noFill/>
                        <a:ln w="34925">
                          <a:solidFill>
                            <a:srgbClr val="974706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37" name="AutoShape 24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136" y="10812"/>
                          <a:ext cx="236" cy="23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38" name="AutoShape 25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3237" y="10942"/>
                          <a:ext cx="1644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cxnSp>
                      <p:nvCxnSpPr>
                        <p:cNvPr id="139" name="AutoShape 26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237" y="10282"/>
                          <a:ext cx="340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40" name="AutoShape 27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625" y="9765"/>
                          <a:ext cx="2438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41" name="AutoShape 28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751" y="7182"/>
                          <a:ext cx="2288" cy="3100"/>
                        </a:xfrm>
                        <a:prstGeom prst="straightConnector1">
                          <a:avLst/>
                        </a:prstGeom>
                        <a:noFill/>
                        <a:ln w="34925">
                          <a:solidFill>
                            <a:srgbClr val="974706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42" name="AutoShape 29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V="1">
                          <a:off x="3465" y="9764"/>
                          <a:ext cx="488" cy="513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cxnSp>
                      <p:nvCxnSpPr>
                        <p:cNvPr id="143" name="AutoShape 30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577" y="7182"/>
                          <a:ext cx="1984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44" name="AutoShape 31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3751" y="7181"/>
                          <a:ext cx="0" cy="2583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cxnSp>
                      <p:nvCxnSpPr>
                        <p:cNvPr id="145" name="AutoShape 32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rot="-5400000">
                          <a:off x="5600" y="6131"/>
                          <a:ext cx="964" cy="0"/>
                        </a:xfrm>
                        <a:prstGeom prst="straightConnector1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  <a:round/>
                          <a:headEnd/>
                          <a:tailEnd type="stealth" w="lg" len="lg"/>
                        </a:ln>
                      </p:spPr>
                    </p:cxnSp>
                    <p:sp>
                      <p:nvSpPr>
                        <p:cNvPr id="146" name="Rectangle 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2" y="8228"/>
                          <a:ext cx="913" cy="376"/>
                        </a:xfrm>
                        <a:prstGeom prst="rect">
                          <a:avLst/>
                        </a:prstGeom>
                        <a:solidFill>
                          <a:srgbClr val="FFFFFF">
                            <a:alpha val="0"/>
                          </a:srgbClr>
                        </a:solidFill>
                        <a:ln w="25400">
                          <a:noFill/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11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itchFamily="34" charset="0"/>
                              <a:ea typeface="Arial" pitchFamily="34" charset="0"/>
                              <a:cs typeface="Arial" pitchFamily="34" charset="0"/>
                            </a:rPr>
                            <a:t>8 m</a:t>
                          </a:r>
                          <a:endParaRPr kumimoji="0" lang="en-US" sz="1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47" name="Rectangle 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2" y="9774"/>
                          <a:ext cx="913" cy="376"/>
                        </a:xfrm>
                        <a:prstGeom prst="rect">
                          <a:avLst/>
                        </a:prstGeom>
                        <a:solidFill>
                          <a:srgbClr val="FFFFFF">
                            <a:alpha val="0"/>
                          </a:srgbClr>
                        </a:solidFill>
                        <a:ln w="25400">
                          <a:noFill/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11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itchFamily="34" charset="0"/>
                              <a:ea typeface="Arial" pitchFamily="34" charset="0"/>
                              <a:cs typeface="Arial" pitchFamily="34" charset="0"/>
                            </a:rPr>
                            <a:t>1.5 m</a:t>
                          </a:r>
                          <a:endParaRPr kumimoji="0" lang="en-US" sz="1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48" name="Rectangle 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36" y="10942"/>
                          <a:ext cx="913" cy="376"/>
                        </a:xfrm>
                        <a:prstGeom prst="rect">
                          <a:avLst/>
                        </a:prstGeom>
                        <a:solidFill>
                          <a:srgbClr val="FFFFFF">
                            <a:alpha val="0"/>
                          </a:srgbClr>
                        </a:solidFill>
                        <a:ln w="25400">
                          <a:noFill/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11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itchFamily="34" charset="0"/>
                              <a:ea typeface="Arial" pitchFamily="34" charset="0"/>
                              <a:cs typeface="Arial" pitchFamily="34" charset="0"/>
                            </a:rPr>
                            <a:t>4 m</a:t>
                          </a:r>
                          <a:endParaRPr kumimoji="0" lang="en-US" sz="1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grpSp>
                      <p:nvGrpSpPr>
                        <p:cNvPr id="149" name="Group 3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4915" y="8972"/>
                          <a:ext cx="4398" cy="2320"/>
                          <a:chOff x="4915" y="8972"/>
                          <a:chExt cx="4398" cy="2320"/>
                        </a:xfrm>
                      </p:grpSpPr>
                      <p:sp>
                        <p:nvSpPr>
                          <p:cNvPr id="150" name="Rectangle 3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142" y="10916"/>
                            <a:ext cx="913" cy="376"/>
                          </a:xfrm>
                          <a:prstGeom prst="rect">
                            <a:avLst/>
                          </a:prstGeom>
                          <a:solidFill>
                            <a:srgbClr val="FFFFFF">
                              <a:alpha val="0"/>
                            </a:srgbClr>
                          </a:solidFill>
                          <a:ln w="25400">
                            <a:noFill/>
                            <a:miter lim="800000"/>
                            <a:headEnd/>
                            <a:tailEnd type="none" w="lg" len="lg"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lvl="0" indent="0" algn="r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en-US" sz="11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libri" pitchFamily="34" charset="0"/>
                                <a:ea typeface="Arial" pitchFamily="34" charset="0"/>
                                <a:cs typeface="Arial" pitchFamily="34" charset="0"/>
                              </a:rPr>
                              <a:t>4 m</a:t>
                            </a:r>
                            <a:endParaRPr kumimoji="0" lang="en-US" sz="18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endParaRPr>
                          </a:p>
                        </p:txBody>
                      </p:sp>
                      <p:grpSp>
                        <p:nvGrpSpPr>
                          <p:cNvPr id="151" name="Group 3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4915" y="8972"/>
                            <a:ext cx="4398" cy="2101"/>
                            <a:chOff x="4915" y="8972"/>
                            <a:chExt cx="4398" cy="2101"/>
                          </a:xfrm>
                        </p:grpSpPr>
                        <p:cxnSp>
                          <p:nvCxnSpPr>
                            <p:cNvPr id="152" name="AutoShape 39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H="1">
                              <a:off x="6770" y="10837"/>
                              <a:ext cx="236" cy="236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</p:cxnSp>
                        <p:cxnSp>
                          <p:nvCxnSpPr>
                            <p:cNvPr id="153" name="AutoShape 40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>
                              <a:off x="4915" y="10942"/>
                              <a:ext cx="1928" cy="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 type="triangle" w="med" len="med"/>
                              <a:tailEnd type="triangle" w="med" len="med"/>
                            </a:ln>
                          </p:spPr>
                        </p:cxnSp>
                        <p:cxnSp>
                          <p:nvCxnSpPr>
                            <p:cNvPr id="154" name="AutoShape 41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H="1">
                              <a:off x="7036" y="10687"/>
                              <a:ext cx="454" cy="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</p:cxnSp>
                        <p:cxnSp>
                          <p:nvCxnSpPr>
                            <p:cNvPr id="155" name="AutoShape 42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V="1">
                              <a:off x="7338" y="9774"/>
                              <a:ext cx="913" cy="913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 type="triangle" w="med" len="med"/>
                              <a:tailEnd type="triangle" w="med" len="med"/>
                            </a:ln>
                          </p:spPr>
                        </p:cxnSp>
                        <p:cxnSp>
                          <p:nvCxnSpPr>
                            <p:cNvPr id="156" name="AutoShape 43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H="1">
                              <a:off x="8731" y="8972"/>
                              <a:ext cx="454" cy="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</p:cxnSp>
                        <p:cxnSp>
                          <p:nvCxnSpPr>
                            <p:cNvPr id="157" name="AutoShape 44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V="1">
                              <a:off x="8251" y="8972"/>
                              <a:ext cx="742" cy="802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 type="triangle" w="med" len="med"/>
                              <a:tailEnd type="triangle" w="med" len="med"/>
                            </a:ln>
                          </p:spPr>
                        </p:cxnSp>
                        <p:sp>
                          <p:nvSpPr>
                            <p:cNvPr id="158" name="Rectangle 4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7615" y="10150"/>
                              <a:ext cx="913" cy="376"/>
                            </a:xfrm>
                            <a:prstGeom prst="rect">
                              <a:avLst/>
                            </a:prstGeom>
                            <a:solidFill>
                              <a:srgbClr val="FFFFFF">
                                <a:alpha val="0"/>
                              </a:srgbClr>
                            </a:solidFill>
                            <a:ln w="25400">
                              <a:noFill/>
                              <a:miter lim="800000"/>
                              <a:headEnd/>
                              <a:tailEnd type="none" w="lg" len="lg"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lvl="0" indent="0" algn="r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ts val="1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n-US" sz="11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itchFamily="34" charset="0"/>
                                  <a:ea typeface="Arial" pitchFamily="34" charset="0"/>
                                  <a:cs typeface="Arial" pitchFamily="34" charset="0"/>
                                </a:rPr>
                                <a:t>3 m</a:t>
                              </a:r>
                              <a:endParaRPr kumimoji="0" lang="en-US" sz="18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Arial" pitchFamily="34" charset="0"/>
                                <a:cs typeface="Arial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159" name="Rectangle 4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8400" y="9214"/>
                              <a:ext cx="913" cy="376"/>
                            </a:xfrm>
                            <a:prstGeom prst="rect">
                              <a:avLst/>
                            </a:prstGeom>
                            <a:solidFill>
                              <a:srgbClr val="FFFFFF">
                                <a:alpha val="0"/>
                              </a:srgbClr>
                            </a:solidFill>
                            <a:ln w="25400">
                              <a:noFill/>
                              <a:miter lim="800000"/>
                              <a:headEnd/>
                              <a:tailEnd type="none" w="lg" len="lg"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lvl="0" indent="0" algn="r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ts val="1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n-US" sz="11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itchFamily="34" charset="0"/>
                                  <a:ea typeface="Arial" pitchFamily="34" charset="0"/>
                                  <a:cs typeface="Arial" pitchFamily="34" charset="0"/>
                                </a:rPr>
                                <a:t>3 m</a:t>
                              </a:r>
                              <a:endParaRPr kumimoji="0" lang="en-US" sz="18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Arial" pitchFamily="34" charset="0"/>
                                <a:cs typeface="Arial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</p:grpSp>
              <p:sp>
                <p:nvSpPr>
                  <p:cNvPr id="126" name="AutoShape 47"/>
                  <p:cNvSpPr>
                    <a:spLocks noChangeArrowheads="1"/>
                  </p:cNvSpPr>
                  <p:nvPr/>
                </p:nvSpPr>
                <p:spPr bwMode="auto">
                  <a:xfrm>
                    <a:off x="5937" y="7009"/>
                    <a:ext cx="227" cy="227"/>
                  </a:xfrm>
                  <a:custGeom>
                    <a:avLst/>
                    <a:gdLst>
                      <a:gd name="G0" fmla="+- 4961 0 0"/>
                      <a:gd name="G1" fmla="+- 21600 0 4961"/>
                      <a:gd name="G2" fmla="+- 21600 0 4961"/>
                      <a:gd name="G3" fmla="*/ G0 2929 10000"/>
                      <a:gd name="G4" fmla="+- 21600 0 G3"/>
                      <a:gd name="G5" fmla="+- 21600 0 G3"/>
                      <a:gd name="T0" fmla="*/ 10800 w 21600"/>
                      <a:gd name="T1" fmla="*/ 0 h 21600"/>
                      <a:gd name="T2" fmla="*/ 3163 w 21600"/>
                      <a:gd name="T3" fmla="*/ 3163 h 21600"/>
                      <a:gd name="T4" fmla="*/ 0 w 21600"/>
                      <a:gd name="T5" fmla="*/ 10800 h 21600"/>
                      <a:gd name="T6" fmla="*/ 3163 w 21600"/>
                      <a:gd name="T7" fmla="*/ 18437 h 21600"/>
                      <a:gd name="T8" fmla="*/ 10800 w 21600"/>
                      <a:gd name="T9" fmla="*/ 21600 h 21600"/>
                      <a:gd name="T10" fmla="*/ 18437 w 21600"/>
                      <a:gd name="T11" fmla="*/ 18437 h 21600"/>
                      <a:gd name="T12" fmla="*/ 21600 w 21600"/>
                      <a:gd name="T13" fmla="*/ 10800 h 21600"/>
                      <a:gd name="T14" fmla="*/ 18437 w 21600"/>
                      <a:gd name="T15" fmla="*/ 3163 h 21600"/>
                      <a:gd name="T16" fmla="*/ 3163 w 21600"/>
                      <a:gd name="T17" fmla="*/ 3163 h 21600"/>
                      <a:gd name="T18" fmla="*/ 18437 w 21600"/>
                      <a:gd name="T19" fmla="*/ 1843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>
                        <a:moveTo>
                          <a:pt x="0" y="10800"/>
                        </a:moveTo>
                        <a:cubicBezTo>
                          <a:pt x="0" y="4835"/>
                          <a:pt x="4835" y="0"/>
                          <a:pt x="10800" y="0"/>
                        </a:cubicBezTo>
                        <a:cubicBezTo>
                          <a:pt x="16765" y="0"/>
                          <a:pt x="21600" y="4835"/>
                          <a:pt x="21600" y="10800"/>
                        </a:cubicBezTo>
                        <a:cubicBezTo>
                          <a:pt x="21600" y="16765"/>
                          <a:pt x="16765" y="21600"/>
                          <a:pt x="10800" y="21600"/>
                        </a:cubicBezTo>
                        <a:cubicBezTo>
                          <a:pt x="4835" y="21600"/>
                          <a:pt x="0" y="16765"/>
                          <a:pt x="0" y="10800"/>
                        </a:cubicBezTo>
                        <a:close/>
                        <a:moveTo>
                          <a:pt x="4961" y="10800"/>
                        </a:moveTo>
                        <a:cubicBezTo>
                          <a:pt x="4961" y="14025"/>
                          <a:pt x="7575" y="16639"/>
                          <a:pt x="10800" y="16639"/>
                        </a:cubicBezTo>
                        <a:cubicBezTo>
                          <a:pt x="14025" y="16639"/>
                          <a:pt x="16639" y="14025"/>
                          <a:pt x="16639" y="10800"/>
                        </a:cubicBezTo>
                        <a:cubicBezTo>
                          <a:pt x="16639" y="7575"/>
                          <a:pt x="14025" y="4961"/>
                          <a:pt x="10800" y="4961"/>
                        </a:cubicBezTo>
                        <a:cubicBezTo>
                          <a:pt x="7575" y="4961"/>
                          <a:pt x="4961" y="7575"/>
                          <a:pt x="4961" y="10800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272727"/>
                      </a:gs>
                      <a:gs pos="50000">
                        <a:srgbClr val="FFFFFF"/>
                      </a:gs>
                      <a:gs pos="100000">
                        <a:srgbClr val="272727"/>
                      </a:gs>
                    </a:gsLst>
                    <a:lin ang="2700000" scaled="1"/>
                  </a:gradFill>
                  <a:ln w="12700">
                    <a:solidFill>
                      <a:srgbClr val="666666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4" name="AutoShape 48" descr="Medium wood"/>
                <p:cNvSpPr>
                  <a:spLocks noChangeArrowheads="1"/>
                </p:cNvSpPr>
                <p:nvPr/>
              </p:nvSpPr>
              <p:spPr bwMode="auto">
                <a:xfrm>
                  <a:off x="5215" y="9124"/>
                  <a:ext cx="1333" cy="875"/>
                </a:xfrm>
                <a:prstGeom prst="cube">
                  <a:avLst>
                    <a:gd name="adj" fmla="val 25000"/>
                  </a:avLst>
                </a:prstGeom>
                <a:blipFill dpi="0" rotWithShape="0">
                  <a:blip r:embed="rId4" cstate="print"/>
                  <a:srcRect/>
                  <a:tile tx="0" ty="0" sx="100000" sy="100000" flip="none" algn="tl"/>
                </a:blipFill>
                <a:ln w="12700">
                  <a:solidFill>
                    <a:srgbClr val="666666"/>
                  </a:solidFill>
                  <a:miter lim="800000"/>
                  <a:headEnd/>
                  <a:tailEnd type="none" w="lg" len="lg"/>
                </a:ln>
                <a:effectLst>
                  <a:outerShdw sy="50000" kx="-2453608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20" name="Rectangle 49"/>
              <p:cNvSpPr>
                <a:spLocks noChangeArrowheads="1"/>
              </p:cNvSpPr>
              <p:nvPr/>
            </p:nvSpPr>
            <p:spPr bwMode="auto">
              <a:xfrm>
                <a:off x="6227" y="6426"/>
                <a:ext cx="858" cy="4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Z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Rectangle 50"/>
              <p:cNvSpPr>
                <a:spLocks noChangeArrowheads="1"/>
              </p:cNvSpPr>
              <p:nvPr/>
            </p:nvSpPr>
            <p:spPr bwMode="auto">
              <a:xfrm>
                <a:off x="9056" y="9479"/>
                <a:ext cx="858" cy="4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y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" name="Rectangle 51"/>
              <p:cNvSpPr>
                <a:spLocks noChangeArrowheads="1"/>
              </p:cNvSpPr>
              <p:nvPr/>
            </p:nvSpPr>
            <p:spPr bwMode="auto">
              <a:xfrm>
                <a:off x="3531" y="11820"/>
                <a:ext cx="858" cy="4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x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8" name="Rectangle 117"/>
            <p:cNvSpPr/>
            <p:nvPr/>
          </p:nvSpPr>
          <p:spPr>
            <a:xfrm>
              <a:off x="6400800" y="1752600"/>
              <a:ext cx="8691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3000 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6" name="Oval 6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Example[1]</a:t>
            </a: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1.Equilibrium equations 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2. Matrix notation 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533400" y="2667000"/>
          <a:ext cx="6705600" cy="1565795"/>
        </p:xfrm>
        <a:graphic>
          <a:graphicData uri="http://schemas.openxmlformats.org/presentationml/2006/ole">
            <p:oleObj spid="_x0000_s59396" name="Equation" r:id="rId5" imgW="4343400" imgH="1091880" progId="Equation.3">
              <p:embed/>
            </p:oleObj>
          </a:graphicData>
        </a:graphic>
      </p:graphicFrame>
      <p:sp>
        <p:nvSpPr>
          <p:cNvPr id="57" name="Right Brace 56"/>
          <p:cNvSpPr/>
          <p:nvPr/>
        </p:nvSpPr>
        <p:spPr>
          <a:xfrm>
            <a:off x="7239000" y="2819400"/>
            <a:ext cx="381000" cy="1295400"/>
          </a:xfrm>
          <a:prstGeom prst="rightBrace">
            <a:avLst>
              <a:gd name="adj1" fmla="val 85000"/>
              <a:gd name="adj2" fmla="val 50000"/>
            </a:avLst>
          </a:prstGeom>
          <a:ln w="25400">
            <a:headEnd type="stealth" w="med" len="lg"/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620000" y="2667000"/>
            <a:ext cx="1371600" cy="1371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 equations</a:t>
            </a: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3unknowns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838200" y="4891087"/>
          <a:ext cx="4495800" cy="1128713"/>
        </p:xfrm>
        <a:graphic>
          <a:graphicData uri="http://schemas.openxmlformats.org/presentationml/2006/ole">
            <p:oleObj spid="_x0000_s59397" name="Equation" r:id="rId6" imgW="2908080" imgH="711000" progId="Equation.3">
              <p:embed/>
            </p:oleObj>
          </a:graphicData>
        </a:graphic>
      </p:graphicFrame>
      <p:sp>
        <p:nvSpPr>
          <p:cNvPr id="20" name="Oval 19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0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Example[1]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Cramer's rule 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8" name="Rectangle 17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Back or Previous 20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22" name="Action Button: Beginning 21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End 22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Home 23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3048000" y="1828800"/>
          <a:ext cx="3643312" cy="4652963"/>
        </p:xfrm>
        <a:graphic>
          <a:graphicData uri="http://schemas.openxmlformats.org/presentationml/2006/ole">
            <p:oleObj spid="_x0000_s129029" name="Equation" r:id="rId5" imgW="3479760" imgH="4165560" progId="Equation.3">
              <p:embed/>
            </p:oleObj>
          </a:graphicData>
        </a:graphic>
      </p:graphicFrame>
      <p:sp>
        <p:nvSpPr>
          <p:cNvPr id="13" name="Oval 12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Question: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Find the tension forces in each cable shown in the figure using matrix  notation   </a:t>
            </a:r>
          </a:p>
          <a:p>
            <a:pPr marL="854075" indent="-854075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Given:</a:t>
            </a:r>
            <a:r>
              <a:rPr lang="en-US" sz="2400" b="1" dirty="0" smtClean="0">
                <a:solidFill>
                  <a:schemeClr val="tx1"/>
                </a:solidFill>
              </a:rPr>
              <a:t> 1. the load </a:t>
            </a:r>
          </a:p>
          <a:p>
            <a:pPr marL="854075" indent="-854075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             2. equilibrium condition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Solution: </a:t>
            </a:r>
            <a:r>
              <a:rPr lang="en-US" sz="2400" b="1" dirty="0" smtClean="0">
                <a:solidFill>
                  <a:schemeClr val="tx1"/>
                </a:solidFill>
              </a:rPr>
              <a:t>decompose the forces to its components and apply the equilibrium equations to find the tension forces in cables OA, OB and OC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70C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0" name="Rectangle 9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Action Button: Forward or Next 11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End 14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Home 15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883905" y="2057400"/>
            <a:ext cx="4107695" cy="3624704"/>
            <a:chOff x="4800600" y="2286000"/>
            <a:chExt cx="4107695" cy="3624704"/>
          </a:xfrm>
        </p:grpSpPr>
        <p:grpSp>
          <p:nvGrpSpPr>
            <p:cNvPr id="66" name="Group 110"/>
            <p:cNvGrpSpPr/>
            <p:nvPr/>
          </p:nvGrpSpPr>
          <p:grpSpPr>
            <a:xfrm>
              <a:off x="4800600" y="2286000"/>
              <a:ext cx="4107695" cy="3480424"/>
              <a:chOff x="4800600" y="2590800"/>
              <a:chExt cx="4107695" cy="3480424"/>
            </a:xfrm>
          </p:grpSpPr>
          <p:grpSp>
            <p:nvGrpSpPr>
              <p:cNvPr id="68" name="Group 105"/>
              <p:cNvGrpSpPr/>
              <p:nvPr/>
            </p:nvGrpSpPr>
            <p:grpSpPr>
              <a:xfrm>
                <a:off x="5102225" y="2819400"/>
                <a:ext cx="3584575" cy="3251824"/>
                <a:chOff x="4724400" y="2819400"/>
                <a:chExt cx="3584575" cy="3251824"/>
              </a:xfrm>
            </p:grpSpPr>
            <p:grpSp>
              <p:nvGrpSpPr>
                <p:cNvPr id="73" name="Group 2"/>
                <p:cNvGrpSpPr>
                  <a:grpSpLocks/>
                </p:cNvGrpSpPr>
                <p:nvPr/>
              </p:nvGrpSpPr>
              <p:grpSpPr bwMode="auto">
                <a:xfrm>
                  <a:off x="4724400" y="2819400"/>
                  <a:ext cx="3584575" cy="2778125"/>
                  <a:chOff x="987" y="1071"/>
                  <a:chExt cx="5646" cy="4373"/>
                </a:xfrm>
              </p:grpSpPr>
              <p:grpSp>
                <p:nvGrpSpPr>
                  <p:cNvPr id="78" name="Group 3"/>
                  <p:cNvGrpSpPr>
                    <a:grpSpLocks/>
                  </p:cNvGrpSpPr>
                  <p:nvPr/>
                </p:nvGrpSpPr>
                <p:grpSpPr bwMode="auto">
                  <a:xfrm>
                    <a:off x="1824" y="1071"/>
                    <a:ext cx="2299" cy="2277"/>
                    <a:chOff x="1824" y="1071"/>
                    <a:chExt cx="2299" cy="2277"/>
                  </a:xfrm>
                </p:grpSpPr>
                <p:sp>
                  <p:nvSpPr>
                    <p:cNvPr id="104" name="AutoShape 4" descr="briks"/>
                    <p:cNvSpPr>
                      <a:spLocks noChangeArrowheads="1"/>
                    </p:cNvSpPr>
                    <p:nvPr/>
                  </p:nvSpPr>
                  <p:spPr bwMode="auto">
                    <a:xfrm rot="-936071">
                      <a:off x="1824" y="1794"/>
                      <a:ext cx="2299" cy="1554"/>
                    </a:xfrm>
                    <a:prstGeom prst="parallelogram">
                      <a:avLst>
                        <a:gd name="adj" fmla="val 27383"/>
                      </a:avLst>
                    </a:prstGeom>
                    <a:blipFill dpi="0" rotWithShape="1">
                      <a:blip r:embed="rId4" cstate="print"/>
                      <a:srcRect/>
                      <a:stretch>
                        <a:fillRect/>
                      </a:stretch>
                    </a:blipFill>
                    <a:ln w="1270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105" name="Group 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63" y="1071"/>
                      <a:ext cx="1935" cy="1512"/>
                      <a:chOff x="2063" y="1071"/>
                      <a:chExt cx="1935" cy="1512"/>
                    </a:xfrm>
                  </p:grpSpPr>
                  <p:cxnSp>
                    <p:nvCxnSpPr>
                      <p:cNvPr id="106" name="AutoShape 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2289" y="1578"/>
                        <a:ext cx="0" cy="737"/>
                      </a:xfrm>
                      <a:prstGeom prst="straightConnector1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 type="none" w="med" len="lg"/>
                        <a:tailEnd type="none" w="med" len="lg"/>
                      </a:ln>
                    </p:spPr>
                  </p:cxnSp>
                  <p:cxnSp>
                    <p:nvCxnSpPr>
                      <p:cNvPr id="107" name="AutoShape 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4500000" flipH="1">
                        <a:off x="2687" y="1255"/>
                        <a:ext cx="0" cy="794"/>
                      </a:xfrm>
                      <a:prstGeom prst="straightConnector1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 type="stealth" w="med" len="med"/>
                        <a:tailEnd type="stealth" w="med" len="med"/>
                      </a:ln>
                    </p:spPr>
                  </p:cxnSp>
                  <p:cxnSp>
                    <p:nvCxnSpPr>
                      <p:cNvPr id="108" name="AutoShape 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3689" y="1336"/>
                        <a:ext cx="0" cy="1247"/>
                      </a:xfrm>
                      <a:prstGeom prst="straightConnector1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 type="none" w="med" len="lg"/>
                        <a:tailEnd type="none" w="med" len="lg"/>
                      </a:ln>
                    </p:spPr>
                  </p:cxnSp>
                  <p:cxnSp>
                    <p:nvCxnSpPr>
                      <p:cNvPr id="109" name="AutoShape 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4500000" flipH="1">
                        <a:off x="3394" y="1159"/>
                        <a:ext cx="0" cy="624"/>
                      </a:xfrm>
                      <a:prstGeom prst="straightConnector1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 type="stealth" w="med" len="med"/>
                        <a:tailEnd type="stealth" w="med" len="med"/>
                      </a:ln>
                    </p:spPr>
                  </p:cxnSp>
                  <p:sp>
                    <p:nvSpPr>
                      <p:cNvPr id="110" name="Rectangle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3" y="1224"/>
                        <a:ext cx="1069" cy="428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3m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11" name="Rectangle 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9" y="1071"/>
                        <a:ext cx="1069" cy="428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3m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79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987" y="1989"/>
                    <a:ext cx="5646" cy="3455"/>
                    <a:chOff x="987" y="1989"/>
                    <a:chExt cx="5646" cy="3455"/>
                  </a:xfrm>
                </p:grpSpPr>
                <p:cxnSp>
                  <p:nvCxnSpPr>
                    <p:cNvPr id="80" name="AutoShape 1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289" y="2321"/>
                      <a:ext cx="2601" cy="2074"/>
                    </a:xfrm>
                    <a:prstGeom prst="straightConnector1">
                      <a:avLst/>
                    </a:prstGeom>
                    <a:noFill/>
                    <a:ln w="25400">
                      <a:solidFill>
                        <a:srgbClr val="CC6600"/>
                      </a:solidFill>
                      <a:round/>
                      <a:headEnd/>
                      <a:tailEnd type="none" w="lg" len="lg"/>
                    </a:ln>
                  </p:spPr>
                </p:cxnSp>
                <p:grpSp>
                  <p:nvGrpSpPr>
                    <p:cNvPr id="81" name="Group 14"/>
                    <p:cNvGrpSpPr>
                      <a:grpSpLocks noChangeAspect="1"/>
                    </p:cNvGrpSpPr>
                    <p:nvPr/>
                  </p:nvGrpSpPr>
                  <p:grpSpPr bwMode="auto">
                    <a:xfrm rot="7547338">
                      <a:off x="5448" y="4686"/>
                      <a:ext cx="340" cy="320"/>
                      <a:chOff x="4687" y="3523"/>
                      <a:chExt cx="850" cy="799"/>
                    </a:xfrm>
                  </p:grpSpPr>
                  <p:sp>
                    <p:nvSpPr>
                      <p:cNvPr id="100" name="AutoShape 15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721" y="3596"/>
                        <a:ext cx="780" cy="547"/>
                      </a:xfrm>
                      <a:custGeom>
                        <a:avLst/>
                        <a:gdLst>
                          <a:gd name="G0" fmla="+- 5400 0 0"/>
                          <a:gd name="G1" fmla="+- 21600 0 5400"/>
                          <a:gd name="G2" fmla="*/ 5400 1 2"/>
                          <a:gd name="G3" fmla="+- 21600 0 G2"/>
                          <a:gd name="G4" fmla="+/ 5400 21600 2"/>
                          <a:gd name="G5" fmla="+/ G1 0 2"/>
                          <a:gd name="G6" fmla="*/ 21600 21600 5400"/>
                          <a:gd name="G7" fmla="*/ G6 1 2"/>
                          <a:gd name="G8" fmla="+- 21600 0 G7"/>
                          <a:gd name="G9" fmla="*/ 21600 1 2"/>
                          <a:gd name="G10" fmla="+- 5400 0 G9"/>
                          <a:gd name="G11" fmla="?: G10 G8 0"/>
                          <a:gd name="G12" fmla="?: G10 G7 21600"/>
                          <a:gd name="T0" fmla="*/ 18900 w 21600"/>
                          <a:gd name="T1" fmla="*/ 10800 h 21600"/>
                          <a:gd name="T2" fmla="*/ 10800 w 21600"/>
                          <a:gd name="T3" fmla="*/ 21600 h 21600"/>
                          <a:gd name="T4" fmla="*/ 2700 w 21600"/>
                          <a:gd name="T5" fmla="*/ 10800 h 21600"/>
                          <a:gd name="T6" fmla="*/ 10800 w 21600"/>
                          <a:gd name="T7" fmla="*/ 0 h 21600"/>
                          <a:gd name="T8" fmla="*/ 4500 w 21600"/>
                          <a:gd name="T9" fmla="*/ 4500 h 21600"/>
                          <a:gd name="T10" fmla="*/ 17100 w 21600"/>
                          <a:gd name="T11" fmla="*/ 17100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</a:cxnLst>
                        <a:rect l="T8" t="T9" r="T10" b="T11"/>
                        <a:pathLst>
                          <a:path w="21600" h="21600">
                            <a:moveTo>
                              <a:pt x="0" y="0"/>
                            </a:moveTo>
                            <a:lnTo>
                              <a:pt x="5400" y="21600"/>
                            </a:lnTo>
                            <a:lnTo>
                              <a:pt x="16200" y="21600"/>
                            </a:lnTo>
                            <a:lnTo>
                              <a:pt x="21600" y="0"/>
                            </a:ln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1" name="Oval 16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920" y="3925"/>
                        <a:ext cx="397" cy="397"/>
                      </a:xfrm>
                      <a:prstGeom prst="ellipse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round/>
                        <a:headEnd/>
                        <a:tailEnd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2" name="Oval 17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5034" y="4067"/>
                        <a:ext cx="170" cy="170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3" name="Rectangle 18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687" y="3523"/>
                        <a:ext cx="850" cy="8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cxnSp>
                  <p:nvCxnSpPr>
                    <p:cNvPr id="82" name="AutoShape 19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1162" y="3337"/>
                      <a:ext cx="1911" cy="564"/>
                    </a:xfrm>
                    <a:prstGeom prst="straightConnector1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83" name="AutoShape 20"/>
                    <p:cNvCxnSpPr>
                      <a:cxnSpLocks noChangeShapeType="1"/>
                      <a:stCxn id="77" idx="5"/>
                    </p:cNvCxnSpPr>
                    <p:nvPr/>
                  </p:nvCxnSpPr>
                  <p:spPr bwMode="auto">
                    <a:xfrm>
                      <a:off x="5035" y="4516"/>
                      <a:ext cx="1598" cy="928"/>
                    </a:xfrm>
                    <a:prstGeom prst="straightConnector1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84" name="AutoShape 2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707" y="2536"/>
                      <a:ext cx="1183" cy="1859"/>
                    </a:xfrm>
                    <a:prstGeom prst="straightConnector1">
                      <a:avLst/>
                    </a:prstGeom>
                    <a:noFill/>
                    <a:ln w="25400">
                      <a:solidFill>
                        <a:srgbClr val="CC66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85" name="AutoShape 2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084" y="3337"/>
                      <a:ext cx="1756" cy="1047"/>
                    </a:xfrm>
                    <a:prstGeom prst="straightConnector1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prstDash val="sysDot"/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86" name="AutoShape 2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063" y="3655"/>
                      <a:ext cx="1756" cy="1047"/>
                    </a:xfrm>
                    <a:prstGeom prst="straightConnector1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</p:cxnSp>
                <p:cxnSp>
                  <p:nvCxnSpPr>
                    <p:cNvPr id="87" name="AutoShape 24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3707" y="4395"/>
                      <a:ext cx="1133" cy="364"/>
                    </a:xfrm>
                    <a:prstGeom prst="straightConnector1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88" name="AutoShape 25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1767" y="2118"/>
                      <a:ext cx="0" cy="1587"/>
                    </a:xfrm>
                    <a:prstGeom prst="straightConnector1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</p:cxnSp>
                <p:cxnSp>
                  <p:nvCxnSpPr>
                    <p:cNvPr id="89" name="AutoShape 26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1560" y="1989"/>
                      <a:ext cx="567" cy="170"/>
                    </a:xfrm>
                    <a:prstGeom prst="straightConnector1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90" name="AutoShape 27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4105" y="2384"/>
                      <a:ext cx="0" cy="680"/>
                    </a:xfrm>
                    <a:prstGeom prst="straightConnector1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</p:cxnSp>
                <p:cxnSp>
                  <p:nvCxnSpPr>
                    <p:cNvPr id="91" name="AutoShape 28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3636" y="2366"/>
                      <a:ext cx="567" cy="170"/>
                    </a:xfrm>
                    <a:prstGeom prst="straightConnector1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92" name="AutoShape 29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3707" y="3011"/>
                      <a:ext cx="567" cy="170"/>
                    </a:xfrm>
                    <a:prstGeom prst="straightConnector1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sp>
                  <p:nvSpPr>
                    <p:cNvPr id="93" name="Rectangl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87" y="2726"/>
                      <a:ext cx="1069" cy="428"/>
                    </a:xfrm>
                    <a:prstGeom prst="rect">
                      <a:avLst/>
                    </a:prstGeom>
                    <a:solidFill>
                      <a:srgbClr val="FFFFFF">
                        <a:alpha val="0"/>
                      </a:srgbClr>
                    </a:solidFill>
                    <a:ln w="25400">
                      <a:noFill/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6m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94" name="Rectangle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0" y="4248"/>
                      <a:ext cx="1069" cy="428"/>
                    </a:xfrm>
                    <a:prstGeom prst="rect">
                      <a:avLst/>
                    </a:prstGeom>
                    <a:solidFill>
                      <a:srgbClr val="FFFFFF">
                        <a:alpha val="0"/>
                      </a:srgbClr>
                    </a:solidFill>
                    <a:ln w="25400">
                      <a:noFill/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9 m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95" name="Rectangle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50" y="2473"/>
                      <a:ext cx="1069" cy="428"/>
                    </a:xfrm>
                    <a:prstGeom prst="rect">
                      <a:avLst/>
                    </a:prstGeom>
                    <a:solidFill>
                      <a:srgbClr val="FFFFFF">
                        <a:alpha val="0"/>
                      </a:srgbClr>
                    </a:solidFill>
                    <a:ln w="25400">
                      <a:noFill/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3m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96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31" y="2000"/>
                      <a:ext cx="1069" cy="428"/>
                    </a:xfrm>
                    <a:prstGeom prst="rect">
                      <a:avLst/>
                    </a:prstGeom>
                    <a:solidFill>
                      <a:srgbClr val="FFFFFF">
                        <a:alpha val="0"/>
                      </a:srgbClr>
                    </a:solidFill>
                    <a:ln w="25400">
                      <a:noFill/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97" name="Rectangl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2" y="2244"/>
                      <a:ext cx="1069" cy="428"/>
                    </a:xfrm>
                    <a:prstGeom prst="rect">
                      <a:avLst/>
                    </a:prstGeom>
                    <a:solidFill>
                      <a:srgbClr val="FFFFFF">
                        <a:alpha val="0"/>
                      </a:srgbClr>
                    </a:solidFill>
                    <a:ln w="25400">
                      <a:noFill/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98" name="Rectangle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47" y="4110"/>
                      <a:ext cx="1069" cy="428"/>
                    </a:xfrm>
                    <a:prstGeom prst="rect">
                      <a:avLst/>
                    </a:prstGeom>
                    <a:solidFill>
                      <a:srgbClr val="FFFFFF">
                        <a:alpha val="0"/>
                      </a:srgbClr>
                    </a:solidFill>
                    <a:ln w="25400">
                      <a:noFill/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99" name="Rectangle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14" y="4384"/>
                      <a:ext cx="1069" cy="428"/>
                    </a:xfrm>
                    <a:prstGeom prst="rect">
                      <a:avLst/>
                    </a:prstGeom>
                    <a:solidFill>
                      <a:srgbClr val="FFFFFF">
                        <a:alpha val="0"/>
                      </a:srgbClr>
                    </a:solidFill>
                    <a:ln w="25400">
                      <a:noFill/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</p:grpSp>
            <p:pic>
              <p:nvPicPr>
                <p:cNvPr id="74" name="Picture 73"/>
                <p:cNvPicPr/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 rot="1836588">
                  <a:off x="7225444" y="5041272"/>
                  <a:ext cx="359028" cy="450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5" name="Picture 74"/>
                <p:cNvPicPr/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 rot="5400000">
                  <a:off x="7086123" y="5182077"/>
                  <a:ext cx="359028" cy="532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6" name="Picture 75" descr="C:\Users\Laith Batarseh\AppData\Local\Microsoft\Windows\Temporary Internet Files\Content.IE5\X0ZJBJA6\MC900322653[1].wmf"/>
                <p:cNvPicPr/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7133232" y="5257800"/>
                  <a:ext cx="334368" cy="8134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7" name="AutoShape 38"/>
                <p:cNvSpPr>
                  <a:spLocks noChangeArrowheads="1"/>
                </p:cNvSpPr>
                <p:nvPr/>
              </p:nvSpPr>
              <p:spPr bwMode="auto">
                <a:xfrm>
                  <a:off x="7172325" y="4884737"/>
                  <a:ext cx="142875" cy="144463"/>
                </a:xfrm>
                <a:custGeom>
                  <a:avLst/>
                  <a:gdLst>
                    <a:gd name="G0" fmla="+- 4961 0 0"/>
                    <a:gd name="G1" fmla="+- 21600 0 4961"/>
                    <a:gd name="G2" fmla="+- 21600 0 4961"/>
                    <a:gd name="G3" fmla="*/ G0 2929 10000"/>
                    <a:gd name="G4" fmla="+- 21600 0 G3"/>
                    <a:gd name="G5" fmla="+- 21600 0 G3"/>
                    <a:gd name="T0" fmla="*/ 10800 w 21600"/>
                    <a:gd name="T1" fmla="*/ 0 h 21600"/>
                    <a:gd name="T2" fmla="*/ 3163 w 21600"/>
                    <a:gd name="T3" fmla="*/ 3163 h 21600"/>
                    <a:gd name="T4" fmla="*/ 0 w 21600"/>
                    <a:gd name="T5" fmla="*/ 10800 h 21600"/>
                    <a:gd name="T6" fmla="*/ 3163 w 21600"/>
                    <a:gd name="T7" fmla="*/ 18437 h 21600"/>
                    <a:gd name="T8" fmla="*/ 10800 w 21600"/>
                    <a:gd name="T9" fmla="*/ 21600 h 21600"/>
                    <a:gd name="T10" fmla="*/ 18437 w 21600"/>
                    <a:gd name="T11" fmla="*/ 18437 h 21600"/>
                    <a:gd name="T12" fmla="*/ 21600 w 21600"/>
                    <a:gd name="T13" fmla="*/ 10800 h 21600"/>
                    <a:gd name="T14" fmla="*/ 18437 w 21600"/>
                    <a:gd name="T15" fmla="*/ 3163 h 21600"/>
                    <a:gd name="T16" fmla="*/ 3163 w 21600"/>
                    <a:gd name="T17" fmla="*/ 3163 h 21600"/>
                    <a:gd name="T18" fmla="*/ 18437 w 21600"/>
                    <a:gd name="T19" fmla="*/ 18437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>
                      <a:moveTo>
                        <a:pt x="0" y="10800"/>
                      </a:move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5" y="0"/>
                        <a:pt x="21600" y="4835"/>
                        <a:pt x="21600" y="10800"/>
                      </a:cubicBezTo>
                      <a:cubicBezTo>
                        <a:pt x="21600" y="16765"/>
                        <a:pt x="16765" y="21600"/>
                        <a:pt x="10800" y="21600"/>
                      </a:cubicBezTo>
                      <a:cubicBezTo>
                        <a:pt x="4835" y="21600"/>
                        <a:pt x="0" y="16765"/>
                        <a:pt x="0" y="10800"/>
                      </a:cubicBezTo>
                      <a:close/>
                      <a:moveTo>
                        <a:pt x="4961" y="10800"/>
                      </a:moveTo>
                      <a:cubicBezTo>
                        <a:pt x="4961" y="14025"/>
                        <a:pt x="7575" y="16639"/>
                        <a:pt x="10800" y="16639"/>
                      </a:cubicBezTo>
                      <a:cubicBezTo>
                        <a:pt x="14025" y="16639"/>
                        <a:pt x="16639" y="14025"/>
                        <a:pt x="16639" y="10800"/>
                      </a:cubicBezTo>
                      <a:cubicBezTo>
                        <a:pt x="16639" y="7575"/>
                        <a:pt x="14025" y="4961"/>
                        <a:pt x="10800" y="4961"/>
                      </a:cubicBezTo>
                      <a:cubicBezTo>
                        <a:pt x="7575" y="4961"/>
                        <a:pt x="4961" y="7575"/>
                        <a:pt x="4961" y="10800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272727"/>
                    </a:gs>
                    <a:gs pos="50000">
                      <a:srgbClr val="FFFFFF"/>
                    </a:gs>
                    <a:gs pos="100000">
                      <a:srgbClr val="272727"/>
                    </a:gs>
                  </a:gsLst>
                  <a:lin ang="270000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69" name="AutoShape 39"/>
              <p:cNvCxnSpPr>
                <a:cxnSpLocks noChangeShapeType="1"/>
              </p:cNvCxnSpPr>
              <p:nvPr/>
            </p:nvCxnSpPr>
            <p:spPr bwMode="auto">
              <a:xfrm flipV="1">
                <a:off x="6400800" y="2819400"/>
                <a:ext cx="0" cy="142240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sp>
            <p:nvSpPr>
              <p:cNvPr id="70" name="Rectangle 30"/>
              <p:cNvSpPr>
                <a:spLocks noChangeArrowheads="1"/>
              </p:cNvSpPr>
              <p:nvPr/>
            </p:nvSpPr>
            <p:spPr bwMode="auto">
              <a:xfrm>
                <a:off x="6019800" y="2590800"/>
                <a:ext cx="678695" cy="271904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>
                <a:noFill/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z</a:t>
                </a:r>
                <a:endPara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Rectangle 30"/>
              <p:cNvSpPr>
                <a:spLocks noChangeArrowheads="1"/>
              </p:cNvSpPr>
              <p:nvPr/>
            </p:nvSpPr>
            <p:spPr bwMode="auto">
              <a:xfrm>
                <a:off x="4800600" y="4495800"/>
                <a:ext cx="678695" cy="271904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>
                <a:noFill/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x</a:t>
                </a:r>
                <a:endPara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Rectangle 30"/>
              <p:cNvSpPr>
                <a:spLocks noChangeArrowheads="1"/>
              </p:cNvSpPr>
              <p:nvPr/>
            </p:nvSpPr>
            <p:spPr bwMode="auto">
              <a:xfrm>
                <a:off x="8229600" y="5486400"/>
                <a:ext cx="678695" cy="271904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>
                <a:noFill/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y</a:t>
                </a:r>
                <a:endPara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6934200" y="5638800"/>
              <a:ext cx="678695" cy="27190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25400">
              <a:noFill/>
              <a:miter lim="800000"/>
              <a:headEnd/>
              <a:tailEnd type="none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100 kg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9" name="Oval 5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5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07" name="Object 106"/>
          <p:cNvGraphicFramePr>
            <a:graphicFrameLocks noChangeAspect="1"/>
          </p:cNvGraphicFramePr>
          <p:nvPr/>
        </p:nvGraphicFramePr>
        <p:xfrm>
          <a:off x="533400" y="2819400"/>
          <a:ext cx="1349375" cy="395287"/>
        </p:xfrm>
        <a:graphic>
          <a:graphicData uri="http://schemas.openxmlformats.org/presentationml/2006/ole">
            <p:oleObj spid="_x0000_s140290" name="Equation" r:id="rId5" imgW="723600" imgH="228600" progId="Equation.3">
              <p:embed/>
            </p:oleObj>
          </a:graphicData>
        </a:graphic>
      </p:graphicFrame>
      <p:graphicFrame>
        <p:nvGraphicFramePr>
          <p:cNvPr id="140291" name="Object 3"/>
          <p:cNvGraphicFramePr>
            <a:graphicFrameLocks noChangeAspect="1"/>
          </p:cNvGraphicFramePr>
          <p:nvPr/>
        </p:nvGraphicFramePr>
        <p:xfrm>
          <a:off x="533400" y="3429000"/>
          <a:ext cx="6557963" cy="747712"/>
        </p:xfrm>
        <a:graphic>
          <a:graphicData uri="http://schemas.openxmlformats.org/presentationml/2006/ole">
            <p:oleObj spid="_x0000_s140291" name="Equation" r:id="rId6" imgW="3517560" imgH="431640" progId="Equation.3">
              <p:embed/>
            </p:oleObj>
          </a:graphicData>
        </a:graphic>
      </p:graphicFrame>
      <p:graphicFrame>
        <p:nvGraphicFramePr>
          <p:cNvPr id="36" name="Object 3"/>
          <p:cNvGraphicFramePr>
            <a:graphicFrameLocks noChangeAspect="1"/>
          </p:cNvGraphicFramePr>
          <p:nvPr/>
        </p:nvGraphicFramePr>
        <p:xfrm>
          <a:off x="533400" y="4267200"/>
          <a:ext cx="6770687" cy="747713"/>
        </p:xfrm>
        <a:graphic>
          <a:graphicData uri="http://schemas.openxmlformats.org/presentationml/2006/ole">
            <p:oleObj spid="_x0000_s140292" name="Equation" r:id="rId7" imgW="3632040" imgH="431640" progId="Equation.3">
              <p:embed/>
            </p:oleObj>
          </a:graphicData>
        </a:graphic>
      </p:graphicFrame>
      <p:graphicFrame>
        <p:nvGraphicFramePr>
          <p:cNvPr id="140293" name="Object 3"/>
          <p:cNvGraphicFramePr>
            <a:graphicFrameLocks noChangeAspect="1"/>
          </p:cNvGraphicFramePr>
          <p:nvPr/>
        </p:nvGraphicFramePr>
        <p:xfrm>
          <a:off x="609600" y="5341938"/>
          <a:ext cx="2605088" cy="373062"/>
        </p:xfrm>
        <a:graphic>
          <a:graphicData uri="http://schemas.openxmlformats.org/presentationml/2006/ole">
            <p:oleObj spid="_x0000_s140293" name="Equation" r:id="rId8" imgW="1396800" imgH="215640" progId="Equation.3">
              <p:embed/>
            </p:oleObj>
          </a:graphicData>
        </a:graphic>
      </p:graphicFrame>
      <p:sp>
        <p:nvSpPr>
          <p:cNvPr id="19" name="Oval 1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3168</TotalTime>
  <Words>414</Words>
  <Application>Microsoft Office PowerPoint</Application>
  <PresentationFormat>On-screen Show (4:3)</PresentationFormat>
  <Paragraphs>161</Paragraphs>
  <Slides>13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Module</vt:lpstr>
      <vt:lpstr>Equation</vt:lpstr>
      <vt:lpstr>Statics 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407</cp:revision>
  <dcterms:created xsi:type="dcterms:W3CDTF">2006-08-16T00:00:00Z</dcterms:created>
  <dcterms:modified xsi:type="dcterms:W3CDTF">2013-04-28T18:00:33Z</dcterms:modified>
</cp:coreProperties>
</file>