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308" r:id="rId4"/>
    <p:sldId id="309" r:id="rId5"/>
    <p:sldId id="314" r:id="rId6"/>
    <p:sldId id="315" r:id="rId7"/>
    <p:sldId id="316" r:id="rId8"/>
    <p:sldId id="317" r:id="rId9"/>
    <p:sldId id="311" r:id="rId10"/>
    <p:sldId id="318" r:id="rId11"/>
    <p:sldId id="319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7B7F41-00C5-4285-AB36-E0AF075D875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000100" y="2643182"/>
            <a:ext cx="764386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7.2</a:t>
            </a:r>
            <a:r>
              <a:rPr lang="en-US" sz="32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 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1000100" y="1714488"/>
            <a:ext cx="7286676" cy="3173437"/>
            <a:chOff x="928662" y="2571744"/>
            <a:chExt cx="7286676" cy="3173437"/>
          </a:xfrm>
        </p:grpSpPr>
        <p:grpSp>
          <p:nvGrpSpPr>
            <p:cNvPr id="2" name="Group 114"/>
            <p:cNvGrpSpPr/>
            <p:nvPr/>
          </p:nvGrpSpPr>
          <p:grpSpPr>
            <a:xfrm>
              <a:off x="928662" y="2571744"/>
              <a:ext cx="7286676" cy="3173437"/>
              <a:chOff x="1071538" y="2571744"/>
              <a:chExt cx="7286676" cy="3173437"/>
            </a:xfrm>
          </p:grpSpPr>
          <p:grpSp>
            <p:nvGrpSpPr>
              <p:cNvPr id="3" name="Group 1"/>
              <p:cNvGrpSpPr>
                <a:grpSpLocks/>
              </p:cNvGrpSpPr>
              <p:nvPr/>
            </p:nvGrpSpPr>
            <p:grpSpPr bwMode="auto">
              <a:xfrm>
                <a:off x="1714480" y="3357562"/>
                <a:ext cx="6310332" cy="2387619"/>
                <a:chOff x="1651" y="5916"/>
                <a:chExt cx="7455" cy="2753"/>
              </a:xfrm>
            </p:grpSpPr>
            <p:sp>
              <p:nvSpPr>
                <p:cNvPr id="31746" name="Oval 2"/>
                <p:cNvSpPr>
                  <a:spLocks noChangeArrowheads="1"/>
                </p:cNvSpPr>
                <p:nvPr/>
              </p:nvSpPr>
              <p:spPr bwMode="auto">
                <a:xfrm>
                  <a:off x="7680" y="8220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 b="1"/>
                </a:p>
              </p:txBody>
            </p:sp>
            <p:sp>
              <p:nvSpPr>
                <p:cNvPr id="31747" name="Oval 3"/>
                <p:cNvSpPr>
                  <a:spLocks noChangeArrowheads="1"/>
                </p:cNvSpPr>
                <p:nvPr/>
              </p:nvSpPr>
              <p:spPr bwMode="auto">
                <a:xfrm>
                  <a:off x="2505" y="8220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 b="1"/>
                </a:p>
              </p:txBody>
            </p:sp>
            <p:sp>
              <p:nvSpPr>
                <p:cNvPr id="31748" name="Oval 4"/>
                <p:cNvSpPr>
                  <a:spLocks noChangeArrowheads="1"/>
                </p:cNvSpPr>
                <p:nvPr/>
              </p:nvSpPr>
              <p:spPr bwMode="auto">
                <a:xfrm>
                  <a:off x="6273" y="6810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 b="1"/>
                </a:p>
              </p:txBody>
            </p:sp>
            <p:sp>
              <p:nvSpPr>
                <p:cNvPr id="31749" name="Oval 5"/>
                <p:cNvSpPr>
                  <a:spLocks noChangeArrowheads="1"/>
                </p:cNvSpPr>
                <p:nvPr/>
              </p:nvSpPr>
              <p:spPr bwMode="auto">
                <a:xfrm>
                  <a:off x="3318" y="6825"/>
                  <a:ext cx="283" cy="28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000" b="1"/>
                </a:p>
              </p:txBody>
            </p:sp>
            <p:cxnSp>
              <p:nvCxnSpPr>
                <p:cNvPr id="31750" name="AutoShape 6"/>
                <p:cNvCxnSpPr>
                  <a:cxnSpLocks noChangeShapeType="1"/>
                </p:cNvCxnSpPr>
                <p:nvPr/>
              </p:nvCxnSpPr>
              <p:spPr bwMode="auto">
                <a:xfrm>
                  <a:off x="3460" y="6960"/>
                  <a:ext cx="295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1751" name="AutoShape 7"/>
                <p:cNvCxnSpPr>
                  <a:cxnSpLocks noChangeShapeType="1"/>
                </p:cNvCxnSpPr>
                <p:nvPr/>
              </p:nvCxnSpPr>
              <p:spPr bwMode="auto">
                <a:xfrm rot="2700000">
                  <a:off x="6126" y="7661"/>
                  <a:ext cx="2016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1752" name="AutoShape 8"/>
                <p:cNvCxnSpPr>
                  <a:cxnSpLocks noChangeShapeType="1"/>
                </p:cNvCxnSpPr>
                <p:nvPr/>
              </p:nvCxnSpPr>
              <p:spPr bwMode="auto">
                <a:xfrm>
                  <a:off x="2654" y="8370"/>
                  <a:ext cx="51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1753" name="AutoShape 9"/>
                <p:cNvCxnSpPr>
                  <a:cxnSpLocks noChangeShapeType="1"/>
                </p:cNvCxnSpPr>
                <p:nvPr/>
              </p:nvCxnSpPr>
              <p:spPr bwMode="auto">
                <a:xfrm rot="18000000" flipV="1">
                  <a:off x="2265" y="7650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 type="oval" w="med" len="med"/>
                  <a:tailEnd type="oval" w="med" len="med"/>
                </a:ln>
              </p:spPr>
            </p:cxnSp>
            <p:cxnSp>
              <p:nvCxnSpPr>
                <p:cNvPr id="31754" name="AutoShape 10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2386" y="685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55" name="AutoShape 11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2221" y="709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56" name="AutoShape 12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2101" y="733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57" name="AutoShape 13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1966" y="757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58" name="AutoShape 14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1831" y="781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59" name="AutoShape 15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1651" y="805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0" name="AutoShape 16"/>
                <p:cNvCxnSpPr>
                  <a:cxnSpLocks noChangeShapeType="1"/>
                </p:cNvCxnSpPr>
                <p:nvPr/>
              </p:nvCxnSpPr>
              <p:spPr bwMode="auto">
                <a:xfrm rot="18000000" flipV="1">
                  <a:off x="1366" y="7185"/>
                  <a:ext cx="1440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1761" name="AutoShape 17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03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2" name="AutoShape 18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27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3" name="AutoShape 19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51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4" name="AutoShape 20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751" y="643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5" name="AutoShape 21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991" y="645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6" name="AutoShape 22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4231" y="645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7" name="AutoShape 23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4471" y="643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8" name="AutoShape 24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471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69" name="AutoShape 25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4951" y="643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0" name="AutoShape 26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519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1" name="AutoShape 27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543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2" name="AutoShape 28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5671" y="6420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3" name="AutoShape 29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5911" y="6435"/>
                  <a:ext cx="100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4" name="AutoShape 30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6264" y="644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5" name="AutoShape 31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6504" y="668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6" name="AutoShape 32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6744" y="692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7" name="AutoShape 33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6984" y="716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8" name="AutoShape 34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7224" y="740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79" name="AutoShape 35"/>
                <p:cNvCxnSpPr>
                  <a:cxnSpLocks noChangeShapeType="1"/>
                </p:cNvCxnSpPr>
                <p:nvPr/>
              </p:nvCxnSpPr>
              <p:spPr bwMode="auto">
                <a:xfrm rot="8100000">
                  <a:off x="7464" y="7648"/>
                  <a:ext cx="1584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31780" name="AutoShape 36"/>
                <p:cNvCxnSpPr>
                  <a:cxnSpLocks noChangeShapeType="1"/>
                </p:cNvCxnSpPr>
                <p:nvPr/>
              </p:nvCxnSpPr>
              <p:spPr bwMode="auto">
                <a:xfrm flipV="1">
                  <a:off x="3528" y="5916"/>
                  <a:ext cx="2880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1781" name="AutoShape 37"/>
                <p:cNvCxnSpPr>
                  <a:cxnSpLocks noChangeShapeType="1"/>
                </p:cNvCxnSpPr>
                <p:nvPr/>
              </p:nvCxnSpPr>
              <p:spPr bwMode="auto">
                <a:xfrm rot="2700000" flipV="1">
                  <a:off x="7378" y="6468"/>
                  <a:ext cx="1728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76" name="TextBox 75"/>
              <p:cNvSpPr txBox="1"/>
              <p:nvPr/>
            </p:nvSpPr>
            <p:spPr>
              <a:xfrm>
                <a:off x="3571868" y="2571744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1250 N</a:t>
                </a:r>
                <a:endParaRPr lang="en-US" sz="2000" b="1" dirty="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1071538" y="3786190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1000 N</a:t>
                </a:r>
                <a:endParaRPr lang="en-US" sz="2000" b="1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7215206" y="3000372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4000 N</a:t>
                </a:r>
                <a:endParaRPr lang="en-US" sz="2000" b="1" dirty="0"/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2643174" y="5143512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60</a:t>
                </a:r>
                <a:r>
                  <a:rPr lang="en-US" sz="2000" b="1" baseline="30000" dirty="0" smtClean="0"/>
                  <a:t>o</a:t>
                </a:r>
                <a:endParaRPr lang="en-US" sz="2000" b="1" baseline="30000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6143636" y="5143512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45</a:t>
                </a:r>
                <a:r>
                  <a:rPr lang="en-US" sz="2000" b="1" baseline="30000" dirty="0" smtClean="0"/>
                  <a:t>o</a:t>
                </a:r>
                <a:endParaRPr lang="en-US" sz="2000" b="1" baseline="30000" dirty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4000496" y="4286256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5m</a:t>
                </a:r>
                <a:endParaRPr lang="en-US" sz="2000" b="1" baseline="30000" dirty="0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2571736" y="4774180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5m</a:t>
                </a:r>
                <a:endParaRPr lang="en-US" sz="2000" b="1" baseline="30000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5429256" y="4631304"/>
                <a:ext cx="114300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10m</a:t>
                </a:r>
                <a:endParaRPr lang="en-US" sz="2000" b="1" baseline="30000" dirty="0"/>
              </a:p>
            </p:txBody>
          </p:sp>
        </p:grpSp>
        <p:cxnSp>
          <p:nvCxnSpPr>
            <p:cNvPr id="59" name="AutoShape 10"/>
            <p:cNvCxnSpPr>
              <a:cxnSpLocks noChangeShapeType="1"/>
            </p:cNvCxnSpPr>
            <p:nvPr/>
          </p:nvCxnSpPr>
          <p:spPr bwMode="auto">
            <a:xfrm rot="1800000" flipV="1">
              <a:off x="1408287" y="4557718"/>
              <a:ext cx="1371600" cy="0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AutoShape 10"/>
            <p:cNvCxnSpPr>
              <a:cxnSpLocks noChangeShapeType="1"/>
            </p:cNvCxnSpPr>
            <p:nvPr/>
          </p:nvCxnSpPr>
          <p:spPr bwMode="auto">
            <a:xfrm rot="8100000" flipV="1">
              <a:off x="5933368" y="4107414"/>
              <a:ext cx="1920240" cy="0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AutoShape 10"/>
            <p:cNvCxnSpPr>
              <a:cxnSpLocks noChangeShapeType="1"/>
            </p:cNvCxnSpPr>
            <p:nvPr/>
          </p:nvCxnSpPr>
          <p:spPr bwMode="auto">
            <a:xfrm rot="5400000" flipV="1">
              <a:off x="3580446" y="3437578"/>
              <a:ext cx="1554480" cy="0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4" name="Rectangle 63"/>
          <p:cNvSpPr/>
          <p:nvPr/>
        </p:nvSpPr>
        <p:spPr>
          <a:xfrm>
            <a:off x="994474" y="5072074"/>
            <a:ext cx="52920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∑</a:t>
            </a:r>
            <a:r>
              <a:rPr lang="en-US" b="1" dirty="0" err="1" smtClean="0"/>
              <a:t>Fx</a:t>
            </a:r>
            <a:r>
              <a:rPr lang="en-US" b="1" dirty="0" smtClean="0"/>
              <a:t> = -(4000)(cos45) + (1000)(cos30) = -2198 N</a:t>
            </a:r>
          </a:p>
          <a:p>
            <a:pPr algn="just"/>
            <a:r>
              <a:rPr lang="en-US" b="1" dirty="0" smtClean="0"/>
              <a:t>∑</a:t>
            </a:r>
            <a:r>
              <a:rPr lang="en-US" b="1" dirty="0" err="1" smtClean="0"/>
              <a:t>Fy</a:t>
            </a:r>
            <a:r>
              <a:rPr lang="en-US" b="1" dirty="0" smtClean="0"/>
              <a:t> = -1250 – (4000)(sin45) – (1000)(sin30) = -4578 N</a:t>
            </a:r>
          </a:p>
          <a:p>
            <a:pPr algn="just"/>
            <a:r>
              <a:rPr lang="en-US" b="1" dirty="0" smtClean="0"/>
              <a:t>F</a:t>
            </a:r>
            <a:r>
              <a:rPr lang="en-US" b="1" baseline="-25000" dirty="0" smtClean="0"/>
              <a:t>R</a:t>
            </a:r>
            <a:r>
              <a:rPr lang="en-US" b="1" dirty="0" smtClean="0"/>
              <a:t> = {(-2198)</a:t>
            </a:r>
            <a:r>
              <a:rPr lang="en-US" b="1" baseline="30000" dirty="0" smtClean="0"/>
              <a:t>2</a:t>
            </a:r>
            <a:r>
              <a:rPr lang="en-US" b="1" dirty="0" smtClean="0"/>
              <a:t> + (-4578)</a:t>
            </a:r>
            <a:r>
              <a:rPr lang="en-US" b="1" baseline="30000" dirty="0" smtClean="0"/>
              <a:t>2</a:t>
            </a:r>
            <a:r>
              <a:rPr lang="en-US" b="1" dirty="0" smtClean="0"/>
              <a:t>}</a:t>
            </a:r>
            <a:r>
              <a:rPr lang="en-US" b="1" baseline="30000" dirty="0" smtClean="0"/>
              <a:t>1/2</a:t>
            </a:r>
            <a:r>
              <a:rPr lang="en-US" b="1" dirty="0" smtClean="0"/>
              <a:t> = 5078 N  </a:t>
            </a:r>
          </a:p>
          <a:p>
            <a:pPr algn="just"/>
            <a:r>
              <a:rPr lang="en-US" b="1" dirty="0" smtClean="0"/>
              <a:t>Ө = tan</a:t>
            </a:r>
            <a:r>
              <a:rPr lang="en-US" b="1" baseline="30000" dirty="0" smtClean="0"/>
              <a:t>-1</a:t>
            </a:r>
            <a:r>
              <a:rPr lang="en-US" b="1" dirty="0" smtClean="0"/>
              <a:t>(-4578/-2198) = 64</a:t>
            </a:r>
            <a:r>
              <a:rPr lang="en-US" b="1" baseline="30000" dirty="0" smtClean="0"/>
              <a:t>o</a:t>
            </a:r>
            <a:r>
              <a:rPr lang="en-US" b="1" dirty="0" smtClean="0"/>
              <a:t>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654" y="983867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63" name="Rectangle 62"/>
          <p:cNvSpPr/>
          <p:nvPr/>
        </p:nvSpPr>
        <p:spPr>
          <a:xfrm>
            <a:off x="827584" y="1469683"/>
            <a:ext cx="788436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+mj-lt"/>
                <a:cs typeface="Times New Roman"/>
              </a:rPr>
              <a:t>to find the location of the resultant force, we can take the moment about a certain point in the body. Let us take point O. </a:t>
            </a:r>
          </a:p>
          <a:p>
            <a:pPr algn="just"/>
            <a:endParaRPr lang="en-US" sz="1000" b="1" dirty="0" smtClean="0">
              <a:latin typeface="+mj-lt"/>
              <a:cs typeface="Times New Roman"/>
            </a:endParaRPr>
          </a:p>
          <a:p>
            <a:pPr algn="just"/>
            <a:r>
              <a:rPr lang="en-US" b="1" dirty="0" smtClean="0">
                <a:latin typeface="+mj-lt"/>
                <a:cs typeface="Times New Roman"/>
              </a:rPr>
              <a:t>∑Mo = -(1000)(cos30)(0.5)(5sin60) – (1000)(sin30)(0.5)(5cos60)</a:t>
            </a:r>
          </a:p>
          <a:p>
            <a:pPr algn="just"/>
            <a:r>
              <a:rPr lang="en-US" b="1" dirty="0" smtClean="0">
                <a:latin typeface="+mj-lt"/>
                <a:cs typeface="Times New Roman"/>
              </a:rPr>
              <a:t>           – (1250)(2.5+5cos60) – (4000)(sin45)(5cos60+5+(0.5)10cos45) </a:t>
            </a:r>
          </a:p>
          <a:p>
            <a:pPr algn="just"/>
            <a:r>
              <a:rPr lang="en-US" b="1" dirty="0" smtClean="0">
                <a:latin typeface="+mj-lt"/>
                <a:cs typeface="Times New Roman"/>
              </a:rPr>
              <a:t>          + (4000)(cos45)(0.5)(10sin45) = -29963 </a:t>
            </a:r>
            <a:r>
              <a:rPr lang="en-US" b="1" dirty="0" err="1" smtClean="0">
                <a:latin typeface="+mj-lt"/>
                <a:cs typeface="Times New Roman"/>
              </a:rPr>
              <a:t>N.m</a:t>
            </a:r>
            <a:endParaRPr lang="en-US" b="1" dirty="0" smtClean="0">
              <a:latin typeface="+mj-lt"/>
              <a:cs typeface="Times New Roman"/>
            </a:endParaRPr>
          </a:p>
          <a:p>
            <a:pPr algn="just"/>
            <a:endParaRPr lang="en-US" sz="1100" b="1" dirty="0" smtClean="0">
              <a:latin typeface="+mj-lt"/>
              <a:cs typeface="Times New Roman"/>
            </a:endParaRPr>
          </a:p>
          <a:p>
            <a:pPr algn="just"/>
            <a:r>
              <a:rPr lang="en-US" b="1" dirty="0" smtClean="0">
                <a:latin typeface="+mj-lt"/>
                <a:cs typeface="Times New Roman"/>
              </a:rPr>
              <a:t>x‘ = Mo/F</a:t>
            </a:r>
            <a:r>
              <a:rPr lang="en-US" b="1" baseline="-25000" dirty="0" smtClean="0">
                <a:latin typeface="+mj-lt"/>
                <a:cs typeface="Times New Roman"/>
              </a:rPr>
              <a:t>R</a:t>
            </a:r>
            <a:r>
              <a:rPr lang="en-US" b="1" dirty="0" smtClean="0">
                <a:latin typeface="+mj-lt"/>
                <a:cs typeface="Times New Roman"/>
              </a:rPr>
              <a:t> = </a:t>
            </a:r>
            <a:r>
              <a:rPr lang="en-US" b="1" dirty="0" smtClean="0">
                <a:cs typeface="Times New Roman"/>
              </a:rPr>
              <a:t>29963 </a:t>
            </a:r>
            <a:r>
              <a:rPr lang="en-US" b="1" dirty="0" smtClean="0">
                <a:latin typeface="+mj-lt"/>
                <a:cs typeface="Times New Roman"/>
              </a:rPr>
              <a:t>/</a:t>
            </a:r>
            <a:r>
              <a:rPr lang="en-US" b="1" dirty="0" smtClean="0"/>
              <a:t>5078</a:t>
            </a:r>
            <a:r>
              <a:rPr lang="en-US" b="1" dirty="0" smtClean="0">
                <a:latin typeface="+mj-lt"/>
                <a:cs typeface="Times New Roman"/>
              </a:rPr>
              <a:t> = 5.9 m from point O </a:t>
            </a:r>
          </a:p>
          <a:p>
            <a:pPr algn="just"/>
            <a:endParaRPr lang="en-US" b="1" dirty="0" smtClean="0">
              <a:latin typeface="+mj-lt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755576" y="3645024"/>
            <a:ext cx="8064896" cy="3192601"/>
            <a:chOff x="827584" y="3711947"/>
            <a:chExt cx="8064896" cy="3192601"/>
          </a:xfrm>
        </p:grpSpPr>
        <p:sp>
          <p:nvSpPr>
            <p:cNvPr id="65" name="TextBox 64"/>
            <p:cNvSpPr txBox="1"/>
            <p:nvPr/>
          </p:nvSpPr>
          <p:spPr>
            <a:xfrm>
              <a:off x="2051720" y="6381328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O</a:t>
              </a:r>
              <a:endParaRPr lang="en-US" sz="2800" b="1" baseline="30000" dirty="0"/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827584" y="3711947"/>
              <a:ext cx="8064896" cy="3173437"/>
              <a:chOff x="827584" y="2506576"/>
              <a:chExt cx="8064896" cy="3173437"/>
            </a:xfrm>
          </p:grpSpPr>
          <p:grpSp>
            <p:nvGrpSpPr>
              <p:cNvPr id="2" name="Group 62"/>
              <p:cNvGrpSpPr/>
              <p:nvPr/>
            </p:nvGrpSpPr>
            <p:grpSpPr>
              <a:xfrm>
                <a:off x="827584" y="2506576"/>
                <a:ext cx="8064896" cy="3173437"/>
                <a:chOff x="640630" y="2571744"/>
                <a:chExt cx="8064896" cy="3173437"/>
              </a:xfrm>
            </p:grpSpPr>
            <p:grpSp>
              <p:nvGrpSpPr>
                <p:cNvPr id="3" name="Group 114"/>
                <p:cNvGrpSpPr/>
                <p:nvPr/>
              </p:nvGrpSpPr>
              <p:grpSpPr>
                <a:xfrm>
                  <a:off x="640630" y="2571744"/>
                  <a:ext cx="8064896" cy="3173437"/>
                  <a:chOff x="783506" y="2571744"/>
                  <a:chExt cx="8064896" cy="3173437"/>
                </a:xfrm>
              </p:grpSpPr>
              <p:grpSp>
                <p:nvGrpSpPr>
                  <p:cNvPr id="4" name="Group 1"/>
                  <p:cNvGrpSpPr>
                    <a:grpSpLocks/>
                  </p:cNvGrpSpPr>
                  <p:nvPr/>
                </p:nvGrpSpPr>
                <p:grpSpPr bwMode="auto">
                  <a:xfrm>
                    <a:off x="1714480" y="3357562"/>
                    <a:ext cx="6310332" cy="2387619"/>
                    <a:chOff x="1651" y="5916"/>
                    <a:chExt cx="7455" cy="2753"/>
                  </a:xfrm>
                </p:grpSpPr>
                <p:sp>
                  <p:nvSpPr>
                    <p:cNvPr id="31746" name="Oval 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0" y="8220"/>
                      <a:ext cx="283" cy="28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b="1"/>
                    </a:p>
                  </p:txBody>
                </p:sp>
                <p:sp>
                  <p:nvSpPr>
                    <p:cNvPr id="31747" name="Oval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5" y="8220"/>
                      <a:ext cx="283" cy="28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b="1"/>
                    </a:p>
                  </p:txBody>
                </p:sp>
                <p:sp>
                  <p:nvSpPr>
                    <p:cNvPr id="31748" name="Oval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273" y="6810"/>
                      <a:ext cx="283" cy="28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b="1"/>
                    </a:p>
                  </p:txBody>
                </p:sp>
                <p:sp>
                  <p:nvSpPr>
                    <p:cNvPr id="31749" name="Oval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18" y="6825"/>
                      <a:ext cx="283" cy="28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rgbClr val="FFFFFF"/>
                        </a:gs>
                        <a:gs pos="100000">
                          <a:srgbClr val="FFFFFF">
                            <a:gamma/>
                            <a:shade val="46275"/>
                            <a:invGamma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190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 b="1"/>
                    </a:p>
                  </p:txBody>
                </p:sp>
                <p:cxnSp>
                  <p:nvCxnSpPr>
                    <p:cNvPr id="31750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460" y="6960"/>
                      <a:ext cx="295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oval" w="med" len="med"/>
                      <a:tailEnd type="oval" w="med" len="med"/>
                    </a:ln>
                  </p:spPr>
                </p:cxnSp>
                <p:cxnSp>
                  <p:nvCxnSpPr>
                    <p:cNvPr id="31751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 rot="2700000">
                      <a:off x="6126" y="7661"/>
                      <a:ext cx="2016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oval" w="med" len="med"/>
                      <a:tailEnd type="oval" w="med" len="med"/>
                    </a:ln>
                  </p:spPr>
                </p:cxnSp>
                <p:cxnSp>
                  <p:nvCxnSpPr>
                    <p:cNvPr id="31752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54" y="8370"/>
                      <a:ext cx="51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oval" w="med" len="med"/>
                      <a:tailEnd type="oval" w="med" len="med"/>
                    </a:ln>
                  </p:spPr>
                </p:cxnSp>
                <p:cxnSp>
                  <p:nvCxnSpPr>
                    <p:cNvPr id="31753" name="AutoShape 9"/>
                    <p:cNvCxnSpPr>
                      <a:cxnSpLocks noChangeShapeType="1"/>
                    </p:cNvCxnSpPr>
                    <p:nvPr/>
                  </p:nvCxnSpPr>
                  <p:spPr bwMode="auto">
                    <a:xfrm rot="18000000" flipV="1">
                      <a:off x="2265" y="7650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000000"/>
                      </a:solidFill>
                      <a:round/>
                      <a:headEnd type="oval" w="med" len="med"/>
                      <a:tailEnd type="oval" w="med" len="med"/>
                    </a:ln>
                  </p:spPr>
                </p:cxnSp>
                <p:cxnSp>
                  <p:nvCxnSpPr>
                    <p:cNvPr id="31754" name="AutoShape 10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2386" y="685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55" name="AutoShape 11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2221" y="709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56" name="AutoShape 12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2101" y="733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57" name="AutoShape 13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1966" y="757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58" name="AutoShape 14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1831" y="781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59" name="AutoShape 15"/>
                    <p:cNvCxnSpPr>
                      <a:cxnSpLocks noChangeShapeType="1"/>
                    </p:cNvCxnSpPr>
                    <p:nvPr/>
                  </p:nvCxnSpPr>
                  <p:spPr bwMode="auto">
                    <a:xfrm rot="1800000" flipV="1">
                      <a:off x="1651" y="805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0" name="AutoShape 16"/>
                    <p:cNvCxnSpPr>
                      <a:cxnSpLocks noChangeShapeType="1"/>
                    </p:cNvCxnSpPr>
                    <p:nvPr/>
                  </p:nvCxnSpPr>
                  <p:spPr bwMode="auto">
                    <a:xfrm rot="18000000" flipV="1">
                      <a:off x="1366" y="7185"/>
                      <a:ext cx="1440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31761" name="AutoShape 17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303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2" name="AutoShape 1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327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3" name="AutoShape 19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351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4" name="AutoShape 20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3751" y="643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5" name="AutoShape 21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3991" y="645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6" name="AutoShape 2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4231" y="645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7" name="AutoShape 23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4471" y="643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8" name="AutoShape 24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471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69" name="AutoShape 25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4951" y="643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0" name="AutoShape 26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519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1" name="AutoShape 27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543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2" name="AutoShape 28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5671" y="6420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3" name="AutoShape 29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V="1">
                      <a:off x="5911" y="6435"/>
                      <a:ext cx="100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4" name="AutoShape 30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6264" y="644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6504" y="668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6" name="AutoShape 32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6744" y="692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7" name="AutoShape 33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6984" y="716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8" name="AutoShape 34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7224" y="740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79" name="AutoShape 35"/>
                    <p:cNvCxnSpPr>
                      <a:cxnSpLocks noChangeShapeType="1"/>
                    </p:cNvCxnSpPr>
                    <p:nvPr/>
                  </p:nvCxnSpPr>
                  <p:spPr bwMode="auto">
                    <a:xfrm rot="8100000">
                      <a:off x="7464" y="7648"/>
                      <a:ext cx="1584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 type="stealth" w="lg" len="lg"/>
                    </a:ln>
                  </p:spPr>
                </p:cxnSp>
                <p:cxnSp>
                  <p:nvCxnSpPr>
                    <p:cNvPr id="31780" name="AutoShape 36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3528" y="5916"/>
                      <a:ext cx="2880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31781" name="AutoShape 37"/>
                    <p:cNvCxnSpPr>
                      <a:cxnSpLocks noChangeShapeType="1"/>
                    </p:cNvCxnSpPr>
                    <p:nvPr/>
                  </p:nvCxnSpPr>
                  <p:spPr bwMode="auto">
                    <a:xfrm rot="2700000" flipV="1">
                      <a:off x="7378" y="6468"/>
                      <a:ext cx="1728" cy="0"/>
                    </a:xfrm>
                    <a:prstGeom prst="straightConnector1">
                      <a:avLst/>
                    </a:prstGeom>
                    <a:noFill/>
                    <a:ln w="190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</p:cxnSp>
              </p:grpSp>
              <p:sp>
                <p:nvSpPr>
                  <p:cNvPr id="76" name="TextBox 75"/>
                  <p:cNvSpPr txBox="1"/>
                  <p:nvPr/>
                </p:nvSpPr>
                <p:spPr>
                  <a:xfrm>
                    <a:off x="3571868" y="2571744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1250 N</a:t>
                    </a:r>
                    <a:endParaRPr lang="en-US" b="1" dirty="0"/>
                  </a:p>
                </p:txBody>
              </p:sp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1071538" y="3786190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1000 N</a:t>
                    </a:r>
                    <a:endParaRPr lang="en-US" b="1" dirty="0"/>
                  </a:p>
                </p:txBody>
              </p:sp>
              <p:sp>
                <p:nvSpPr>
                  <p:cNvPr id="78" name="TextBox 77"/>
                  <p:cNvSpPr txBox="1"/>
                  <p:nvPr/>
                </p:nvSpPr>
                <p:spPr>
                  <a:xfrm>
                    <a:off x="7215206" y="3000372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4000 N</a:t>
                    </a:r>
                    <a:endParaRPr lang="en-US" b="1" dirty="0"/>
                  </a:p>
                </p:txBody>
              </p:sp>
              <p:sp>
                <p:nvSpPr>
                  <p:cNvPr id="107" name="TextBox 106"/>
                  <p:cNvSpPr txBox="1"/>
                  <p:nvPr/>
                </p:nvSpPr>
                <p:spPr>
                  <a:xfrm>
                    <a:off x="2643174" y="5143512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60</a:t>
                    </a:r>
                    <a:r>
                      <a:rPr lang="en-US" b="1" baseline="30000" dirty="0" smtClean="0"/>
                      <a:t>o</a:t>
                    </a:r>
                    <a:endParaRPr lang="en-US" b="1" baseline="30000" dirty="0"/>
                  </a:p>
                </p:txBody>
              </p:sp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6143636" y="5143512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45</a:t>
                    </a:r>
                    <a:r>
                      <a:rPr lang="en-US" b="1" baseline="30000" dirty="0" smtClean="0"/>
                      <a:t>o</a:t>
                    </a:r>
                    <a:endParaRPr lang="en-US" b="1" baseline="30000" dirty="0"/>
                  </a:p>
                </p:txBody>
              </p: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4000496" y="4286256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dirty="0" smtClean="0"/>
                      <a:t>5m</a:t>
                    </a:r>
                    <a:endParaRPr lang="en-US" b="1" baseline="30000" dirty="0"/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2571736" y="4774180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dirty="0" smtClean="0"/>
                      <a:t>5m</a:t>
                    </a:r>
                    <a:endParaRPr lang="en-US" b="1" baseline="30000" dirty="0"/>
                  </a:p>
                </p:txBody>
              </p:sp>
              <p:sp>
                <p:nvSpPr>
                  <p:cNvPr id="119" name="TextBox 118"/>
                  <p:cNvSpPr txBox="1"/>
                  <p:nvPr/>
                </p:nvSpPr>
                <p:spPr>
                  <a:xfrm>
                    <a:off x="5429256" y="4631304"/>
                    <a:ext cx="114300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b="1" dirty="0" smtClean="0"/>
                      <a:t>10m</a:t>
                    </a:r>
                    <a:endParaRPr lang="en-US" b="1" baseline="30000" dirty="0"/>
                  </a:p>
                </p:txBody>
              </p:sp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7264226" y="4803992"/>
                    <a:ext cx="15841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(4000)(cos45)</a:t>
                    </a:r>
                    <a:endParaRPr lang="en-US" b="1" dirty="0">
                      <a:solidFill>
                        <a:schemeClr val="accent1"/>
                      </a:solidFill>
                    </a:endParaRPr>
                  </a:p>
                </p:txBody>
              </p:sp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5464026" y="2931784"/>
                    <a:ext cx="15841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(4000)(sin45)</a:t>
                    </a:r>
                    <a:endParaRPr lang="en-US" b="1" dirty="0">
                      <a:solidFill>
                        <a:schemeClr val="accent1"/>
                      </a:solidFill>
                    </a:endParaRPr>
                  </a:p>
                </p:txBody>
              </p:sp>
              <p:sp>
                <p:nvSpPr>
                  <p:cNvPr id="82" name="TextBox 81"/>
                  <p:cNvSpPr txBox="1"/>
                  <p:nvPr/>
                </p:nvSpPr>
                <p:spPr>
                  <a:xfrm>
                    <a:off x="783506" y="5010724"/>
                    <a:ext cx="15841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(1000)(cos30)</a:t>
                    </a:r>
                    <a:endParaRPr lang="en-US" b="1" dirty="0">
                      <a:solidFill>
                        <a:schemeClr val="accent1"/>
                      </a:solidFill>
                    </a:endParaRPr>
                  </a:p>
                </p:txBody>
              </p:sp>
              <p:sp>
                <p:nvSpPr>
                  <p:cNvPr id="83" name="TextBox 82"/>
                  <p:cNvSpPr txBox="1"/>
                  <p:nvPr/>
                </p:nvSpPr>
                <p:spPr>
                  <a:xfrm>
                    <a:off x="1863626" y="3714580"/>
                    <a:ext cx="1584176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b="1" dirty="0" smtClean="0"/>
                      <a:t>(1000)(sin30)</a:t>
                    </a:r>
                    <a:endParaRPr lang="en-US" b="1" dirty="0">
                      <a:solidFill>
                        <a:schemeClr val="accent1"/>
                      </a:solidFill>
                    </a:endParaRPr>
                  </a:p>
                </p:txBody>
              </p:sp>
            </p:grpSp>
            <p:cxnSp>
              <p:nvCxnSpPr>
                <p:cNvPr id="59" name="AutoShape 10"/>
                <p:cNvCxnSpPr>
                  <a:cxnSpLocks noChangeShapeType="1"/>
                </p:cNvCxnSpPr>
                <p:nvPr/>
              </p:nvCxnSpPr>
              <p:spPr bwMode="auto">
                <a:xfrm rot="1800000" flipV="1">
                  <a:off x="1408287" y="4557718"/>
                  <a:ext cx="1371600" cy="0"/>
                </a:xfrm>
                <a:prstGeom prst="straightConnector1">
                  <a:avLst/>
                </a:prstGeom>
                <a:ln>
                  <a:headEnd/>
                  <a:tailEnd type="stealth" w="lg" len="lg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AutoShape 10"/>
                <p:cNvCxnSpPr>
                  <a:cxnSpLocks noChangeShapeType="1"/>
                </p:cNvCxnSpPr>
                <p:nvPr/>
              </p:nvCxnSpPr>
              <p:spPr bwMode="auto">
                <a:xfrm rot="8100000" flipV="1">
                  <a:off x="5933368" y="4107414"/>
                  <a:ext cx="1920240" cy="0"/>
                </a:xfrm>
                <a:prstGeom prst="straightConnector1">
                  <a:avLst/>
                </a:prstGeom>
                <a:ln>
                  <a:headEnd/>
                  <a:tailEnd type="stealth" w="lg" len="lg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AutoShape 10"/>
                <p:cNvCxnSpPr>
                  <a:cxnSpLocks noChangeShapeType="1"/>
                </p:cNvCxnSpPr>
                <p:nvPr/>
              </p:nvCxnSpPr>
              <p:spPr bwMode="auto">
                <a:xfrm rot="5400000" flipV="1">
                  <a:off x="3580446" y="3437578"/>
                  <a:ext cx="1554480" cy="0"/>
                </a:xfrm>
                <a:prstGeom prst="straightConnector1">
                  <a:avLst/>
                </a:prstGeom>
                <a:ln>
                  <a:headEnd/>
                  <a:tailEnd type="stealth" w="lg" len="lg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7" name="AutoShape 10"/>
              <p:cNvCxnSpPr>
                <a:cxnSpLocks noChangeShapeType="1"/>
              </p:cNvCxnSpPr>
              <p:nvPr/>
            </p:nvCxnSpPr>
            <p:spPr bwMode="auto">
              <a:xfrm rot="5400000" flipV="1">
                <a:off x="5688200" y="4054672"/>
                <a:ext cx="1368000" cy="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AutoShape 10"/>
              <p:cNvCxnSpPr>
                <a:cxnSpLocks noChangeShapeType="1"/>
              </p:cNvCxnSpPr>
              <p:nvPr/>
            </p:nvCxnSpPr>
            <p:spPr bwMode="auto">
              <a:xfrm flipH="1" flipV="1">
                <a:off x="6425122" y="4738824"/>
                <a:ext cx="1296000" cy="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AutoShape 10"/>
              <p:cNvCxnSpPr>
                <a:cxnSpLocks noChangeShapeType="1"/>
              </p:cNvCxnSpPr>
              <p:nvPr/>
            </p:nvCxnSpPr>
            <p:spPr bwMode="auto">
              <a:xfrm flipH="1" flipV="1">
                <a:off x="6372200" y="3370672"/>
                <a:ext cx="1368000" cy="0"/>
              </a:xfrm>
              <a:prstGeom prst="straightConnector1">
                <a:avLst/>
              </a:prstGeom>
              <a:ln w="12700">
                <a:prstDash val="dash"/>
                <a:headEnd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AutoShape 10"/>
              <p:cNvCxnSpPr>
                <a:cxnSpLocks noChangeShapeType="1"/>
              </p:cNvCxnSpPr>
              <p:nvPr/>
            </p:nvCxnSpPr>
            <p:spPr bwMode="auto">
              <a:xfrm rot="5400000" flipV="1">
                <a:off x="7056352" y="4054672"/>
                <a:ext cx="1368000" cy="0"/>
              </a:xfrm>
              <a:prstGeom prst="straightConnector1">
                <a:avLst/>
              </a:prstGeom>
              <a:ln w="12700">
                <a:prstDash val="dash"/>
                <a:headEnd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AutoShape 10"/>
              <p:cNvCxnSpPr>
                <a:cxnSpLocks noChangeShapeType="1"/>
              </p:cNvCxnSpPr>
              <p:nvPr/>
            </p:nvCxnSpPr>
            <p:spPr bwMode="auto">
              <a:xfrm rot="5400000" flipV="1">
                <a:off x="2537816" y="4468752"/>
                <a:ext cx="756000" cy="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3" name="AutoShape 10"/>
              <p:cNvCxnSpPr>
                <a:cxnSpLocks noChangeShapeType="1"/>
              </p:cNvCxnSpPr>
              <p:nvPr/>
            </p:nvCxnSpPr>
            <p:spPr bwMode="auto">
              <a:xfrm flipV="1">
                <a:off x="1619816" y="4882840"/>
                <a:ext cx="1296000" cy="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stealth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AutoShape 10"/>
              <p:cNvCxnSpPr>
                <a:cxnSpLocks noChangeShapeType="1"/>
              </p:cNvCxnSpPr>
              <p:nvPr/>
            </p:nvCxnSpPr>
            <p:spPr bwMode="auto">
              <a:xfrm flipH="1" flipV="1">
                <a:off x="1619672" y="4090752"/>
                <a:ext cx="1296000" cy="0"/>
              </a:xfrm>
              <a:prstGeom prst="straightConnector1">
                <a:avLst/>
              </a:prstGeom>
              <a:ln w="12700">
                <a:prstDash val="dash"/>
                <a:headEnd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AutoShape 10"/>
              <p:cNvCxnSpPr>
                <a:cxnSpLocks noChangeShapeType="1"/>
              </p:cNvCxnSpPr>
              <p:nvPr/>
            </p:nvCxnSpPr>
            <p:spPr bwMode="auto">
              <a:xfrm rot="5400000" flipV="1">
                <a:off x="1223672" y="4486752"/>
                <a:ext cx="792000" cy="0"/>
              </a:xfrm>
              <a:prstGeom prst="straightConnector1">
                <a:avLst/>
              </a:prstGeom>
              <a:ln w="12700">
                <a:prstDash val="dash"/>
                <a:headEnd/>
                <a:tailEnd type="none" w="lg" len="lg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4071966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Combined distributed loads 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928662" y="1785926"/>
            <a:ext cx="7500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In this lecture we will learn how find the resultant force </a:t>
            </a:r>
            <a:r>
              <a:rPr lang="en-US" sz="2400" b="1" dirty="0" smtClean="0"/>
              <a:t>for </a:t>
            </a:r>
            <a:r>
              <a:rPr lang="en-US" sz="2400" b="1" dirty="0" smtClean="0"/>
              <a:t>a combined distributed forces   </a:t>
            </a:r>
            <a:endParaRPr lang="en-US" sz="24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928662" y="2714620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If you have a several disturbed loads , you can find the resultant force for the whole combination by finding the resultant  force from each distributed force and then sum the resultant forces to obtain </a:t>
            </a:r>
            <a:r>
              <a:rPr lang="en-US" sz="2400" b="1" smtClean="0"/>
              <a:t>a single equivalent </a:t>
            </a:r>
            <a:r>
              <a:rPr lang="en-US" sz="2400" b="1" dirty="0" smtClean="0"/>
              <a:t>force    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928802"/>
            <a:ext cx="75724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Determine the magnitude and the location of the equivalent resultant force acting on the beam shown in the figure.  </a:t>
            </a:r>
          </a:p>
        </p:txBody>
      </p:sp>
      <p:grpSp>
        <p:nvGrpSpPr>
          <p:cNvPr id="40" name="Group 29"/>
          <p:cNvGrpSpPr/>
          <p:nvPr/>
        </p:nvGrpSpPr>
        <p:grpSpPr>
          <a:xfrm>
            <a:off x="1395394" y="3681410"/>
            <a:ext cx="5845709" cy="1639888"/>
            <a:chOff x="3429000" y="5226050"/>
            <a:chExt cx="5845709" cy="1639888"/>
          </a:xfrm>
        </p:grpSpPr>
        <p:grpSp>
          <p:nvGrpSpPr>
            <p:cNvPr id="43" name="Group 2"/>
            <p:cNvGrpSpPr>
              <a:grpSpLocks/>
            </p:cNvGrpSpPr>
            <p:nvPr/>
          </p:nvGrpSpPr>
          <p:grpSpPr bwMode="auto">
            <a:xfrm>
              <a:off x="3879850" y="6238875"/>
              <a:ext cx="5394859" cy="266700"/>
              <a:chOff x="5629" y="7035"/>
              <a:chExt cx="9780" cy="420"/>
            </a:xfrm>
          </p:grpSpPr>
          <p:sp>
            <p:nvSpPr>
              <p:cNvPr id="47" name="Rectangle 3"/>
              <p:cNvSpPr>
                <a:spLocks noChangeArrowheads="1"/>
              </p:cNvSpPr>
              <p:nvPr/>
            </p:nvSpPr>
            <p:spPr bwMode="auto">
              <a:xfrm>
                <a:off x="5629" y="7035"/>
                <a:ext cx="9780" cy="42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0">
                <a:solidFill>
                  <a:srgbClr val="A5A5A5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Rectangle 4"/>
              <p:cNvSpPr>
                <a:spLocks noChangeArrowheads="1"/>
              </p:cNvSpPr>
              <p:nvPr/>
            </p:nvSpPr>
            <p:spPr bwMode="auto">
              <a:xfrm>
                <a:off x="5629" y="7035"/>
                <a:ext cx="9780" cy="57"/>
              </a:xfrm>
              <a:prstGeom prst="rect">
                <a:avLst/>
              </a:prstGeom>
              <a:solidFill>
                <a:srgbClr val="F2F2F2"/>
              </a:solidFill>
              <a:ln w="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5"/>
              <p:cNvSpPr>
                <a:spLocks noChangeArrowheads="1"/>
              </p:cNvSpPr>
              <p:nvPr/>
            </p:nvSpPr>
            <p:spPr bwMode="auto">
              <a:xfrm>
                <a:off x="5629" y="7395"/>
                <a:ext cx="9780" cy="57"/>
              </a:xfrm>
              <a:prstGeom prst="rect">
                <a:avLst/>
              </a:prstGeom>
              <a:solidFill>
                <a:srgbClr val="F2F2F2"/>
              </a:solidFill>
              <a:ln w="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44" name="AutoShape 6"/>
            <p:cNvCxnSpPr>
              <a:cxnSpLocks noChangeShapeType="1"/>
            </p:cNvCxnSpPr>
            <p:nvPr/>
          </p:nvCxnSpPr>
          <p:spPr bwMode="auto">
            <a:xfrm>
              <a:off x="6407150" y="6248400"/>
              <a:ext cx="180975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5" name="AutoShape 7"/>
            <p:cNvCxnSpPr>
              <a:cxnSpLocks noChangeShapeType="1"/>
            </p:cNvCxnSpPr>
            <p:nvPr/>
          </p:nvCxnSpPr>
          <p:spPr bwMode="auto">
            <a:xfrm rot="-5400000">
              <a:off x="3806031" y="5315744"/>
              <a:ext cx="179388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sp>
          <p:nvSpPr>
            <p:cNvPr id="46" name="AutoShape 26"/>
            <p:cNvSpPr>
              <a:spLocks noEditPoints="1" noChangeArrowheads="1"/>
            </p:cNvSpPr>
            <p:nvPr/>
          </p:nvSpPr>
          <p:spPr bwMode="auto">
            <a:xfrm rot="5400000">
              <a:off x="3169443" y="6155532"/>
              <a:ext cx="969963" cy="450850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7324748" y="436721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16"/>
          <p:cNvSpPr/>
          <p:nvPr/>
        </p:nvSpPr>
        <p:spPr>
          <a:xfrm>
            <a:off x="1547794" y="322421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95988" y="2857496"/>
            <a:ext cx="144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400N/m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6396054" y="3357562"/>
            <a:ext cx="1447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300N/m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24088" y="5205410"/>
            <a:ext cx="83819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2m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AutoShape 27"/>
          <p:cNvCxnSpPr>
            <a:cxnSpLocks noChangeShapeType="1"/>
          </p:cNvCxnSpPr>
          <p:nvPr/>
        </p:nvCxnSpPr>
        <p:spPr bwMode="auto">
          <a:xfrm rot="16200000">
            <a:off x="2629834" y="4429756"/>
            <a:ext cx="0" cy="155448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 type="stealth" w="med" len="lg"/>
            <a:tailEnd type="stealth" w="med" len="lg"/>
          </a:ln>
        </p:spPr>
      </p:cxnSp>
      <p:cxnSp>
        <p:nvCxnSpPr>
          <p:cNvPr id="35" name="AutoShape 28"/>
          <p:cNvCxnSpPr>
            <a:cxnSpLocks noChangeShapeType="1"/>
          </p:cNvCxnSpPr>
          <p:nvPr/>
        </p:nvCxnSpPr>
        <p:spPr bwMode="auto">
          <a:xfrm rot="16200000">
            <a:off x="3269452" y="5174454"/>
            <a:ext cx="395287" cy="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/>
            <a:tailEnd type="none" w="lg" len="lg"/>
          </a:ln>
        </p:spPr>
      </p:cxnSp>
      <p:grpSp>
        <p:nvGrpSpPr>
          <p:cNvPr id="15" name="Group 73"/>
          <p:cNvGrpSpPr/>
          <p:nvPr/>
        </p:nvGrpSpPr>
        <p:grpSpPr>
          <a:xfrm>
            <a:off x="2038336" y="3434724"/>
            <a:ext cx="1371600" cy="1285884"/>
            <a:chOff x="1066800" y="4153381"/>
            <a:chExt cx="1371600" cy="642942"/>
          </a:xfrm>
        </p:grpSpPr>
        <p:cxnSp>
          <p:nvCxnSpPr>
            <p:cNvPr id="16" name="AutoShape 10"/>
            <p:cNvCxnSpPr>
              <a:cxnSpLocks noChangeShapeType="1"/>
            </p:cNvCxnSpPr>
            <p:nvPr/>
          </p:nvCxnSpPr>
          <p:spPr bwMode="auto">
            <a:xfrm>
              <a:off x="1066800" y="4750603"/>
              <a:ext cx="0" cy="4572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17" name="AutoShape 10"/>
            <p:cNvCxnSpPr>
              <a:cxnSpLocks noChangeShapeType="1"/>
            </p:cNvCxnSpPr>
            <p:nvPr/>
          </p:nvCxnSpPr>
          <p:spPr bwMode="auto">
            <a:xfrm>
              <a:off x="1295400" y="4614866"/>
              <a:ext cx="0" cy="13716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18" name="AutoShape 10"/>
            <p:cNvCxnSpPr>
              <a:cxnSpLocks noChangeShapeType="1"/>
            </p:cNvCxnSpPr>
            <p:nvPr/>
          </p:nvCxnSpPr>
          <p:spPr bwMode="auto">
            <a:xfrm>
              <a:off x="1524000" y="4543428"/>
              <a:ext cx="0" cy="22860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19" name="AutoShape 10"/>
            <p:cNvCxnSpPr>
              <a:cxnSpLocks noChangeShapeType="1"/>
            </p:cNvCxnSpPr>
            <p:nvPr/>
          </p:nvCxnSpPr>
          <p:spPr bwMode="auto">
            <a:xfrm>
              <a:off x="1752600" y="4436271"/>
              <a:ext cx="0" cy="32004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21" name="AutoShape 10"/>
            <p:cNvCxnSpPr>
              <a:cxnSpLocks noChangeShapeType="1"/>
            </p:cNvCxnSpPr>
            <p:nvPr/>
          </p:nvCxnSpPr>
          <p:spPr bwMode="auto">
            <a:xfrm>
              <a:off x="1981200" y="4329114"/>
              <a:ext cx="0" cy="45720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23" name="AutoShape 10"/>
            <p:cNvCxnSpPr>
              <a:cxnSpLocks noChangeShapeType="1"/>
            </p:cNvCxnSpPr>
            <p:nvPr/>
          </p:nvCxnSpPr>
          <p:spPr bwMode="auto">
            <a:xfrm>
              <a:off x="2209800" y="4244821"/>
              <a:ext cx="0" cy="54864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  <p:cxnSp>
          <p:nvCxnSpPr>
            <p:cNvPr id="25" name="AutoShape 10"/>
            <p:cNvCxnSpPr>
              <a:cxnSpLocks noChangeShapeType="1"/>
            </p:cNvCxnSpPr>
            <p:nvPr/>
          </p:nvCxnSpPr>
          <p:spPr bwMode="auto">
            <a:xfrm>
              <a:off x="2438400" y="4153381"/>
              <a:ext cx="0" cy="640080"/>
            </a:xfrm>
            <a:prstGeom prst="straightConnector1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stealth" w="lg" len="lg"/>
            </a:ln>
          </p:spPr>
        </p:cxnSp>
      </p:grpSp>
      <p:grpSp>
        <p:nvGrpSpPr>
          <p:cNvPr id="80" name="Group 73"/>
          <p:cNvGrpSpPr/>
          <p:nvPr/>
        </p:nvGrpSpPr>
        <p:grpSpPr>
          <a:xfrm>
            <a:off x="3548058" y="3357562"/>
            <a:ext cx="2362200" cy="1371600"/>
            <a:chOff x="1066800" y="4114800"/>
            <a:chExt cx="2362200" cy="685800"/>
          </a:xfrm>
        </p:grpSpPr>
        <p:cxnSp>
          <p:nvCxnSpPr>
            <p:cNvPr id="81" name="AutoShape 10"/>
            <p:cNvCxnSpPr>
              <a:cxnSpLocks noChangeShapeType="1"/>
            </p:cNvCxnSpPr>
            <p:nvPr/>
          </p:nvCxnSpPr>
          <p:spPr bwMode="auto">
            <a:xfrm>
              <a:off x="10668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2" name="AutoShape 10"/>
            <p:cNvCxnSpPr>
              <a:cxnSpLocks noChangeShapeType="1"/>
            </p:cNvCxnSpPr>
            <p:nvPr/>
          </p:nvCxnSpPr>
          <p:spPr bwMode="auto">
            <a:xfrm>
              <a:off x="12954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3" name="AutoShape 10"/>
            <p:cNvCxnSpPr>
              <a:cxnSpLocks noChangeShapeType="1"/>
            </p:cNvCxnSpPr>
            <p:nvPr/>
          </p:nvCxnSpPr>
          <p:spPr bwMode="auto">
            <a:xfrm>
              <a:off x="15240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4" name="AutoShape 10"/>
            <p:cNvCxnSpPr>
              <a:cxnSpLocks noChangeShapeType="1"/>
            </p:cNvCxnSpPr>
            <p:nvPr/>
          </p:nvCxnSpPr>
          <p:spPr bwMode="auto">
            <a:xfrm>
              <a:off x="17526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5" name="AutoShape 10"/>
            <p:cNvCxnSpPr>
              <a:cxnSpLocks noChangeShapeType="1"/>
            </p:cNvCxnSpPr>
            <p:nvPr/>
          </p:nvCxnSpPr>
          <p:spPr bwMode="auto">
            <a:xfrm>
              <a:off x="19812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6" name="AutoShape 10"/>
            <p:cNvCxnSpPr>
              <a:cxnSpLocks noChangeShapeType="1"/>
            </p:cNvCxnSpPr>
            <p:nvPr/>
          </p:nvCxnSpPr>
          <p:spPr bwMode="auto">
            <a:xfrm>
              <a:off x="22098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7" name="AutoShape 10"/>
            <p:cNvCxnSpPr>
              <a:cxnSpLocks noChangeShapeType="1"/>
            </p:cNvCxnSpPr>
            <p:nvPr/>
          </p:nvCxnSpPr>
          <p:spPr bwMode="auto">
            <a:xfrm>
              <a:off x="24384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8" name="AutoShape 10"/>
            <p:cNvCxnSpPr>
              <a:cxnSpLocks noChangeShapeType="1"/>
            </p:cNvCxnSpPr>
            <p:nvPr/>
          </p:nvCxnSpPr>
          <p:spPr bwMode="auto">
            <a:xfrm>
              <a:off x="26670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89" name="AutoShape 10"/>
            <p:cNvCxnSpPr>
              <a:cxnSpLocks noChangeShapeType="1"/>
            </p:cNvCxnSpPr>
            <p:nvPr/>
          </p:nvCxnSpPr>
          <p:spPr bwMode="auto">
            <a:xfrm>
              <a:off x="28956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90" name="AutoShape 10"/>
            <p:cNvCxnSpPr>
              <a:cxnSpLocks noChangeShapeType="1"/>
            </p:cNvCxnSpPr>
            <p:nvPr/>
          </p:nvCxnSpPr>
          <p:spPr bwMode="auto">
            <a:xfrm>
              <a:off x="32004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91" name="AutoShape 10"/>
            <p:cNvCxnSpPr>
              <a:cxnSpLocks noChangeShapeType="1"/>
            </p:cNvCxnSpPr>
            <p:nvPr/>
          </p:nvCxnSpPr>
          <p:spPr bwMode="auto">
            <a:xfrm>
              <a:off x="34290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</p:grpSp>
      <p:cxnSp>
        <p:nvCxnSpPr>
          <p:cNvPr id="93" name="Straight Connector 92"/>
          <p:cNvCxnSpPr/>
          <p:nvPr/>
        </p:nvCxnSpPr>
        <p:spPr>
          <a:xfrm flipV="1">
            <a:off x="1895460" y="3357562"/>
            <a:ext cx="1571636" cy="128588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3467096" y="3357562"/>
            <a:ext cx="260604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14" name="Group 73"/>
          <p:cNvGrpSpPr/>
          <p:nvPr/>
        </p:nvGrpSpPr>
        <p:grpSpPr>
          <a:xfrm>
            <a:off x="6105556" y="3903356"/>
            <a:ext cx="1143000" cy="822960"/>
            <a:chOff x="1066800" y="4114800"/>
            <a:chExt cx="1143000" cy="685800"/>
          </a:xfrm>
        </p:grpSpPr>
        <p:cxnSp>
          <p:nvCxnSpPr>
            <p:cNvPr id="115" name="AutoShape 10"/>
            <p:cNvCxnSpPr>
              <a:cxnSpLocks noChangeShapeType="1"/>
            </p:cNvCxnSpPr>
            <p:nvPr/>
          </p:nvCxnSpPr>
          <p:spPr bwMode="auto">
            <a:xfrm>
              <a:off x="10668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116" name="AutoShape 10"/>
            <p:cNvCxnSpPr>
              <a:cxnSpLocks noChangeShapeType="1"/>
            </p:cNvCxnSpPr>
            <p:nvPr/>
          </p:nvCxnSpPr>
          <p:spPr bwMode="auto">
            <a:xfrm>
              <a:off x="12954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119" name="AutoShape 10"/>
            <p:cNvCxnSpPr>
              <a:cxnSpLocks noChangeShapeType="1"/>
            </p:cNvCxnSpPr>
            <p:nvPr/>
          </p:nvCxnSpPr>
          <p:spPr bwMode="auto">
            <a:xfrm>
              <a:off x="15240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120" name="AutoShape 10"/>
            <p:cNvCxnSpPr>
              <a:cxnSpLocks noChangeShapeType="1"/>
            </p:cNvCxnSpPr>
            <p:nvPr/>
          </p:nvCxnSpPr>
          <p:spPr bwMode="auto">
            <a:xfrm>
              <a:off x="17526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121" name="AutoShape 10"/>
            <p:cNvCxnSpPr>
              <a:cxnSpLocks noChangeShapeType="1"/>
            </p:cNvCxnSpPr>
            <p:nvPr/>
          </p:nvCxnSpPr>
          <p:spPr bwMode="auto">
            <a:xfrm>
              <a:off x="19812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122" name="AutoShape 10"/>
            <p:cNvCxnSpPr>
              <a:cxnSpLocks noChangeShapeType="1"/>
            </p:cNvCxnSpPr>
            <p:nvPr/>
          </p:nvCxnSpPr>
          <p:spPr bwMode="auto">
            <a:xfrm>
              <a:off x="2209800" y="4114800"/>
              <a:ext cx="0" cy="68580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</p:grpSp>
      <p:cxnSp>
        <p:nvCxnSpPr>
          <p:cNvPr id="129" name="Straight Connector 128"/>
          <p:cNvCxnSpPr/>
          <p:nvPr/>
        </p:nvCxnSpPr>
        <p:spPr>
          <a:xfrm>
            <a:off x="6110302" y="3857628"/>
            <a:ext cx="1143008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5400000" flipH="1" flipV="1">
            <a:off x="5881702" y="3585368"/>
            <a:ext cx="4572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7" name="AutoShape 28"/>
          <p:cNvCxnSpPr>
            <a:cxnSpLocks noChangeShapeType="1"/>
          </p:cNvCxnSpPr>
          <p:nvPr/>
        </p:nvCxnSpPr>
        <p:spPr bwMode="auto">
          <a:xfrm rot="16200000">
            <a:off x="5912658" y="5160182"/>
            <a:ext cx="395287" cy="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/>
            <a:tailEnd type="none" w="lg" len="lg"/>
          </a:ln>
        </p:spPr>
      </p:cxnSp>
      <p:cxnSp>
        <p:nvCxnSpPr>
          <p:cNvPr id="138" name="AutoShape 28"/>
          <p:cNvCxnSpPr>
            <a:cxnSpLocks noChangeShapeType="1"/>
          </p:cNvCxnSpPr>
          <p:nvPr/>
        </p:nvCxnSpPr>
        <p:spPr bwMode="auto">
          <a:xfrm rot="16200000">
            <a:off x="7055666" y="5160182"/>
            <a:ext cx="395287" cy="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/>
            <a:tailEnd type="none" w="lg" len="lg"/>
          </a:ln>
        </p:spPr>
      </p:cxnSp>
      <p:cxnSp>
        <p:nvCxnSpPr>
          <p:cNvPr id="139" name="AutoShape 27"/>
          <p:cNvCxnSpPr>
            <a:cxnSpLocks noChangeShapeType="1"/>
          </p:cNvCxnSpPr>
          <p:nvPr/>
        </p:nvCxnSpPr>
        <p:spPr bwMode="auto">
          <a:xfrm rot="16200000">
            <a:off x="4818694" y="3934790"/>
            <a:ext cx="0" cy="256032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 type="stealth" w="med" len="lg"/>
            <a:tailEnd type="stealth" w="med" len="lg"/>
          </a:ln>
        </p:spPr>
      </p:cxnSp>
      <p:cxnSp>
        <p:nvCxnSpPr>
          <p:cNvPr id="140" name="AutoShape 27"/>
          <p:cNvCxnSpPr>
            <a:cxnSpLocks noChangeShapeType="1"/>
          </p:cNvCxnSpPr>
          <p:nvPr/>
        </p:nvCxnSpPr>
        <p:spPr bwMode="auto">
          <a:xfrm rot="16200000">
            <a:off x="6658942" y="4666311"/>
            <a:ext cx="0" cy="1097280"/>
          </a:xfrm>
          <a:prstGeom prst="straightConnector1">
            <a:avLst/>
          </a:prstGeom>
          <a:noFill/>
          <a:ln w="0">
            <a:solidFill>
              <a:srgbClr val="000000"/>
            </a:solidFill>
            <a:round/>
            <a:headEnd type="stealth" w="med" len="lg"/>
            <a:tailEnd type="stealth" w="med" len="lg"/>
          </a:ln>
        </p:spPr>
      </p:cxnSp>
      <p:sp>
        <p:nvSpPr>
          <p:cNvPr id="141" name="Rectangle 140"/>
          <p:cNvSpPr/>
          <p:nvPr/>
        </p:nvSpPr>
        <p:spPr>
          <a:xfrm>
            <a:off x="4038600" y="5214950"/>
            <a:ext cx="83819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4m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6253178" y="5214950"/>
            <a:ext cx="83819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2m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257176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first load 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85786" y="2500306"/>
            <a:ext cx="41434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area under the loading diagram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(0.5)(400 N/m) (2m) = </a:t>
            </a:r>
            <a:r>
              <a:rPr lang="en-US" sz="2000" b="1" dirty="0" smtClean="0">
                <a:solidFill>
                  <a:srgbClr val="FF0000"/>
                </a:solidFill>
              </a:rPr>
              <a:t>400 N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(x’)  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triangle load 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x‘ = (1/3)(2) = 2/3m    </a:t>
            </a: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1500174"/>
            <a:ext cx="3048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8" name="Group 77"/>
          <p:cNvGrpSpPr/>
          <p:nvPr/>
        </p:nvGrpSpPr>
        <p:grpSpPr>
          <a:xfrm>
            <a:off x="5634070" y="4648200"/>
            <a:ext cx="3581400" cy="1981200"/>
            <a:chOff x="5029200" y="4648200"/>
            <a:chExt cx="3581400" cy="1981200"/>
          </a:xfrm>
        </p:grpSpPr>
        <p:grpSp>
          <p:nvGrpSpPr>
            <p:cNvPr id="149" name="Group 31"/>
            <p:cNvGrpSpPr/>
            <p:nvPr/>
          </p:nvGrpSpPr>
          <p:grpSpPr>
            <a:xfrm>
              <a:off x="5029200" y="4648200"/>
              <a:ext cx="3581400" cy="1981200"/>
              <a:chOff x="4572000" y="3886200"/>
              <a:chExt cx="3581400" cy="1981200"/>
            </a:xfrm>
          </p:grpSpPr>
          <p:grpSp>
            <p:nvGrpSpPr>
              <p:cNvPr id="152" name="Group 67"/>
              <p:cNvGrpSpPr/>
              <p:nvPr/>
            </p:nvGrpSpPr>
            <p:grpSpPr>
              <a:xfrm>
                <a:off x="4572000" y="3886200"/>
                <a:ext cx="3581400" cy="1639888"/>
                <a:chOff x="685800" y="2895600"/>
                <a:chExt cx="3581400" cy="1639888"/>
              </a:xfrm>
            </p:grpSpPr>
            <p:grpSp>
              <p:nvGrpSpPr>
                <p:cNvPr id="156" name="Group 29"/>
                <p:cNvGrpSpPr/>
                <p:nvPr/>
              </p:nvGrpSpPr>
              <p:grpSpPr>
                <a:xfrm>
                  <a:off x="685800" y="3352800"/>
                  <a:ext cx="3159125" cy="1182688"/>
                  <a:chOff x="3429000" y="5683250"/>
                  <a:chExt cx="3159125" cy="1182688"/>
                </a:xfrm>
              </p:grpSpPr>
              <p:grpSp>
                <p:nvGrpSpPr>
                  <p:cNvPr id="159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163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4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5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160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161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772944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162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7" name="Rectangle 156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838200" y="28956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53" name="Rectangle 152"/>
              <p:cNvSpPr/>
              <p:nvPr/>
            </p:nvSpPr>
            <p:spPr>
              <a:xfrm>
                <a:off x="5257801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2/3 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4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897880" y="4543106"/>
                <a:ext cx="0" cy="173736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55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584157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150" name="Rectangle 149"/>
            <p:cNvSpPr/>
            <p:nvPr/>
          </p:nvSpPr>
          <p:spPr>
            <a:xfrm>
              <a:off x="5943600" y="480060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" name="AutoShape 14"/>
            <p:cNvCxnSpPr>
              <a:cxnSpLocks noChangeShapeType="1"/>
            </p:cNvCxnSpPr>
            <p:nvPr/>
          </p:nvCxnSpPr>
          <p:spPr bwMode="auto">
            <a:xfrm>
              <a:off x="7239000" y="472440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257176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second load 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85786" y="2500306"/>
            <a:ext cx="41434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area under the loading diagram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(400 N/m) (4m) = </a:t>
            </a:r>
            <a:r>
              <a:rPr lang="en-US" sz="2000" b="1" dirty="0" smtClean="0">
                <a:solidFill>
                  <a:srgbClr val="FF0000"/>
                </a:solidFill>
              </a:rPr>
              <a:t>1600 N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(x’)  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load area  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x‘ = 2+(0.5)(4)= 4m </a:t>
            </a:r>
          </a:p>
        </p:txBody>
      </p:sp>
      <p:grpSp>
        <p:nvGrpSpPr>
          <p:cNvPr id="2" name="Group 77"/>
          <p:cNvGrpSpPr/>
          <p:nvPr/>
        </p:nvGrpSpPr>
        <p:grpSpPr>
          <a:xfrm>
            <a:off x="5634070" y="4648200"/>
            <a:ext cx="3581400" cy="1981200"/>
            <a:chOff x="5029200" y="4648200"/>
            <a:chExt cx="3581400" cy="1981200"/>
          </a:xfrm>
        </p:grpSpPr>
        <p:grpSp>
          <p:nvGrpSpPr>
            <p:cNvPr id="3" name="Group 31"/>
            <p:cNvGrpSpPr/>
            <p:nvPr/>
          </p:nvGrpSpPr>
          <p:grpSpPr>
            <a:xfrm>
              <a:off x="5029200" y="4648200"/>
              <a:ext cx="3581400" cy="1981200"/>
              <a:chOff x="4572000" y="3886200"/>
              <a:chExt cx="3581400" cy="1981200"/>
            </a:xfrm>
          </p:grpSpPr>
          <p:grpSp>
            <p:nvGrpSpPr>
              <p:cNvPr id="4" name="Group 67"/>
              <p:cNvGrpSpPr/>
              <p:nvPr/>
            </p:nvGrpSpPr>
            <p:grpSpPr>
              <a:xfrm>
                <a:off x="4572000" y="3886200"/>
                <a:ext cx="3581400" cy="1639888"/>
                <a:chOff x="685800" y="2895600"/>
                <a:chExt cx="3581400" cy="1639888"/>
              </a:xfrm>
            </p:grpSpPr>
            <p:grpSp>
              <p:nvGrpSpPr>
                <p:cNvPr id="5" name="Group 29"/>
                <p:cNvGrpSpPr/>
                <p:nvPr/>
              </p:nvGrpSpPr>
              <p:grpSpPr>
                <a:xfrm>
                  <a:off x="685800" y="3352800"/>
                  <a:ext cx="3159125" cy="1182688"/>
                  <a:chOff x="3429000" y="5683250"/>
                  <a:chExt cx="3159125" cy="1182688"/>
                </a:xfrm>
              </p:grpSpPr>
              <p:grpSp>
                <p:nvGrpSpPr>
                  <p:cNvPr id="6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163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4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5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160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161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772944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162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7" name="Rectangle 156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838200" y="28956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53" name="Rectangle 152"/>
              <p:cNvSpPr/>
              <p:nvPr/>
            </p:nvSpPr>
            <p:spPr>
              <a:xfrm>
                <a:off x="5457813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4m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4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897880" y="4543106"/>
                <a:ext cx="0" cy="173736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55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584157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150" name="Rectangle 149"/>
            <p:cNvSpPr/>
            <p:nvPr/>
          </p:nvSpPr>
          <p:spPr>
            <a:xfrm>
              <a:off x="5943600" y="480060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" name="AutoShape 14"/>
            <p:cNvCxnSpPr>
              <a:cxnSpLocks noChangeShapeType="1"/>
            </p:cNvCxnSpPr>
            <p:nvPr/>
          </p:nvCxnSpPr>
          <p:spPr bwMode="auto">
            <a:xfrm>
              <a:off x="7239000" y="472440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1785926"/>
            <a:ext cx="3476625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2571768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third load 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85786" y="2500306"/>
            <a:ext cx="41434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area under the loading diagram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(300 N/m) (2m) = </a:t>
            </a:r>
            <a:r>
              <a:rPr lang="en-US" sz="2000" b="1" dirty="0" smtClean="0">
                <a:solidFill>
                  <a:srgbClr val="FF0000"/>
                </a:solidFill>
              </a:rPr>
              <a:t>600 N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(x’)  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load area  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x‘ = 2+4+(0.5)(2)= 7m </a:t>
            </a:r>
          </a:p>
        </p:txBody>
      </p:sp>
      <p:grpSp>
        <p:nvGrpSpPr>
          <p:cNvPr id="2" name="Group 77"/>
          <p:cNvGrpSpPr/>
          <p:nvPr/>
        </p:nvGrpSpPr>
        <p:grpSpPr>
          <a:xfrm>
            <a:off x="5634070" y="4648200"/>
            <a:ext cx="3581400" cy="1981200"/>
            <a:chOff x="5029200" y="4648200"/>
            <a:chExt cx="3581400" cy="1981200"/>
          </a:xfrm>
        </p:grpSpPr>
        <p:grpSp>
          <p:nvGrpSpPr>
            <p:cNvPr id="3" name="Group 31"/>
            <p:cNvGrpSpPr/>
            <p:nvPr/>
          </p:nvGrpSpPr>
          <p:grpSpPr>
            <a:xfrm>
              <a:off x="5029200" y="4648200"/>
              <a:ext cx="3581400" cy="1981200"/>
              <a:chOff x="4572000" y="3886200"/>
              <a:chExt cx="3581400" cy="1981200"/>
            </a:xfrm>
          </p:grpSpPr>
          <p:grpSp>
            <p:nvGrpSpPr>
              <p:cNvPr id="4" name="Group 67"/>
              <p:cNvGrpSpPr/>
              <p:nvPr/>
            </p:nvGrpSpPr>
            <p:grpSpPr>
              <a:xfrm>
                <a:off x="4572000" y="3886200"/>
                <a:ext cx="3581400" cy="1639888"/>
                <a:chOff x="685800" y="2895600"/>
                <a:chExt cx="3581400" cy="1639888"/>
              </a:xfrm>
            </p:grpSpPr>
            <p:grpSp>
              <p:nvGrpSpPr>
                <p:cNvPr id="5" name="Group 29"/>
                <p:cNvGrpSpPr/>
                <p:nvPr/>
              </p:nvGrpSpPr>
              <p:grpSpPr>
                <a:xfrm>
                  <a:off x="685800" y="3352800"/>
                  <a:ext cx="3159125" cy="1182688"/>
                  <a:chOff x="3429000" y="5683250"/>
                  <a:chExt cx="3159125" cy="1182688"/>
                </a:xfrm>
              </p:grpSpPr>
              <p:grpSp>
                <p:nvGrpSpPr>
                  <p:cNvPr id="6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163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4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65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160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161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772944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162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7" name="Rectangle 156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8" name="Rectangle 157"/>
                <p:cNvSpPr/>
                <p:nvPr/>
              </p:nvSpPr>
              <p:spPr>
                <a:xfrm>
                  <a:off x="838200" y="28956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53" name="Rectangle 152"/>
              <p:cNvSpPr/>
              <p:nvPr/>
            </p:nvSpPr>
            <p:spPr>
              <a:xfrm>
                <a:off x="5457813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7m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4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897880" y="4543106"/>
                <a:ext cx="0" cy="173736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55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584157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150" name="Rectangle 149"/>
            <p:cNvSpPr/>
            <p:nvPr/>
          </p:nvSpPr>
          <p:spPr>
            <a:xfrm>
              <a:off x="5943600" y="480060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1" name="AutoShape 14"/>
            <p:cNvCxnSpPr>
              <a:cxnSpLocks noChangeShapeType="1"/>
            </p:cNvCxnSpPr>
            <p:nvPr/>
          </p:nvCxnSpPr>
          <p:spPr bwMode="auto">
            <a:xfrm>
              <a:off x="7239000" y="472440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388" y="1928802"/>
            <a:ext cx="18002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450059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representing all forces 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1571604" y="2643182"/>
            <a:ext cx="5905528" cy="3162320"/>
            <a:chOff x="1395394" y="3224210"/>
            <a:chExt cx="5905528" cy="3162320"/>
          </a:xfrm>
        </p:grpSpPr>
        <p:grpSp>
          <p:nvGrpSpPr>
            <p:cNvPr id="33" name="Group 29"/>
            <p:cNvGrpSpPr/>
            <p:nvPr/>
          </p:nvGrpSpPr>
          <p:grpSpPr>
            <a:xfrm>
              <a:off x="1395394" y="3681410"/>
              <a:ext cx="5845709" cy="1639888"/>
              <a:chOff x="3429000" y="5226050"/>
              <a:chExt cx="5845709" cy="1639888"/>
            </a:xfrm>
          </p:grpSpPr>
          <p:grpSp>
            <p:nvGrpSpPr>
              <p:cNvPr id="35" name="Group 34"/>
              <p:cNvGrpSpPr>
                <a:grpSpLocks/>
              </p:cNvGrpSpPr>
              <p:nvPr/>
            </p:nvGrpSpPr>
            <p:grpSpPr bwMode="auto">
              <a:xfrm>
                <a:off x="3879850" y="6238875"/>
                <a:ext cx="5394859" cy="266700"/>
                <a:chOff x="5629" y="7035"/>
                <a:chExt cx="9780" cy="420"/>
              </a:xfrm>
            </p:grpSpPr>
            <p:sp>
              <p:nvSpPr>
                <p:cNvPr id="39" name="Rectangle 3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9780" cy="420"/>
                </a:xfrm>
                <a:prstGeom prst="rect">
                  <a:avLst/>
                </a:prstGeom>
                <a:gradFill rotWithShape="1">
                  <a:gsLst>
                    <a:gs pos="0">
                      <a:srgbClr val="BFBFBF">
                        <a:gamma/>
                        <a:shade val="46275"/>
                        <a:invGamma/>
                      </a:srgbClr>
                    </a:gs>
                    <a:gs pos="50000">
                      <a:srgbClr val="BFBFBF"/>
                    </a:gs>
                    <a:gs pos="100000">
                      <a:srgbClr val="BFBFB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0">
                  <a:solidFill>
                    <a:srgbClr val="A5A5A5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Rectangle 4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9780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Rectangle 5"/>
                <p:cNvSpPr>
                  <a:spLocks noChangeArrowheads="1"/>
                </p:cNvSpPr>
                <p:nvPr/>
              </p:nvSpPr>
              <p:spPr bwMode="auto">
                <a:xfrm>
                  <a:off x="5629" y="7395"/>
                  <a:ext cx="9780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36" name="AutoShape 6"/>
              <p:cNvCxnSpPr>
                <a:cxnSpLocks noChangeShapeType="1"/>
              </p:cNvCxnSpPr>
              <p:nvPr/>
            </p:nvCxnSpPr>
            <p:spPr bwMode="auto">
              <a:xfrm>
                <a:off x="6407150" y="6248400"/>
                <a:ext cx="1809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37" name="AutoShape 7"/>
              <p:cNvCxnSpPr>
                <a:cxnSpLocks noChangeShapeType="1"/>
              </p:cNvCxnSpPr>
              <p:nvPr/>
            </p:nvCxnSpPr>
            <p:spPr bwMode="auto">
              <a:xfrm rot="-5400000">
                <a:off x="3806031" y="5315744"/>
                <a:ext cx="179388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sp>
            <p:nvSpPr>
              <p:cNvPr id="38" name="AutoShape 26"/>
              <p:cNvSpPr>
                <a:spLocks noEditPoints="1" noChangeArrowheads="1"/>
              </p:cNvSpPr>
              <p:nvPr/>
            </p:nvSpPr>
            <p:spPr bwMode="auto">
              <a:xfrm rot="5400000">
                <a:off x="3169443" y="6155532"/>
                <a:ext cx="969963" cy="450850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2" name="Rectangle 16"/>
            <p:cNvSpPr/>
            <p:nvPr/>
          </p:nvSpPr>
          <p:spPr>
            <a:xfrm>
              <a:off x="1547794" y="322421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57356" y="5205410"/>
              <a:ext cx="838199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2/3m</a:t>
              </a:r>
              <a:endParaRPr lang="en-US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AutoShape 27"/>
            <p:cNvCxnSpPr>
              <a:cxnSpLocks noChangeShapeType="1"/>
            </p:cNvCxnSpPr>
            <p:nvPr/>
          </p:nvCxnSpPr>
          <p:spPr bwMode="auto">
            <a:xfrm rot="16200000">
              <a:off x="2264074" y="4795516"/>
              <a:ext cx="0" cy="82296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45" name="AutoShape 28"/>
            <p:cNvCxnSpPr>
              <a:cxnSpLocks noChangeShapeType="1"/>
            </p:cNvCxnSpPr>
            <p:nvPr/>
          </p:nvCxnSpPr>
          <p:spPr bwMode="auto">
            <a:xfrm rot="16200000">
              <a:off x="2516968" y="5174454"/>
              <a:ext cx="395287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6" name="AutoShape 28"/>
            <p:cNvCxnSpPr>
              <a:cxnSpLocks noChangeShapeType="1"/>
            </p:cNvCxnSpPr>
            <p:nvPr/>
          </p:nvCxnSpPr>
          <p:spPr bwMode="auto">
            <a:xfrm rot="16200000">
              <a:off x="4420554" y="5294959"/>
              <a:ext cx="73152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8" name="AutoShape 27"/>
            <p:cNvCxnSpPr>
              <a:cxnSpLocks noChangeShapeType="1"/>
            </p:cNvCxnSpPr>
            <p:nvPr/>
          </p:nvCxnSpPr>
          <p:spPr bwMode="auto">
            <a:xfrm rot="16200000">
              <a:off x="3320396" y="4109100"/>
              <a:ext cx="0" cy="29260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49" name="AutoShape 27"/>
            <p:cNvCxnSpPr>
              <a:cxnSpLocks noChangeShapeType="1"/>
            </p:cNvCxnSpPr>
            <p:nvPr/>
          </p:nvCxnSpPr>
          <p:spPr bwMode="auto">
            <a:xfrm rot="16200000">
              <a:off x="4280516" y="3434732"/>
              <a:ext cx="0" cy="484632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sp>
          <p:nvSpPr>
            <p:cNvPr id="50" name="Rectangle 49"/>
            <p:cNvSpPr/>
            <p:nvPr/>
          </p:nvSpPr>
          <p:spPr>
            <a:xfrm>
              <a:off x="3038468" y="5143512"/>
              <a:ext cx="838199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4m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14744" y="5929330"/>
              <a:ext cx="838199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7m</a:t>
              </a:r>
              <a:endParaRPr lang="en-US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929322" y="3286124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600N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3" name="AutoShape 14"/>
            <p:cNvCxnSpPr>
              <a:cxnSpLocks noChangeShapeType="1"/>
            </p:cNvCxnSpPr>
            <p:nvPr/>
          </p:nvCxnSpPr>
          <p:spPr bwMode="auto">
            <a:xfrm>
              <a:off x="6715140" y="3714752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  <p:sp>
          <p:nvSpPr>
            <p:cNvPr id="55" name="Rectangle 54"/>
            <p:cNvSpPr/>
            <p:nvPr/>
          </p:nvSpPr>
          <p:spPr>
            <a:xfrm>
              <a:off x="4057656" y="3286124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1600N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AutoShape 14"/>
            <p:cNvCxnSpPr>
              <a:cxnSpLocks noChangeShapeType="1"/>
            </p:cNvCxnSpPr>
            <p:nvPr/>
          </p:nvCxnSpPr>
          <p:spPr bwMode="auto">
            <a:xfrm>
              <a:off x="4843474" y="3714752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  <p:sp>
          <p:nvSpPr>
            <p:cNvPr id="61" name="Rectangle 60"/>
            <p:cNvSpPr/>
            <p:nvPr/>
          </p:nvSpPr>
          <p:spPr>
            <a:xfrm>
              <a:off x="1914516" y="3357562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" name="AutoShape 14"/>
            <p:cNvCxnSpPr>
              <a:cxnSpLocks noChangeShapeType="1"/>
            </p:cNvCxnSpPr>
            <p:nvPr/>
          </p:nvCxnSpPr>
          <p:spPr bwMode="auto">
            <a:xfrm>
              <a:off x="2700334" y="378619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  <p:cxnSp>
          <p:nvCxnSpPr>
            <p:cNvPr id="65" name="AutoShape 28"/>
            <p:cNvCxnSpPr>
              <a:cxnSpLocks noChangeShapeType="1"/>
            </p:cNvCxnSpPr>
            <p:nvPr/>
          </p:nvCxnSpPr>
          <p:spPr bwMode="auto">
            <a:xfrm rot="16200000">
              <a:off x="1354436" y="5426410"/>
              <a:ext cx="100584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66" name="AutoShape 28"/>
            <p:cNvCxnSpPr>
              <a:cxnSpLocks noChangeShapeType="1"/>
            </p:cNvCxnSpPr>
            <p:nvPr/>
          </p:nvCxnSpPr>
          <p:spPr bwMode="auto">
            <a:xfrm rot="16200000">
              <a:off x="6212220" y="5432119"/>
              <a:ext cx="100584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450059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representing all forces </a:t>
            </a:r>
          </a:p>
        </p:txBody>
      </p:sp>
      <p:grpSp>
        <p:nvGrpSpPr>
          <p:cNvPr id="2" name="Group 66"/>
          <p:cNvGrpSpPr/>
          <p:nvPr/>
        </p:nvGrpSpPr>
        <p:grpSpPr>
          <a:xfrm>
            <a:off x="4572000" y="2428868"/>
            <a:ext cx="4500594" cy="2062178"/>
            <a:chOff x="1395394" y="3224210"/>
            <a:chExt cx="5845709" cy="2705120"/>
          </a:xfrm>
        </p:grpSpPr>
        <p:grpSp>
          <p:nvGrpSpPr>
            <p:cNvPr id="3" name="Group 29"/>
            <p:cNvGrpSpPr/>
            <p:nvPr/>
          </p:nvGrpSpPr>
          <p:grpSpPr>
            <a:xfrm>
              <a:off x="1395394" y="3681410"/>
              <a:ext cx="5845709" cy="1639888"/>
              <a:chOff x="3429000" y="5226050"/>
              <a:chExt cx="5845709" cy="1639888"/>
            </a:xfrm>
          </p:grpSpPr>
          <p:grpSp>
            <p:nvGrpSpPr>
              <p:cNvPr id="4" name="Group 34"/>
              <p:cNvGrpSpPr>
                <a:grpSpLocks/>
              </p:cNvGrpSpPr>
              <p:nvPr/>
            </p:nvGrpSpPr>
            <p:grpSpPr bwMode="auto">
              <a:xfrm>
                <a:off x="3879850" y="6238875"/>
                <a:ext cx="5394859" cy="266700"/>
                <a:chOff x="5629" y="7035"/>
                <a:chExt cx="9780" cy="420"/>
              </a:xfrm>
            </p:grpSpPr>
            <p:sp>
              <p:nvSpPr>
                <p:cNvPr id="39" name="Rectangle 3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9780" cy="420"/>
                </a:xfrm>
                <a:prstGeom prst="rect">
                  <a:avLst/>
                </a:prstGeom>
                <a:gradFill rotWithShape="1">
                  <a:gsLst>
                    <a:gs pos="0">
                      <a:srgbClr val="BFBFBF">
                        <a:gamma/>
                        <a:shade val="46275"/>
                        <a:invGamma/>
                      </a:srgbClr>
                    </a:gs>
                    <a:gs pos="50000">
                      <a:srgbClr val="BFBFBF"/>
                    </a:gs>
                    <a:gs pos="100000">
                      <a:srgbClr val="BFBFB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0">
                  <a:solidFill>
                    <a:srgbClr val="A5A5A5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Rectangle 4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9780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Rectangle 5"/>
                <p:cNvSpPr>
                  <a:spLocks noChangeArrowheads="1"/>
                </p:cNvSpPr>
                <p:nvPr/>
              </p:nvSpPr>
              <p:spPr bwMode="auto">
                <a:xfrm>
                  <a:off x="5629" y="7395"/>
                  <a:ext cx="9780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36" name="AutoShape 6"/>
              <p:cNvCxnSpPr>
                <a:cxnSpLocks noChangeShapeType="1"/>
              </p:cNvCxnSpPr>
              <p:nvPr/>
            </p:nvCxnSpPr>
            <p:spPr bwMode="auto">
              <a:xfrm>
                <a:off x="6407150" y="6248400"/>
                <a:ext cx="1809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37" name="AutoShape 7"/>
              <p:cNvCxnSpPr>
                <a:cxnSpLocks noChangeShapeType="1"/>
              </p:cNvCxnSpPr>
              <p:nvPr/>
            </p:nvCxnSpPr>
            <p:spPr bwMode="auto">
              <a:xfrm rot="-5400000">
                <a:off x="3806031" y="5315744"/>
                <a:ext cx="179388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sp>
            <p:nvSpPr>
              <p:cNvPr id="38" name="AutoShape 26"/>
              <p:cNvSpPr>
                <a:spLocks noEditPoints="1" noChangeArrowheads="1"/>
              </p:cNvSpPr>
              <p:nvPr/>
            </p:nvSpPr>
            <p:spPr bwMode="auto">
              <a:xfrm rot="5400000">
                <a:off x="3169443" y="6155532"/>
                <a:ext cx="969963" cy="450850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2" name="Rectangle 16"/>
            <p:cNvSpPr/>
            <p:nvPr/>
          </p:nvSpPr>
          <p:spPr>
            <a:xfrm>
              <a:off x="1547794" y="3224210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6" name="AutoShape 28"/>
            <p:cNvCxnSpPr>
              <a:cxnSpLocks noChangeShapeType="1"/>
            </p:cNvCxnSpPr>
            <p:nvPr/>
          </p:nvCxnSpPr>
          <p:spPr bwMode="auto">
            <a:xfrm rot="16200000">
              <a:off x="4420554" y="5294959"/>
              <a:ext cx="73152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8" name="AutoShape 27"/>
            <p:cNvCxnSpPr>
              <a:cxnSpLocks noChangeShapeType="1"/>
            </p:cNvCxnSpPr>
            <p:nvPr/>
          </p:nvCxnSpPr>
          <p:spPr bwMode="auto">
            <a:xfrm rot="16200000">
              <a:off x="3320396" y="4109100"/>
              <a:ext cx="0" cy="29260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sp>
          <p:nvSpPr>
            <p:cNvPr id="50" name="Rectangle 49"/>
            <p:cNvSpPr/>
            <p:nvPr/>
          </p:nvSpPr>
          <p:spPr>
            <a:xfrm>
              <a:off x="2416073" y="5081599"/>
              <a:ext cx="1389156" cy="45720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x’=4.2m</a:t>
              </a:r>
              <a:endParaRPr lang="en-US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AutoShape 14"/>
            <p:cNvCxnSpPr>
              <a:cxnSpLocks noChangeShapeType="1"/>
            </p:cNvCxnSpPr>
            <p:nvPr/>
          </p:nvCxnSpPr>
          <p:spPr bwMode="auto">
            <a:xfrm>
              <a:off x="4843474" y="3714752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  <p:sp>
          <p:nvSpPr>
            <p:cNvPr id="61" name="Rectangle 60"/>
            <p:cNvSpPr/>
            <p:nvPr/>
          </p:nvSpPr>
          <p:spPr>
            <a:xfrm>
              <a:off x="4038600" y="322421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2600N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5" name="AutoShape 28"/>
            <p:cNvCxnSpPr>
              <a:cxnSpLocks noChangeShapeType="1"/>
            </p:cNvCxnSpPr>
            <p:nvPr/>
          </p:nvCxnSpPr>
          <p:spPr bwMode="auto">
            <a:xfrm rot="16200000">
              <a:off x="1354436" y="5426410"/>
              <a:ext cx="100584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</p:grpSp>
      <p:sp>
        <p:nvSpPr>
          <p:cNvPr id="47" name="Rectangle 46"/>
          <p:cNvSpPr/>
          <p:nvPr/>
        </p:nvSpPr>
        <p:spPr>
          <a:xfrm>
            <a:off x="785786" y="2357430"/>
            <a:ext cx="3506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 smtClean="0"/>
              <a:t>F</a:t>
            </a:r>
            <a:r>
              <a:rPr lang="en-US" b="1" baseline="-25000" dirty="0" smtClean="0"/>
              <a:t>R</a:t>
            </a:r>
            <a:r>
              <a:rPr lang="en-US" b="1" dirty="0" smtClean="0"/>
              <a:t> =∑F = 400 + 1600 + 600 = 2600 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85786" y="2845354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To find the location of this force we must use the technique of simplifying of a force and couple moment you learn previously 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85786" y="4086059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M</a:t>
            </a:r>
            <a:r>
              <a:rPr lang="en-US" b="1" baseline="-25000" dirty="0" smtClean="0"/>
              <a:t>R</a:t>
            </a:r>
            <a:r>
              <a:rPr lang="en-US" b="1" dirty="0" smtClean="0"/>
              <a:t> = F</a:t>
            </a:r>
            <a:r>
              <a:rPr lang="en-US" b="1" baseline="-25000" dirty="0" smtClean="0"/>
              <a:t>R</a:t>
            </a:r>
            <a:r>
              <a:rPr lang="en-US" b="1" dirty="0" smtClean="0"/>
              <a:t> * x’ → x’ = M</a:t>
            </a:r>
            <a:r>
              <a:rPr lang="en-US" b="1" baseline="-25000" dirty="0" smtClean="0"/>
              <a:t>R</a:t>
            </a:r>
            <a:r>
              <a:rPr lang="en-US" b="1" dirty="0" smtClean="0"/>
              <a:t>/F</a:t>
            </a:r>
            <a:r>
              <a:rPr lang="en-US" b="1" baseline="-25000" dirty="0" smtClean="0"/>
              <a:t>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85786" y="4631304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M</a:t>
            </a:r>
            <a:r>
              <a:rPr lang="en-US" b="1" baseline="-25000" dirty="0" smtClean="0"/>
              <a:t>R</a:t>
            </a:r>
            <a:r>
              <a:rPr lang="en-US" b="1" dirty="0" smtClean="0"/>
              <a:t> =(400)(2/3) + (1600)(4) + (600)(7) = 10867 </a:t>
            </a:r>
            <a:r>
              <a:rPr lang="en-US" b="1" dirty="0" err="1" smtClean="0"/>
              <a:t>N.m</a:t>
            </a:r>
            <a:r>
              <a:rPr lang="en-US" b="1" dirty="0" smtClean="0"/>
              <a:t>  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85786" y="5059932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x‘ = 10867/2600 = 4.2 m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85786" y="5572140"/>
            <a:ext cx="8001056" cy="923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Try to solve the same problem if the second load (400N/m) acts on the lower surface of the body. Be aware to the sum of forces and the direction of resultant moment 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1000100" y="1928802"/>
            <a:ext cx="75724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Determine the magnitude and the location of the equivalent resultant force acting on the beam shown in the figure.  </a:t>
            </a:r>
          </a:p>
        </p:txBody>
      </p:sp>
      <p:grpSp>
        <p:nvGrpSpPr>
          <p:cNvPr id="115" name="Group 114"/>
          <p:cNvGrpSpPr/>
          <p:nvPr/>
        </p:nvGrpSpPr>
        <p:grpSpPr>
          <a:xfrm>
            <a:off x="1428728" y="2988230"/>
            <a:ext cx="6786610" cy="2756951"/>
            <a:chOff x="1571604" y="2988230"/>
            <a:chExt cx="6786610" cy="2756951"/>
          </a:xfrm>
        </p:grpSpPr>
        <p:grpSp>
          <p:nvGrpSpPr>
            <p:cNvPr id="31745" name="Group 1"/>
            <p:cNvGrpSpPr>
              <a:grpSpLocks/>
            </p:cNvGrpSpPr>
            <p:nvPr/>
          </p:nvGrpSpPr>
          <p:grpSpPr bwMode="auto">
            <a:xfrm>
              <a:off x="1714480" y="3357562"/>
              <a:ext cx="6310332" cy="2387619"/>
              <a:chOff x="1651" y="5916"/>
              <a:chExt cx="7455" cy="2753"/>
            </a:xfrm>
          </p:grpSpPr>
          <p:sp>
            <p:nvSpPr>
              <p:cNvPr id="31746" name="Oval 2"/>
              <p:cNvSpPr>
                <a:spLocks noChangeArrowheads="1"/>
              </p:cNvSpPr>
              <p:nvPr/>
            </p:nvSpPr>
            <p:spPr bwMode="auto">
              <a:xfrm>
                <a:off x="7680" y="8220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sp>
            <p:nvSpPr>
              <p:cNvPr id="31747" name="Oval 3"/>
              <p:cNvSpPr>
                <a:spLocks noChangeArrowheads="1"/>
              </p:cNvSpPr>
              <p:nvPr/>
            </p:nvSpPr>
            <p:spPr bwMode="auto">
              <a:xfrm>
                <a:off x="2505" y="8220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sp>
            <p:nvSpPr>
              <p:cNvPr id="31748" name="Oval 4"/>
              <p:cNvSpPr>
                <a:spLocks noChangeArrowheads="1"/>
              </p:cNvSpPr>
              <p:nvPr/>
            </p:nvSpPr>
            <p:spPr bwMode="auto">
              <a:xfrm>
                <a:off x="6273" y="6810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sp>
            <p:nvSpPr>
              <p:cNvPr id="31749" name="Oval 5"/>
              <p:cNvSpPr>
                <a:spLocks noChangeArrowheads="1"/>
              </p:cNvSpPr>
              <p:nvPr/>
            </p:nvSpPr>
            <p:spPr bwMode="auto">
              <a:xfrm>
                <a:off x="3318" y="6825"/>
                <a:ext cx="283" cy="283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cxnSp>
            <p:nvCxnSpPr>
              <p:cNvPr id="31750" name="AutoShape 6"/>
              <p:cNvCxnSpPr>
                <a:cxnSpLocks noChangeShapeType="1"/>
              </p:cNvCxnSpPr>
              <p:nvPr/>
            </p:nvCxnSpPr>
            <p:spPr bwMode="auto">
              <a:xfrm>
                <a:off x="3460" y="6960"/>
                <a:ext cx="2958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cxnSp>
            <p:nvCxnSpPr>
              <p:cNvPr id="31751" name="AutoShape 7"/>
              <p:cNvCxnSpPr>
                <a:cxnSpLocks noChangeShapeType="1"/>
              </p:cNvCxnSpPr>
              <p:nvPr/>
            </p:nvCxnSpPr>
            <p:spPr bwMode="auto">
              <a:xfrm rot="2700000">
                <a:off x="6126" y="7661"/>
                <a:ext cx="2016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cxnSp>
            <p:nvCxnSpPr>
              <p:cNvPr id="31752" name="AutoShape 8"/>
              <p:cNvCxnSpPr>
                <a:cxnSpLocks noChangeShapeType="1"/>
              </p:cNvCxnSpPr>
              <p:nvPr/>
            </p:nvCxnSpPr>
            <p:spPr bwMode="auto">
              <a:xfrm>
                <a:off x="2654" y="8370"/>
                <a:ext cx="5184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cxnSp>
            <p:nvCxnSpPr>
              <p:cNvPr id="31753" name="AutoShape 9"/>
              <p:cNvCxnSpPr>
                <a:cxnSpLocks noChangeShapeType="1"/>
              </p:cNvCxnSpPr>
              <p:nvPr/>
            </p:nvCxnSpPr>
            <p:spPr bwMode="auto">
              <a:xfrm rot="18000000" flipV="1">
                <a:off x="2265" y="7650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med" len="med"/>
                <a:tailEnd type="oval" w="med" len="med"/>
              </a:ln>
            </p:spPr>
          </p:cxnSp>
          <p:cxnSp>
            <p:nvCxnSpPr>
              <p:cNvPr id="31754" name="AutoShape 10"/>
              <p:cNvCxnSpPr>
                <a:cxnSpLocks noChangeShapeType="1"/>
              </p:cNvCxnSpPr>
              <p:nvPr/>
            </p:nvCxnSpPr>
            <p:spPr bwMode="auto">
              <a:xfrm rot="1800000" flipV="1">
                <a:off x="2386" y="685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55" name="AutoShape 11"/>
              <p:cNvCxnSpPr>
                <a:cxnSpLocks noChangeShapeType="1"/>
              </p:cNvCxnSpPr>
              <p:nvPr/>
            </p:nvCxnSpPr>
            <p:spPr bwMode="auto">
              <a:xfrm rot="1800000" flipV="1">
                <a:off x="2221" y="709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56" name="AutoShape 12"/>
              <p:cNvCxnSpPr>
                <a:cxnSpLocks noChangeShapeType="1"/>
              </p:cNvCxnSpPr>
              <p:nvPr/>
            </p:nvCxnSpPr>
            <p:spPr bwMode="auto">
              <a:xfrm rot="1800000" flipV="1">
                <a:off x="2101" y="733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57" name="AutoShape 13"/>
              <p:cNvCxnSpPr>
                <a:cxnSpLocks noChangeShapeType="1"/>
              </p:cNvCxnSpPr>
              <p:nvPr/>
            </p:nvCxnSpPr>
            <p:spPr bwMode="auto">
              <a:xfrm rot="1800000" flipV="1">
                <a:off x="1966" y="757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58" name="AutoShape 14"/>
              <p:cNvCxnSpPr>
                <a:cxnSpLocks noChangeShapeType="1"/>
              </p:cNvCxnSpPr>
              <p:nvPr/>
            </p:nvCxnSpPr>
            <p:spPr bwMode="auto">
              <a:xfrm rot="1800000" flipV="1">
                <a:off x="1831" y="781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59" name="AutoShape 15"/>
              <p:cNvCxnSpPr>
                <a:cxnSpLocks noChangeShapeType="1"/>
              </p:cNvCxnSpPr>
              <p:nvPr/>
            </p:nvCxnSpPr>
            <p:spPr bwMode="auto">
              <a:xfrm rot="1800000" flipV="1">
                <a:off x="1651" y="805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0" name="AutoShape 16"/>
              <p:cNvCxnSpPr>
                <a:cxnSpLocks noChangeShapeType="1"/>
              </p:cNvCxnSpPr>
              <p:nvPr/>
            </p:nvCxnSpPr>
            <p:spPr bwMode="auto">
              <a:xfrm rot="18000000" flipV="1">
                <a:off x="1366" y="7185"/>
                <a:ext cx="1440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31761" name="AutoShape 17"/>
              <p:cNvCxnSpPr>
                <a:cxnSpLocks noChangeShapeType="1"/>
              </p:cNvCxnSpPr>
              <p:nvPr/>
            </p:nvCxnSpPr>
            <p:spPr bwMode="auto">
              <a:xfrm rot="5400000" flipV="1">
                <a:off x="303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2" name="AutoShape 18"/>
              <p:cNvCxnSpPr>
                <a:cxnSpLocks noChangeShapeType="1"/>
              </p:cNvCxnSpPr>
              <p:nvPr/>
            </p:nvCxnSpPr>
            <p:spPr bwMode="auto">
              <a:xfrm rot="5400000" flipV="1">
                <a:off x="327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3" name="AutoShape 19"/>
              <p:cNvCxnSpPr>
                <a:cxnSpLocks noChangeShapeType="1"/>
              </p:cNvCxnSpPr>
              <p:nvPr/>
            </p:nvCxnSpPr>
            <p:spPr bwMode="auto">
              <a:xfrm rot="5400000" flipV="1">
                <a:off x="351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4" name="AutoShape 20"/>
              <p:cNvCxnSpPr>
                <a:cxnSpLocks noChangeShapeType="1"/>
              </p:cNvCxnSpPr>
              <p:nvPr/>
            </p:nvCxnSpPr>
            <p:spPr bwMode="auto">
              <a:xfrm rot="5400000" flipV="1">
                <a:off x="3751" y="643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5" name="AutoShape 21"/>
              <p:cNvCxnSpPr>
                <a:cxnSpLocks noChangeShapeType="1"/>
              </p:cNvCxnSpPr>
              <p:nvPr/>
            </p:nvCxnSpPr>
            <p:spPr bwMode="auto">
              <a:xfrm rot="5400000" flipV="1">
                <a:off x="3991" y="645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6" name="AutoShape 22"/>
              <p:cNvCxnSpPr>
                <a:cxnSpLocks noChangeShapeType="1"/>
              </p:cNvCxnSpPr>
              <p:nvPr/>
            </p:nvCxnSpPr>
            <p:spPr bwMode="auto">
              <a:xfrm rot="5400000" flipV="1">
                <a:off x="4231" y="645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7" name="AutoShape 23"/>
              <p:cNvCxnSpPr>
                <a:cxnSpLocks noChangeShapeType="1"/>
              </p:cNvCxnSpPr>
              <p:nvPr/>
            </p:nvCxnSpPr>
            <p:spPr bwMode="auto">
              <a:xfrm rot="5400000" flipV="1">
                <a:off x="4471" y="643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8" name="AutoShape 24"/>
              <p:cNvCxnSpPr>
                <a:cxnSpLocks noChangeShapeType="1"/>
              </p:cNvCxnSpPr>
              <p:nvPr/>
            </p:nvCxnSpPr>
            <p:spPr bwMode="auto">
              <a:xfrm rot="5400000" flipV="1">
                <a:off x="471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69" name="AutoShape 25"/>
              <p:cNvCxnSpPr>
                <a:cxnSpLocks noChangeShapeType="1"/>
              </p:cNvCxnSpPr>
              <p:nvPr/>
            </p:nvCxnSpPr>
            <p:spPr bwMode="auto">
              <a:xfrm rot="5400000" flipV="1">
                <a:off x="4951" y="643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0" name="AutoShape 26"/>
              <p:cNvCxnSpPr>
                <a:cxnSpLocks noChangeShapeType="1"/>
              </p:cNvCxnSpPr>
              <p:nvPr/>
            </p:nvCxnSpPr>
            <p:spPr bwMode="auto">
              <a:xfrm rot="5400000" flipV="1">
                <a:off x="519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1" name="AutoShape 27"/>
              <p:cNvCxnSpPr>
                <a:cxnSpLocks noChangeShapeType="1"/>
              </p:cNvCxnSpPr>
              <p:nvPr/>
            </p:nvCxnSpPr>
            <p:spPr bwMode="auto">
              <a:xfrm rot="5400000" flipV="1">
                <a:off x="543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2" name="AutoShape 28"/>
              <p:cNvCxnSpPr>
                <a:cxnSpLocks noChangeShapeType="1"/>
              </p:cNvCxnSpPr>
              <p:nvPr/>
            </p:nvCxnSpPr>
            <p:spPr bwMode="auto">
              <a:xfrm rot="5400000" flipV="1">
                <a:off x="5671" y="6420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3" name="AutoShape 29"/>
              <p:cNvCxnSpPr>
                <a:cxnSpLocks noChangeShapeType="1"/>
              </p:cNvCxnSpPr>
              <p:nvPr/>
            </p:nvCxnSpPr>
            <p:spPr bwMode="auto">
              <a:xfrm rot="5400000" flipV="1">
                <a:off x="5911" y="6435"/>
                <a:ext cx="100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4" name="AutoShape 30"/>
              <p:cNvCxnSpPr>
                <a:cxnSpLocks noChangeShapeType="1"/>
              </p:cNvCxnSpPr>
              <p:nvPr/>
            </p:nvCxnSpPr>
            <p:spPr bwMode="auto">
              <a:xfrm rot="8100000">
                <a:off x="6264" y="644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5" name="AutoShape 31"/>
              <p:cNvCxnSpPr>
                <a:cxnSpLocks noChangeShapeType="1"/>
              </p:cNvCxnSpPr>
              <p:nvPr/>
            </p:nvCxnSpPr>
            <p:spPr bwMode="auto">
              <a:xfrm rot="8100000">
                <a:off x="6504" y="668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6" name="AutoShape 32"/>
              <p:cNvCxnSpPr>
                <a:cxnSpLocks noChangeShapeType="1"/>
              </p:cNvCxnSpPr>
              <p:nvPr/>
            </p:nvCxnSpPr>
            <p:spPr bwMode="auto">
              <a:xfrm rot="8100000">
                <a:off x="6744" y="692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7" name="AutoShape 33"/>
              <p:cNvCxnSpPr>
                <a:cxnSpLocks noChangeShapeType="1"/>
              </p:cNvCxnSpPr>
              <p:nvPr/>
            </p:nvCxnSpPr>
            <p:spPr bwMode="auto">
              <a:xfrm rot="8100000">
                <a:off x="6984" y="716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8" name="AutoShape 34"/>
              <p:cNvCxnSpPr>
                <a:cxnSpLocks noChangeShapeType="1"/>
              </p:cNvCxnSpPr>
              <p:nvPr/>
            </p:nvCxnSpPr>
            <p:spPr bwMode="auto">
              <a:xfrm rot="8100000">
                <a:off x="7224" y="740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79" name="AutoShape 35"/>
              <p:cNvCxnSpPr>
                <a:cxnSpLocks noChangeShapeType="1"/>
              </p:cNvCxnSpPr>
              <p:nvPr/>
            </p:nvCxnSpPr>
            <p:spPr bwMode="auto">
              <a:xfrm rot="8100000">
                <a:off x="7464" y="7648"/>
                <a:ext cx="1584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780" name="AutoShape 36"/>
              <p:cNvCxnSpPr>
                <a:cxnSpLocks noChangeShapeType="1"/>
              </p:cNvCxnSpPr>
              <p:nvPr/>
            </p:nvCxnSpPr>
            <p:spPr bwMode="auto">
              <a:xfrm flipV="1">
                <a:off x="3528" y="5916"/>
                <a:ext cx="2880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31781" name="AutoShape 37"/>
              <p:cNvCxnSpPr>
                <a:cxnSpLocks noChangeShapeType="1"/>
              </p:cNvCxnSpPr>
              <p:nvPr/>
            </p:nvCxnSpPr>
            <p:spPr bwMode="auto">
              <a:xfrm rot="2700000" flipV="1">
                <a:off x="7378" y="6468"/>
                <a:ext cx="1728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</p:cxnSp>
        </p:grpSp>
        <p:sp>
          <p:nvSpPr>
            <p:cNvPr id="76" name="TextBox 75"/>
            <p:cNvSpPr txBox="1"/>
            <p:nvPr/>
          </p:nvSpPr>
          <p:spPr>
            <a:xfrm>
              <a:off x="4000496" y="2988230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250 N/m </a:t>
              </a:r>
              <a:endParaRPr lang="en-US" b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571604" y="3631172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200 N/m </a:t>
              </a:r>
              <a:endParaRPr lang="en-US" b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215206" y="3357562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400 N/m </a:t>
              </a:r>
              <a:endParaRPr lang="en-US" b="1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643174" y="5143512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60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6143636" y="5143512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45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000496" y="4286256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5m</a:t>
              </a:r>
              <a:endParaRPr lang="en-US" b="1" baseline="30000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571736" y="4774180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5m</a:t>
              </a:r>
              <a:endParaRPr lang="en-US" b="1" baseline="30000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429256" y="4631304"/>
              <a:ext cx="11430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10m</a:t>
              </a:r>
              <a:endParaRPr lang="en-US" b="1" baseline="30000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</TotalTime>
  <Words>683</Words>
  <Application>Microsoft Office PowerPoint</Application>
  <PresentationFormat>On-screen Show (4:3)</PresentationFormat>
  <Paragraphs>157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AviRec</cp:lastModifiedBy>
  <cp:revision>419</cp:revision>
  <dcterms:created xsi:type="dcterms:W3CDTF">2013-05-06T16:21:25Z</dcterms:created>
  <dcterms:modified xsi:type="dcterms:W3CDTF">2013-10-23T06:54:28Z</dcterms:modified>
</cp:coreProperties>
</file>