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2" r:id="rId4"/>
    <p:sldId id="263" r:id="rId5"/>
    <p:sldId id="264" r:id="rId6"/>
    <p:sldId id="265" r:id="rId7"/>
    <p:sldId id="277" r:id="rId8"/>
    <p:sldId id="266" r:id="rId9"/>
    <p:sldId id="267" r:id="rId10"/>
    <p:sldId id="269" r:id="rId11"/>
    <p:sldId id="271" r:id="rId12"/>
    <p:sldId id="278" r:id="rId13"/>
    <p:sldId id="275" r:id="rId14"/>
    <p:sldId id="27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2. Moment vector</a:t>
            </a:r>
            <a:endParaRPr lang="en-US" sz="3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142976" y="1785926"/>
            <a:ext cx="600079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1.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Formulate the position vector (r)</a:t>
            </a:r>
            <a:r>
              <a:rPr lang="en-US" b="1" dirty="0" smtClean="0"/>
              <a:t> : r </a:t>
            </a:r>
            <a:r>
              <a:rPr lang="en-US" b="1" dirty="0" smtClean="0"/>
              <a:t>= </a:t>
            </a:r>
            <a:r>
              <a:rPr lang="en-US" b="1" dirty="0" smtClean="0"/>
              <a:t>3i+2j+1k</a:t>
            </a:r>
            <a:endParaRPr lang="en-US" b="1" dirty="0" smtClean="0"/>
          </a:p>
        </p:txBody>
      </p:sp>
      <p:sp>
        <p:nvSpPr>
          <p:cNvPr id="66" name="Rectangle 65"/>
          <p:cNvSpPr/>
          <p:nvPr/>
        </p:nvSpPr>
        <p:spPr>
          <a:xfrm>
            <a:off x="1142976" y="2416726"/>
            <a:ext cx="600079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2. Find the moment vector (M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) by matrix notation </a:t>
            </a:r>
            <a:endParaRPr lang="en-US" b="1" dirty="0" smtClean="0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2143108" y="3143248"/>
          <a:ext cx="4070350" cy="1238250"/>
        </p:xfrm>
        <a:graphic>
          <a:graphicData uri="http://schemas.openxmlformats.org/presentationml/2006/ole">
            <p:oleObj spid="_x0000_s10241" name="Equation" r:id="rId4" imgW="2336760" imgH="711000" progId="Equation.3">
              <p:embed/>
            </p:oleObj>
          </a:graphicData>
        </a:graphic>
      </p:graphicFrame>
      <p:sp>
        <p:nvSpPr>
          <p:cNvPr id="67" name="Rectangle 66"/>
          <p:cNvSpPr/>
          <p:nvPr/>
        </p:nvSpPr>
        <p:spPr>
          <a:xfrm>
            <a:off x="3428992" y="3571876"/>
            <a:ext cx="1143008" cy="285752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428992" y="4000504"/>
            <a:ext cx="1143008" cy="285752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5000628" y="4357694"/>
            <a:ext cx="2000264" cy="428628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F = [5i + 10j + 6k]N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1071538" y="4357694"/>
            <a:ext cx="2000264" cy="428628"/>
          </a:xfrm>
          <a:prstGeom prst="rect">
            <a:avLst/>
          </a:prstGeom>
          <a:noFill/>
          <a:ln w="2222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 = 3i+2j+1k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92" name="Shape 91"/>
          <p:cNvCxnSpPr>
            <a:stCxn id="69" idx="2"/>
            <a:endCxn id="81" idx="1"/>
          </p:cNvCxnSpPr>
          <p:nvPr/>
        </p:nvCxnSpPr>
        <p:spPr>
          <a:xfrm rot="16200000" flipH="1">
            <a:off x="4357686" y="3929066"/>
            <a:ext cx="285752" cy="1000132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stCxn id="67" idx="1"/>
            <a:endCxn id="83" idx="3"/>
          </p:cNvCxnSpPr>
          <p:nvPr/>
        </p:nvCxnSpPr>
        <p:spPr>
          <a:xfrm rot="10800000" flipV="1">
            <a:off x="3071802" y="3714752"/>
            <a:ext cx="357190" cy="857256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857496"/>
            <a:ext cx="329565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algn="ctr"/>
            <a:r>
              <a:rPr lang="en-US" sz="2000" b="1" dirty="0" smtClean="0"/>
              <a:t>Find the moment caused by the following forces about point O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114652" y="2714620"/>
            <a:ext cx="3962400" cy="2133600"/>
            <a:chOff x="3276600" y="2971800"/>
            <a:chExt cx="3962400" cy="2133600"/>
          </a:xfrm>
        </p:grpSpPr>
        <p:cxnSp>
          <p:nvCxnSpPr>
            <p:cNvPr id="48" name="AutoShape 1"/>
            <p:cNvCxnSpPr>
              <a:cxnSpLocks noChangeShapeType="1"/>
            </p:cNvCxnSpPr>
            <p:nvPr/>
          </p:nvCxnSpPr>
          <p:spPr bwMode="auto">
            <a:xfrm flipV="1">
              <a:off x="3276600" y="4648200"/>
              <a:ext cx="1371600" cy="342900"/>
            </a:xfrm>
            <a:prstGeom prst="straightConnector1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54" name="Straight Arrow Connector 53"/>
            <p:cNvCxnSpPr/>
            <p:nvPr/>
          </p:nvCxnSpPr>
          <p:spPr>
            <a:xfrm flipH="1">
              <a:off x="3581400" y="3733800"/>
              <a:ext cx="533400" cy="304800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stealth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4114800" y="3733800"/>
              <a:ext cx="609600" cy="228600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V="1">
              <a:off x="4114800" y="3124200"/>
              <a:ext cx="0" cy="609600"/>
            </a:xfrm>
            <a:prstGeom prst="straightConnector1">
              <a:avLst/>
            </a:prstGeom>
            <a:ln w="28575">
              <a:solidFill>
                <a:schemeClr val="bg1"/>
              </a:solidFill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3505200" y="4114800"/>
              <a:ext cx="3048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x</a:t>
              </a:r>
              <a:endParaRPr lang="en-US" b="1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724400" y="3810000"/>
              <a:ext cx="3048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y</a:t>
              </a:r>
              <a:endParaRPr lang="en-US" b="1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114800" y="2971800"/>
              <a:ext cx="3048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z</a:t>
              </a:r>
              <a:endParaRPr lang="en-US" b="1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038600" y="3810000"/>
              <a:ext cx="3048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O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495800" y="4648200"/>
              <a:ext cx="2743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F = [-5i + 5j -5k]N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smtClean="0">
                <a:solidFill>
                  <a:schemeClr val="bg1"/>
                </a:solidFill>
              </a:rPr>
              <a:t>Example </a:t>
            </a:r>
            <a:r>
              <a:rPr lang="en-US" sz="2000" b="1" smtClean="0">
                <a:solidFill>
                  <a:schemeClr val="bg1"/>
                </a:solidFill>
              </a:rPr>
              <a:t>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142976" y="1785926"/>
            <a:ext cx="600079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1.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Formulate the position vector (r)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: r</a:t>
            </a:r>
            <a:r>
              <a:rPr lang="en-US" b="1" dirty="0" smtClean="0">
                <a:solidFill>
                  <a:schemeClr val="tx1"/>
                </a:solidFill>
              </a:rPr>
              <a:t>= 15i + 10j +6k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142976" y="2416726"/>
            <a:ext cx="600079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2. Find the moment vector (M</a:t>
            </a:r>
            <a:r>
              <a:rPr lang="en-US" b="1" baseline="-25000" dirty="0" smtClean="0">
                <a:solidFill>
                  <a:srgbClr val="FF0000"/>
                </a:solidFill>
              </a:rPr>
              <a:t>o</a:t>
            </a:r>
            <a:r>
              <a:rPr lang="en-US" b="1" dirty="0" smtClean="0">
                <a:solidFill>
                  <a:srgbClr val="FF0000"/>
                </a:solidFill>
              </a:rPr>
              <a:t>) by matrix notation </a:t>
            </a:r>
            <a:endParaRPr lang="en-US" b="1" dirty="0" smtClean="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142976" y="3143248"/>
          <a:ext cx="6707187" cy="1676400"/>
        </p:xfrm>
        <a:graphic>
          <a:graphicData uri="http://schemas.openxmlformats.org/presentationml/2006/ole">
            <p:oleObj spid="_x0000_s36868" name="Equation" r:id="rId4" imgW="2844720" imgH="71100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000100" y="1855889"/>
            <a:ext cx="778674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Moment </a:t>
            </a:r>
            <a:r>
              <a:rPr lang="en-US" sz="2400" b="1" dirty="0" smtClean="0"/>
              <a:t>is </a:t>
            </a:r>
            <a:r>
              <a:rPr lang="en-US" sz="2400" b="1" dirty="0" smtClean="0"/>
              <a:t>a vector can be found by </a:t>
            </a:r>
            <a:r>
              <a:rPr lang="en-US" sz="2400" b="1" dirty="0" smtClean="0">
                <a:solidFill>
                  <a:srgbClr val="FF0000"/>
                </a:solidFill>
              </a:rPr>
              <a:t>cross product</a:t>
            </a:r>
            <a:r>
              <a:rPr lang="en-US" sz="2400" b="1" dirty="0" smtClean="0"/>
              <a:t> and </a:t>
            </a:r>
            <a:r>
              <a:rPr lang="en-US" sz="2400" b="1" dirty="0" smtClean="0">
                <a:solidFill>
                  <a:srgbClr val="FF0000"/>
                </a:solidFill>
              </a:rPr>
              <a:t>matrix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notation</a:t>
            </a:r>
          </a:p>
          <a:p>
            <a:pPr algn="justLow"/>
            <a:endParaRPr lang="en-US" sz="1000" b="1" dirty="0" smtClean="0">
              <a:solidFill>
                <a:srgbClr val="0070C0"/>
              </a:solidFill>
            </a:endParaRPr>
          </a:p>
          <a:p>
            <a:pPr algn="justLow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Matrix notation:  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</a:p>
          <a:p>
            <a:pPr algn="justLow">
              <a:lnSpc>
                <a:spcPct val="150000"/>
              </a:lnSpc>
            </a:pPr>
            <a:endParaRPr lang="en-US" sz="2400" b="1" dirty="0" smtClean="0">
              <a:solidFill>
                <a:srgbClr val="FF000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452694" y="4005282"/>
            <a:ext cx="4548198" cy="1781172"/>
            <a:chOff x="1981200" y="2895600"/>
            <a:chExt cx="6096000" cy="3124200"/>
          </a:xfrm>
        </p:grpSpPr>
        <p:sp>
          <p:nvSpPr>
            <p:cNvPr id="20" name="Rectangle 19"/>
            <p:cNvSpPr/>
            <p:nvPr/>
          </p:nvSpPr>
          <p:spPr>
            <a:xfrm>
              <a:off x="1981200" y="2895600"/>
              <a:ext cx="6096000" cy="31242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1" name="Object 3"/>
            <p:cNvGraphicFramePr>
              <a:graphicFrameLocks noChangeAspect="1"/>
            </p:cNvGraphicFramePr>
            <p:nvPr/>
          </p:nvGraphicFramePr>
          <p:xfrm>
            <a:off x="2438400" y="3200400"/>
            <a:ext cx="5257800" cy="2459038"/>
          </p:xfrm>
          <a:graphic>
            <a:graphicData uri="http://schemas.openxmlformats.org/presentationml/2006/ole">
              <p:oleObj spid="_x0000_s37890" name="Equation" r:id="rId4" imgW="1574640" imgH="73656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</a:t>
            </a: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vector 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143116"/>
            <a:ext cx="6643734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Find the moment using cross product </a:t>
            </a: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Cross product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500174"/>
            <a:ext cx="7286676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Cross </a:t>
            </a:r>
            <a:r>
              <a:rPr lang="en-US" b="1" dirty="0" smtClean="0"/>
              <a:t>product is a mathematical operation can be done on vectors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Cross product for one time is done for two vectors 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The cross product of two vectors is a vector perpendicular to the plane of A and B  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The notation of vector A cross vector B is: C = </a:t>
            </a:r>
            <a:r>
              <a:rPr lang="en-US" b="1" dirty="0" err="1" smtClean="0"/>
              <a:t>AxB</a:t>
            </a:r>
            <a:r>
              <a:rPr lang="en-US" b="1" dirty="0" smtClean="0"/>
              <a:t> where C is the resultant vector from the cross product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the vector C can be represented as : C =</a:t>
            </a:r>
            <a:r>
              <a:rPr lang="en-US" i="1" dirty="0" err="1" smtClean="0"/>
              <a:t>C</a:t>
            </a:r>
            <a:r>
              <a:rPr lang="en-US" b="1" dirty="0" err="1" smtClean="0"/>
              <a:t>Uc</a:t>
            </a:r>
            <a:r>
              <a:rPr lang="en-US" b="1" dirty="0" smtClean="0"/>
              <a:t> where </a:t>
            </a:r>
            <a:r>
              <a:rPr lang="en-US" b="1" dirty="0" err="1" smtClean="0"/>
              <a:t>Uc</a:t>
            </a:r>
            <a:r>
              <a:rPr lang="en-US" b="1" dirty="0" smtClean="0"/>
              <a:t> is a unit vector in a direction perpendicular to the plane that contains both A and B.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The value of the scalar quantity </a:t>
            </a:r>
            <a:r>
              <a:rPr lang="en-US" i="1" dirty="0" smtClean="0"/>
              <a:t>C</a:t>
            </a:r>
            <a:r>
              <a:rPr lang="en-US" b="1" i="1" dirty="0" smtClean="0"/>
              <a:t> </a:t>
            </a:r>
            <a:r>
              <a:rPr lang="en-US" b="1" dirty="0" smtClean="0"/>
              <a:t>is given as : </a:t>
            </a:r>
            <a:r>
              <a:rPr lang="en-US" i="1" dirty="0" smtClean="0"/>
              <a:t>C=</a:t>
            </a:r>
            <a:r>
              <a:rPr lang="en-US" i="1" dirty="0" err="1" smtClean="0"/>
              <a:t>A.B.sin</a:t>
            </a:r>
            <a:r>
              <a:rPr lang="en-US" i="1" dirty="0" smtClean="0"/>
              <a:t>(</a:t>
            </a:r>
            <a:r>
              <a:rPr lang="el-GR" i="1" dirty="0" smtClean="0">
                <a:latin typeface="Times New Roman"/>
                <a:cs typeface="Times New Roman"/>
              </a:rPr>
              <a:t>ϕ</a:t>
            </a:r>
            <a:r>
              <a:rPr lang="en-US" i="1" dirty="0" smtClean="0">
                <a:latin typeface="Times New Roman"/>
                <a:cs typeface="Times New Roman"/>
              </a:rPr>
              <a:t>) </a:t>
            </a:r>
            <a:endParaRPr lang="en-US" i="1" dirty="0" smtClean="0"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n-US" b="1" dirty="0" smtClean="0">
                <a:latin typeface="Times New Roman"/>
                <a:cs typeface="Times New Roman"/>
              </a:rPr>
              <a:t>     where </a:t>
            </a:r>
            <a:r>
              <a:rPr lang="el-GR" i="1" dirty="0" smtClean="0">
                <a:latin typeface="Times New Roman"/>
                <a:cs typeface="Times New Roman"/>
              </a:rPr>
              <a:t>ϕ</a:t>
            </a:r>
            <a:r>
              <a:rPr lang="en-US" i="1" dirty="0" smtClean="0">
                <a:latin typeface="Times New Roman"/>
                <a:cs typeface="Times New Roman"/>
              </a:rPr>
              <a:t> </a:t>
            </a:r>
            <a:r>
              <a:rPr lang="en-US" b="1" dirty="0" smtClean="0">
                <a:latin typeface="Times New Roman"/>
                <a:cs typeface="Times New Roman"/>
              </a:rPr>
              <a:t>is the angle between A and B.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The cross product is controlled by the right-hand rule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/>
            <a:r>
              <a:rPr lang="en-US" sz="2000" b="1" dirty="0" smtClean="0">
                <a:solidFill>
                  <a:schemeClr val="bg1"/>
                </a:solidFill>
              </a:rPr>
              <a:t>Graphical representation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000232" y="1928802"/>
            <a:ext cx="4800600" cy="3320863"/>
            <a:chOff x="1600200" y="2712586"/>
            <a:chExt cx="3200400" cy="2482663"/>
          </a:xfrm>
        </p:grpSpPr>
        <p:grpSp>
          <p:nvGrpSpPr>
            <p:cNvPr id="33" name="Group 17"/>
            <p:cNvGrpSpPr/>
            <p:nvPr/>
          </p:nvGrpSpPr>
          <p:grpSpPr>
            <a:xfrm>
              <a:off x="1600200" y="2712586"/>
              <a:ext cx="3200400" cy="2482663"/>
              <a:chOff x="1371600" y="2941186"/>
              <a:chExt cx="3200400" cy="2482663"/>
            </a:xfrm>
          </p:grpSpPr>
          <p:pic>
            <p:nvPicPr>
              <p:cNvPr id="49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371600" y="2941186"/>
                <a:ext cx="3200400" cy="2482663"/>
              </a:xfrm>
              <a:prstGeom prst="roundRect">
                <a:avLst>
                  <a:gd name="adj" fmla="val 16667"/>
                </a:avLst>
              </a:prstGeom>
              <a:ln>
                <a:noFill/>
              </a:ln>
              <a:effectLst>
                <a:outerShdw blurRad="76200" dist="38100" dir="78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contrasting" dir="t">
                  <a:rot lat="0" lon="0" rev="4200000"/>
                </a:lightRig>
              </a:scene3d>
              <a:sp3d prstMaterial="plastic">
                <a:bevelT w="381000" h="114300" prst="relaxedInset"/>
                <a:contourClr>
                  <a:srgbClr val="969696"/>
                </a:contourClr>
              </a:sp3d>
            </p:spPr>
          </p:pic>
          <p:sp>
            <p:nvSpPr>
              <p:cNvPr id="50" name="Arc 49"/>
              <p:cNvSpPr/>
              <p:nvPr/>
            </p:nvSpPr>
            <p:spPr>
              <a:xfrm>
                <a:off x="2133600" y="4191000"/>
                <a:ext cx="685800" cy="304800"/>
              </a:xfrm>
              <a:prstGeom prst="arc">
                <a:avLst>
                  <a:gd name="adj1" fmla="val 16200000"/>
                  <a:gd name="adj2" fmla="val 5447287"/>
                </a:avLst>
              </a:prstGeom>
              <a:ln w="25400">
                <a:solidFill>
                  <a:srgbClr val="002060"/>
                </a:solidFill>
                <a:head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2400" b="1" dirty="0"/>
              </a:p>
            </p:txBody>
          </p:sp>
          <p:sp>
            <p:nvSpPr>
              <p:cNvPr id="51" name="Arc 50"/>
              <p:cNvSpPr/>
              <p:nvPr/>
            </p:nvSpPr>
            <p:spPr>
              <a:xfrm rot="4500734">
                <a:off x="2478988" y="4406355"/>
                <a:ext cx="498925" cy="685800"/>
              </a:xfrm>
              <a:prstGeom prst="arc">
                <a:avLst>
                  <a:gd name="adj1" fmla="val 16200000"/>
                  <a:gd name="adj2" fmla="val 5447287"/>
                </a:avLst>
              </a:prstGeom>
              <a:ln w="25400">
                <a:solidFill>
                  <a:srgbClr val="002060"/>
                </a:solidFill>
                <a:head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l-GR" sz="2400" i="1" dirty="0" smtClean="0">
                    <a:latin typeface="Times New Roman"/>
                    <a:cs typeface="Times New Roman"/>
                  </a:rPr>
                  <a:t>ϕ</a:t>
                </a:r>
                <a:endParaRPr lang="en-US" sz="2400" i="1" dirty="0"/>
              </a:p>
            </p:txBody>
          </p:sp>
        </p:grpSp>
        <p:cxnSp>
          <p:nvCxnSpPr>
            <p:cNvPr id="47" name="Straight Arrow Connector 46"/>
            <p:cNvCxnSpPr/>
            <p:nvPr/>
          </p:nvCxnSpPr>
          <p:spPr>
            <a:xfrm flipV="1">
              <a:off x="2743200" y="3124200"/>
              <a:ext cx="0" cy="6096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1905000" y="3124200"/>
              <a:ext cx="11430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chemeClr val="tx1"/>
                  </a:solidFill>
                </a:rPr>
                <a:t>Uc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/>
            <a:r>
              <a:rPr lang="en-US" sz="2000" b="1" dirty="0" smtClean="0">
                <a:solidFill>
                  <a:schemeClr val="bg1"/>
                </a:solidFill>
              </a:rPr>
              <a:t>Laws of operation 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57224" y="1757301"/>
            <a:ext cx="6572296" cy="2028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>
              <a:lnSpc>
                <a:spcPct val="20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Commutative Law is not valid: </a:t>
            </a:r>
            <a:r>
              <a:rPr lang="en-US" sz="2200" b="1" dirty="0" err="1" smtClean="0"/>
              <a:t>AxB</a:t>
            </a:r>
            <a:r>
              <a:rPr lang="en-US" sz="2200" b="1" dirty="0" smtClean="0"/>
              <a:t> ≠ </a:t>
            </a:r>
            <a:r>
              <a:rPr lang="en-US" sz="2200" b="1" dirty="0" err="1" smtClean="0"/>
              <a:t>BxA</a:t>
            </a:r>
            <a:r>
              <a:rPr lang="en-US" sz="2200" b="1" dirty="0" smtClean="0"/>
              <a:t>. </a:t>
            </a:r>
            <a:r>
              <a:rPr lang="en-US" sz="2200" b="1" dirty="0" err="1" smtClean="0"/>
              <a:t>AxB</a:t>
            </a:r>
            <a:r>
              <a:rPr lang="en-US" sz="2200" b="1" dirty="0" smtClean="0"/>
              <a:t> = -</a:t>
            </a:r>
            <a:r>
              <a:rPr lang="en-US" sz="2200" b="1" dirty="0" err="1" smtClean="0"/>
              <a:t>BxA</a:t>
            </a:r>
            <a:endParaRPr lang="en-US" sz="2200" b="1" dirty="0" smtClean="0"/>
          </a:p>
          <a:p>
            <a:pPr indent="119063">
              <a:lnSpc>
                <a:spcPct val="20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Multiple by scalar: </a:t>
            </a:r>
            <a:r>
              <a:rPr lang="en-US" sz="2200" dirty="0" smtClean="0"/>
              <a:t>s</a:t>
            </a:r>
            <a:r>
              <a:rPr lang="en-US" sz="2200" b="1" dirty="0" smtClean="0"/>
              <a:t>(AXB)= (</a:t>
            </a:r>
            <a:r>
              <a:rPr lang="en-US" sz="2200" dirty="0" err="1" smtClean="0"/>
              <a:t>s</a:t>
            </a:r>
            <a:r>
              <a:rPr lang="en-US" sz="2200" b="1" dirty="0" err="1" smtClean="0"/>
              <a:t>A</a:t>
            </a:r>
            <a:r>
              <a:rPr lang="en-US" sz="2200" b="1" dirty="0" smtClean="0"/>
              <a:t>)</a:t>
            </a:r>
            <a:r>
              <a:rPr lang="en-US" sz="2200" b="1" dirty="0" err="1" smtClean="0"/>
              <a:t>xB</a:t>
            </a:r>
            <a:r>
              <a:rPr lang="en-US" sz="2200" b="1" dirty="0" smtClean="0"/>
              <a:t> = Ax(</a:t>
            </a:r>
            <a:r>
              <a:rPr lang="en-US" sz="2200" dirty="0" err="1" smtClean="0"/>
              <a:t>s</a:t>
            </a:r>
            <a:r>
              <a:rPr lang="en-US" sz="2200" b="1" dirty="0" err="1" smtClean="0"/>
              <a:t>B</a:t>
            </a:r>
            <a:r>
              <a:rPr lang="en-US" sz="2200" b="1" dirty="0" smtClean="0"/>
              <a:t>)=</a:t>
            </a:r>
            <a:r>
              <a:rPr lang="en-US" sz="2200" dirty="0" smtClean="0"/>
              <a:t> </a:t>
            </a:r>
            <a:r>
              <a:rPr lang="en-US" sz="2200" b="1" dirty="0" smtClean="0"/>
              <a:t>(AXB)</a:t>
            </a:r>
            <a:r>
              <a:rPr lang="en-US" sz="2200" dirty="0" smtClean="0"/>
              <a:t>s</a:t>
            </a:r>
            <a:r>
              <a:rPr lang="en-US" sz="2200" b="1" dirty="0" smtClean="0"/>
              <a:t> </a:t>
            </a:r>
          </a:p>
          <a:p>
            <a:pPr indent="119063">
              <a:lnSpc>
                <a:spcPct val="20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Addition: </a:t>
            </a:r>
            <a:r>
              <a:rPr lang="en-US" sz="2200" b="1" dirty="0" smtClean="0"/>
              <a:t>Ax(B+D) = (</a:t>
            </a:r>
            <a:r>
              <a:rPr lang="en-US" sz="2200" b="1" dirty="0" err="1" smtClean="0"/>
              <a:t>AxB</a:t>
            </a:r>
            <a:r>
              <a:rPr lang="en-US" sz="2200" b="1" dirty="0" smtClean="0"/>
              <a:t>) + (</a:t>
            </a:r>
            <a:r>
              <a:rPr lang="en-US" sz="2200" b="1" dirty="0" err="1" smtClean="0"/>
              <a:t>AxD</a:t>
            </a:r>
            <a:r>
              <a:rPr lang="en-US" sz="2200" b="1" dirty="0" smtClean="0"/>
              <a:t>)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Cartesian vector formulation 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671522" y="1643050"/>
            <a:ext cx="5257800" cy="4267200"/>
            <a:chOff x="1981200" y="2286000"/>
            <a:chExt cx="5257800" cy="4267200"/>
          </a:xfrm>
        </p:grpSpPr>
        <p:cxnSp>
          <p:nvCxnSpPr>
            <p:cNvPr id="31" name="Straight Arrow Connector 30"/>
            <p:cNvCxnSpPr/>
            <p:nvPr/>
          </p:nvCxnSpPr>
          <p:spPr>
            <a:xfrm flipV="1">
              <a:off x="3810000" y="2819400"/>
              <a:ext cx="0" cy="1981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3810000" y="4800600"/>
              <a:ext cx="22098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>
              <a:off x="2590800" y="4800600"/>
              <a:ext cx="1219200" cy="12192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2057400" y="51816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err="1" smtClean="0">
                  <a:solidFill>
                    <a:schemeClr val="tx1"/>
                  </a:solidFill>
                </a:rPr>
                <a:t>i</a:t>
              </a:r>
              <a:r>
                <a:rPr lang="en-US" sz="2800" b="1" dirty="0" smtClean="0">
                  <a:solidFill>
                    <a:schemeClr val="tx1"/>
                  </a:solidFill>
                </a:rPr>
                <a:t>=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j</a:t>
              </a:r>
              <a:r>
                <a:rPr lang="en-US" sz="2800" dirty="0" err="1" smtClean="0">
                  <a:solidFill>
                    <a:schemeClr val="tx1"/>
                  </a:solidFill>
                </a:rPr>
                <a:t>x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k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181600" y="42672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j=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k</a:t>
              </a:r>
              <a:r>
                <a:rPr lang="en-US" sz="2800" dirty="0" err="1" smtClean="0">
                  <a:solidFill>
                    <a:schemeClr val="tx1"/>
                  </a:solidFill>
                </a:rPr>
                <a:t>x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i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733800" y="30480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</a:rPr>
                <a:t>K=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i</a:t>
              </a:r>
              <a:r>
                <a:rPr lang="en-US" sz="2000" dirty="0" err="1" smtClean="0">
                  <a:solidFill>
                    <a:schemeClr val="tx1"/>
                  </a:solidFill>
                </a:rPr>
                <a:t>x</a:t>
              </a:r>
              <a:r>
                <a:rPr lang="en-US" sz="2800" b="1" dirty="0" err="1" smtClean="0">
                  <a:solidFill>
                    <a:schemeClr val="tx1"/>
                  </a:solidFill>
                </a:rPr>
                <a:t>j</a:t>
              </a:r>
              <a:endParaRPr lang="en-U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>
              <a:off x="6126480" y="4800600"/>
              <a:ext cx="457200" cy="0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V="1">
              <a:off x="2133600" y="6096000"/>
              <a:ext cx="381000" cy="381000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3810000" y="2362200"/>
              <a:ext cx="0" cy="365760"/>
            </a:xfrm>
            <a:prstGeom prst="straightConnector1">
              <a:avLst/>
            </a:prstGeom>
            <a:ln w="0">
              <a:solidFill>
                <a:schemeClr val="tx1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 47"/>
            <p:cNvSpPr/>
            <p:nvPr/>
          </p:nvSpPr>
          <p:spPr>
            <a:xfrm>
              <a:off x="6172200" y="44958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</a:rPr>
                <a:t>y</a:t>
              </a:r>
              <a:endParaRPr lang="en-US" sz="2800" i="1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981200" y="60960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</a:rPr>
                <a:t>x</a:t>
              </a:r>
              <a:endParaRPr lang="en-US" sz="2800" i="1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048000" y="22860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</a:rPr>
                <a:t>z</a:t>
              </a:r>
              <a:endParaRPr lang="en-US" sz="2800" i="1" dirty="0">
                <a:solidFill>
                  <a:schemeClr val="tx1"/>
                </a:solidFill>
              </a:endParaRPr>
            </a:p>
          </p:txBody>
        </p:sp>
      </p:grp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714488"/>
            <a:ext cx="29337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Cartesian vector formulation 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928662" y="1857364"/>
            <a:ext cx="721523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k </a:t>
            </a:r>
          </a:p>
          <a:p>
            <a:pPr>
              <a:lnSpc>
                <a:spcPct val="200000"/>
              </a:lnSpc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>
              <a:lnSpc>
                <a:spcPct val="200000"/>
              </a:lnSpc>
            </a:pP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AxB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-(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)j + 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200" i="1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200" i="1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)k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2857488" y="4500570"/>
          <a:ext cx="2667000" cy="1531938"/>
        </p:xfrm>
        <a:graphic>
          <a:graphicData uri="http://schemas.openxmlformats.org/presentationml/2006/ole">
            <p:oleObj spid="_x0000_s35842" name="Equation" r:id="rId4" imgW="1282680" imgH="73656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Moment – vector </a:t>
            </a:r>
            <a:r>
              <a:rPr lang="en-US" sz="2000" b="1" dirty="0" smtClean="0">
                <a:solidFill>
                  <a:schemeClr val="bg1"/>
                </a:solidFill>
              </a:rPr>
              <a:t>formulation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4510118" y="1428736"/>
            <a:ext cx="4419600" cy="2562225"/>
            <a:chOff x="4724400" y="2133600"/>
            <a:chExt cx="4419600" cy="2562225"/>
          </a:xfrm>
        </p:grpSpPr>
        <p:grpSp>
          <p:nvGrpSpPr>
            <p:cNvPr id="25" name="Group 31"/>
            <p:cNvGrpSpPr/>
            <p:nvPr/>
          </p:nvGrpSpPr>
          <p:grpSpPr>
            <a:xfrm>
              <a:off x="4724400" y="2133600"/>
              <a:ext cx="4419600" cy="2562225"/>
              <a:chOff x="4953000" y="2133600"/>
              <a:chExt cx="4419600" cy="2562225"/>
            </a:xfrm>
          </p:grpSpPr>
          <p:pic>
            <p:nvPicPr>
              <p:cNvPr id="35" name="Picture 34"/>
              <p:cNvPicPr/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057900" y="2133600"/>
                <a:ext cx="2552700" cy="2562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scene3d>
                <a:camera prst="isometricOffAxis1Top"/>
                <a:lightRig rig="threePt" dir="t"/>
              </a:scene3d>
            </p:spPr>
          </p:pic>
          <p:cxnSp>
            <p:nvCxnSpPr>
              <p:cNvPr id="43" name="Straight Arrow Connector 42"/>
              <p:cNvCxnSpPr/>
              <p:nvPr/>
            </p:nvCxnSpPr>
            <p:spPr>
              <a:xfrm flipV="1">
                <a:off x="8191500" y="2590800"/>
                <a:ext cx="0" cy="849086"/>
              </a:xfrm>
              <a:prstGeom prst="straightConnector1">
                <a:avLst/>
              </a:prstGeom>
              <a:ln w="25400">
                <a:tailEnd type="stealth" w="lg" len="lg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flipH="1">
                <a:off x="6286500" y="3124200"/>
                <a:ext cx="1143000" cy="1143000"/>
              </a:xfrm>
              <a:prstGeom prst="straightConnector1">
                <a:avLst/>
              </a:prstGeom>
              <a:ln w="25400" cmpd="sng">
                <a:solidFill>
                  <a:srgbClr val="FF0000"/>
                </a:solidFill>
                <a:prstDash val="solid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048500" y="3429000"/>
                <a:ext cx="1143000" cy="76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 flipV="1">
                <a:off x="7429500" y="3124200"/>
                <a:ext cx="762000" cy="3048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Rectangle 46"/>
              <p:cNvSpPr/>
              <p:nvPr/>
            </p:nvSpPr>
            <p:spPr>
              <a:xfrm>
                <a:off x="6015577" y="40386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rgbClr val="FF0000"/>
                    </a:solidFill>
                  </a:rPr>
                  <a:t>F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7124700" y="33528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rgbClr val="FFC000"/>
                    </a:solidFill>
                  </a:rPr>
                  <a:t>r</a:t>
                </a:r>
                <a:endParaRPr lang="en-US" sz="2400" b="1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6896100" y="31242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sz="2000" b="1" dirty="0" smtClean="0">
                    <a:solidFill>
                      <a:schemeClr val="tx1"/>
                    </a:solidFill>
                  </a:rPr>
                  <a:t>θ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353300" y="28194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rgbClr val="FFC000"/>
                    </a:solidFill>
                  </a:rPr>
                  <a:t>d</a:t>
                </a:r>
                <a:endParaRPr lang="en-US" sz="2400" b="1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7543800" y="22098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>
                    <a:solidFill>
                      <a:srgbClr val="00B0F0"/>
                    </a:solidFill>
                  </a:rPr>
                  <a:t>M</a:t>
                </a:r>
                <a:endParaRPr lang="en-US" sz="2400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7772400" y="32766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   O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953000" y="30480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</a:rPr>
                  <a:t>x</a:t>
                </a:r>
                <a:endParaRPr lang="en-US" sz="2000" b="1" i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8415877" y="3505200"/>
                <a:ext cx="956723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</a:rPr>
                  <a:t>y</a:t>
                </a:r>
                <a:endParaRPr lang="en-US" sz="2000" b="1" i="1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26" name="Straight Arrow Connector 25"/>
            <p:cNvCxnSpPr/>
            <p:nvPr/>
          </p:nvCxnSpPr>
          <p:spPr>
            <a:xfrm>
              <a:off x="7679262" y="2895600"/>
              <a:ext cx="1159938" cy="762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>
              <a:off x="5334000" y="2895600"/>
              <a:ext cx="2269062" cy="3048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Rectangle 54"/>
          <p:cNvSpPr/>
          <p:nvPr/>
        </p:nvSpPr>
        <p:spPr>
          <a:xfrm>
            <a:off x="857224" y="2143116"/>
            <a:ext cx="407196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000" b="1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Magnitude: </a:t>
            </a:r>
            <a:r>
              <a:rPr lang="en-US" sz="2000" dirty="0" smtClean="0"/>
              <a:t>Mo = </a:t>
            </a:r>
            <a:r>
              <a:rPr lang="en-US" sz="2000" dirty="0" err="1" smtClean="0"/>
              <a:t>rFsin</a:t>
            </a:r>
            <a:r>
              <a:rPr lang="en-US" sz="2000" dirty="0" smtClean="0"/>
              <a:t>(</a:t>
            </a:r>
            <a:r>
              <a:rPr lang="el-GR" sz="2000" dirty="0" smtClean="0"/>
              <a:t>θ</a:t>
            </a:r>
            <a:r>
              <a:rPr lang="en-US" sz="2000" dirty="0" smtClean="0"/>
              <a:t>) = </a:t>
            </a:r>
            <a:r>
              <a:rPr lang="en-US" sz="2000" dirty="0" err="1" smtClean="0"/>
              <a:t>Fd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b="1" dirty="0" smtClean="0">
                <a:solidFill>
                  <a:srgbClr val="FF0000"/>
                </a:solidFill>
              </a:rPr>
              <a:t>Direction: </a:t>
            </a:r>
            <a:r>
              <a:rPr lang="en-US" sz="2000" b="1" dirty="0" smtClean="0"/>
              <a:t>perpendicular to x-y plane (z-direction) 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Matrix </a:t>
            </a:r>
            <a:r>
              <a:rPr lang="en-US" sz="2000" b="1" dirty="0" smtClean="0">
                <a:solidFill>
                  <a:srgbClr val="FF0000"/>
                </a:solidFill>
              </a:rPr>
              <a:t>notation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Resultant </a:t>
            </a:r>
            <a:r>
              <a:rPr lang="en-US" sz="2000" b="1" dirty="0" err="1" smtClean="0">
                <a:solidFill>
                  <a:srgbClr val="FF0000"/>
                </a:solidFill>
              </a:rPr>
              <a:t>moment:</a:t>
            </a:r>
            <a:r>
              <a:rPr lang="en-US" sz="2000" b="1" dirty="0" err="1" smtClean="0"/>
              <a:t>M</a:t>
            </a:r>
            <a:r>
              <a:rPr lang="en-US" sz="2000" b="1" baseline="-25000" dirty="0" err="1" smtClean="0"/>
              <a:t>Ro</a:t>
            </a:r>
            <a:r>
              <a:rPr lang="en-US" sz="2000" b="1" dirty="0" smtClean="0"/>
              <a:t> = ∑(</a:t>
            </a:r>
            <a:r>
              <a:rPr lang="en-US" sz="2000" b="1" dirty="0" err="1" smtClean="0"/>
              <a:t>r</a:t>
            </a:r>
            <a:r>
              <a:rPr lang="en-US" sz="2000" i="1" dirty="0" err="1" smtClean="0"/>
              <a:t>x</a:t>
            </a:r>
            <a:r>
              <a:rPr lang="en-US" sz="2000" b="1" dirty="0" err="1" smtClean="0"/>
              <a:t>F</a:t>
            </a:r>
            <a:r>
              <a:rPr lang="en-US" sz="2000" b="1" dirty="0" smtClean="0"/>
              <a:t>) </a:t>
            </a:r>
            <a:r>
              <a:rPr lang="en-US" sz="2000" b="1" dirty="0" smtClean="0">
                <a:solidFill>
                  <a:srgbClr val="FF0000"/>
                </a:solidFill>
              </a:rPr>
              <a:t>  </a:t>
            </a:r>
          </a:p>
          <a:p>
            <a:endParaRPr lang="en-US" sz="2000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2786050" y="3840279"/>
          <a:ext cx="2786082" cy="1303233"/>
        </p:xfrm>
        <a:graphic>
          <a:graphicData uri="http://schemas.openxmlformats.org/presentationml/2006/ole">
            <p:oleObj spid="_x0000_s13313" name="Equation" r:id="rId5" imgW="1574640" imgH="736560" progId="Equation.3">
              <p:embed/>
            </p:oleObj>
          </a:graphicData>
        </a:graphic>
      </p:graphicFrame>
      <p:sp>
        <p:nvSpPr>
          <p:cNvPr id="57" name="Right Arrow 56"/>
          <p:cNvSpPr/>
          <p:nvPr/>
        </p:nvSpPr>
        <p:spPr>
          <a:xfrm>
            <a:off x="5857884" y="4357694"/>
            <a:ext cx="928694" cy="28575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929454" y="4000504"/>
            <a:ext cx="1734522" cy="9287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Best for three dimensional problems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928662" y="1714488"/>
            <a:ext cx="1175322" cy="40011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b="1" dirty="0" smtClean="0"/>
              <a:t>Mo = </a:t>
            </a:r>
            <a:r>
              <a:rPr lang="en-US" sz="2000" b="1" dirty="0" err="1" smtClean="0"/>
              <a:t>r</a:t>
            </a:r>
            <a:r>
              <a:rPr lang="en-US" sz="2000" b="1" i="1" dirty="0" err="1" smtClean="0"/>
              <a:t>x</a:t>
            </a:r>
            <a:r>
              <a:rPr lang="en-US" sz="2000" b="1" dirty="0" err="1" smtClean="0"/>
              <a:t>F</a:t>
            </a:r>
            <a:r>
              <a:rPr lang="en-US" sz="2000" b="1" dirty="0" smtClean="0"/>
              <a:t>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vector 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algn="ctr"/>
            <a:r>
              <a:rPr lang="en-US" sz="2000" b="1" dirty="0" smtClean="0"/>
              <a:t>Find the moment caused by the following forces about point O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431075" y="2505092"/>
            <a:ext cx="6112725" cy="3352800"/>
            <a:chOff x="1278675" y="2667000"/>
            <a:chExt cx="6112725" cy="3352800"/>
          </a:xfrm>
        </p:grpSpPr>
        <p:grpSp>
          <p:nvGrpSpPr>
            <p:cNvPr id="48" name="Group 74"/>
            <p:cNvGrpSpPr/>
            <p:nvPr/>
          </p:nvGrpSpPr>
          <p:grpSpPr>
            <a:xfrm>
              <a:off x="1278675" y="2732088"/>
              <a:ext cx="6112725" cy="2463743"/>
              <a:chOff x="1278675" y="2732088"/>
              <a:chExt cx="6112725" cy="2463743"/>
            </a:xfrm>
          </p:grpSpPr>
          <p:cxnSp>
            <p:nvCxnSpPr>
              <p:cNvPr id="83" name="AutoShape 1"/>
              <p:cNvCxnSpPr>
                <a:cxnSpLocks noChangeShapeType="1"/>
              </p:cNvCxnSpPr>
              <p:nvPr/>
            </p:nvCxnSpPr>
            <p:spPr bwMode="auto">
              <a:xfrm flipV="1">
                <a:off x="3733800" y="4191000"/>
                <a:ext cx="1143000" cy="571500"/>
              </a:xfrm>
              <a:prstGeom prst="straightConnector1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84" name="AutoShape 2"/>
              <p:cNvCxnSpPr>
                <a:cxnSpLocks noChangeShapeType="1"/>
              </p:cNvCxnSpPr>
              <p:nvPr/>
            </p:nvCxnSpPr>
            <p:spPr bwMode="auto">
              <a:xfrm>
                <a:off x="3097213" y="2732088"/>
                <a:ext cx="0" cy="1763712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85" name="AutoShape 3"/>
              <p:cNvCxnSpPr>
                <a:cxnSpLocks noChangeShapeType="1"/>
              </p:cNvCxnSpPr>
              <p:nvPr/>
            </p:nvCxnSpPr>
            <p:spPr bwMode="auto">
              <a:xfrm rot="5400000">
                <a:off x="4418806" y="3193256"/>
                <a:ext cx="0" cy="2592388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86" name="AutoShape 4"/>
              <p:cNvCxnSpPr>
                <a:cxnSpLocks noChangeShapeType="1"/>
              </p:cNvCxnSpPr>
              <p:nvPr/>
            </p:nvCxnSpPr>
            <p:spPr bwMode="auto">
              <a:xfrm rot="2700000">
                <a:off x="2376432" y="4098074"/>
                <a:ext cx="0" cy="2195513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sp>
            <p:nvSpPr>
              <p:cNvPr id="87" name="Rectangle 86"/>
              <p:cNvSpPr/>
              <p:nvPr/>
            </p:nvSpPr>
            <p:spPr>
              <a:xfrm>
                <a:off x="4648200" y="3733800"/>
                <a:ext cx="27432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</a:rPr>
                  <a:t>F = [5i + 10j + 6k]N</a:t>
                </a:r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8" name="Rectangle 6"/>
              <p:cNvSpPr>
                <a:spLocks noChangeArrowheads="1"/>
              </p:cNvSpPr>
              <p:nvPr/>
            </p:nvSpPr>
            <p:spPr bwMode="auto">
              <a:xfrm>
                <a:off x="2476500" y="4800600"/>
                <a:ext cx="1257300" cy="323850"/>
              </a:xfrm>
              <a:prstGeom prst="rect">
                <a:avLst/>
              </a:prstGeom>
              <a:solidFill>
                <a:srgbClr val="FFFFFF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1801800" prstMaterial="legacyWireframe">
                <a:bevelT w="13500" h="13500" prst="angle"/>
                <a:bevelB w="13500" h="13500" prst="angle"/>
                <a:extrusionClr>
                  <a:srgbClr val="FFFFFF"/>
                </a:extrusionClr>
              </a:sp3d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flatTx/>
              </a:bodyPr>
              <a:lstStyle/>
              <a:p>
                <a:endParaRPr lang="en-US"/>
              </a:p>
            </p:txBody>
          </p:sp>
        </p:grpSp>
        <p:sp>
          <p:nvSpPr>
            <p:cNvPr id="49" name="Rectangle 48"/>
            <p:cNvSpPr/>
            <p:nvPr/>
          </p:nvSpPr>
          <p:spPr>
            <a:xfrm>
              <a:off x="2667000" y="26670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z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1447800" y="55626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x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715000" y="4191000"/>
              <a:ext cx="3810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y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133600" y="4343400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3m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743200" y="5105400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2m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3200400" y="4724400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1m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3048000" y="4114800"/>
              <a:ext cx="685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chemeClr val="tx1"/>
                  </a:solidFill>
                </a:rPr>
                <a:t>O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</TotalTime>
  <Words>557</Words>
  <Application>Microsoft Office PowerPoint</Application>
  <PresentationFormat>On-screen Show (4:3)</PresentationFormat>
  <Paragraphs>170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167</cp:revision>
  <dcterms:created xsi:type="dcterms:W3CDTF">2013-05-06T16:21:25Z</dcterms:created>
  <dcterms:modified xsi:type="dcterms:W3CDTF">2013-09-15T18:03:09Z</dcterms:modified>
</cp:coreProperties>
</file>