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2" r:id="rId4"/>
    <p:sldId id="267" r:id="rId5"/>
    <p:sldId id="269" r:id="rId6"/>
    <p:sldId id="271" r:id="rId7"/>
    <p:sldId id="278" r:id="rId8"/>
    <p:sldId id="279" r:id="rId9"/>
    <p:sldId id="280" r:id="rId10"/>
    <p:sldId id="275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Three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650085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Principle Of Moments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Principle Of Moments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000100" y="1855889"/>
            <a:ext cx="7786742" cy="3913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</a:rPr>
              <a:t>In two dimensional problems</a:t>
            </a:r>
            <a:r>
              <a:rPr lang="en-US" sz="2400" b="1" dirty="0" smtClean="0"/>
              <a:t>: the magnitude is found as </a:t>
            </a:r>
            <a:r>
              <a:rPr lang="en-US" sz="2400" b="1" dirty="0" smtClean="0">
                <a:solidFill>
                  <a:srgbClr val="FF0000"/>
                </a:solidFill>
              </a:rPr>
              <a:t>M = </a:t>
            </a:r>
            <a:r>
              <a:rPr lang="en-US" sz="2400" b="1" dirty="0" err="1" smtClean="0">
                <a:solidFill>
                  <a:srgbClr val="FF0000"/>
                </a:solidFill>
              </a:rPr>
              <a:t>F.d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smtClean="0"/>
              <a:t>and the direction is found by the right hand rule </a:t>
            </a:r>
          </a:p>
          <a:p>
            <a:pPr indent="119063" algn="just">
              <a:lnSpc>
                <a:spcPct val="150000"/>
              </a:lnSpc>
            </a:pPr>
            <a:endParaRPr lang="en-US" sz="2400" b="1" dirty="0" smtClean="0"/>
          </a:p>
          <a:p>
            <a:pPr indent="119063"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</a:rPr>
              <a:t>In three dimensional problems</a:t>
            </a:r>
            <a:r>
              <a:rPr lang="en-US" sz="2400" b="1" dirty="0" smtClean="0"/>
              <a:t>: the moment vector is found by </a:t>
            </a:r>
            <a:r>
              <a:rPr lang="en-US" sz="2400" b="1" dirty="0" smtClean="0">
                <a:solidFill>
                  <a:srgbClr val="FF0000"/>
                </a:solidFill>
              </a:rPr>
              <a:t>M =</a:t>
            </a:r>
            <a:r>
              <a:rPr lang="en-US" sz="2400" b="1" dirty="0" err="1" smtClean="0">
                <a:solidFill>
                  <a:srgbClr val="FF0000"/>
                </a:solidFill>
              </a:rPr>
              <a:t>r</a:t>
            </a:r>
            <a:r>
              <a:rPr lang="en-US" sz="2400" b="1" i="1" dirty="0" err="1" smtClean="0">
                <a:solidFill>
                  <a:srgbClr val="FF0000"/>
                </a:solidFill>
              </a:rPr>
              <a:t>x</a:t>
            </a:r>
            <a:r>
              <a:rPr lang="en-US" sz="2400" b="1" dirty="0" err="1" smtClean="0">
                <a:solidFill>
                  <a:srgbClr val="FF0000"/>
                </a:solidFill>
              </a:rPr>
              <a:t>f</a:t>
            </a:r>
            <a:r>
              <a:rPr lang="en-US" sz="2400" b="1" dirty="0" smtClean="0">
                <a:solidFill>
                  <a:srgbClr val="FF0000"/>
                </a:solidFill>
              </a:rPr>
              <a:t>  </a:t>
            </a:r>
            <a:r>
              <a:rPr lang="en-US" sz="2400" b="1" dirty="0" smtClean="0"/>
              <a:t>and the direction is determined by the vector notation</a:t>
            </a:r>
          </a:p>
          <a:p>
            <a:pPr algn="justLow">
              <a:lnSpc>
                <a:spcPct val="150000"/>
              </a:lnSpc>
            </a:pPr>
            <a:endParaRPr lang="en-US" sz="24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Principle Of Moments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Principle Of Moments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this lecture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57224" y="2143116"/>
            <a:ext cx="6643734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the principle moment </a:t>
            </a: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Principle Of Moments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smtClean="0">
                <a:solidFill>
                  <a:schemeClr val="bg1"/>
                </a:solidFill>
              </a:rPr>
              <a:t>Principle </a:t>
            </a:r>
            <a:r>
              <a:rPr lang="en-US" sz="2000" b="1" dirty="0" smtClean="0">
                <a:solidFill>
                  <a:schemeClr val="bg1"/>
                </a:solidFill>
              </a:rPr>
              <a:t>of Moments 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500174"/>
            <a:ext cx="7286676" cy="3788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some times called </a:t>
            </a:r>
            <a:r>
              <a:rPr lang="en-US" b="1" dirty="0" err="1" smtClean="0"/>
              <a:t>Vrigonon’s</a:t>
            </a:r>
            <a:r>
              <a:rPr lang="en-US" b="1" dirty="0" smtClean="0"/>
              <a:t> theorem 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Vrigonon</a:t>
            </a:r>
            <a:r>
              <a:rPr lang="en-US" b="1" dirty="0" smtClean="0">
                <a:solidFill>
                  <a:srgbClr val="FF0000"/>
                </a:solidFill>
              </a:rPr>
              <a:t> is French mathematician 1654-1722).</a:t>
            </a:r>
          </a:p>
          <a:p>
            <a:pPr indent="119063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State that the moment of a force about a point equals the summation of the moments created by the force components</a:t>
            </a:r>
          </a:p>
          <a:p>
            <a:pPr indent="119063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In two dimensional problems: the magnitude is found as </a:t>
            </a:r>
            <a:r>
              <a:rPr lang="en-US" b="1" dirty="0" smtClean="0">
                <a:solidFill>
                  <a:srgbClr val="FF0000"/>
                </a:solidFill>
              </a:rPr>
              <a:t>M = </a:t>
            </a:r>
            <a:r>
              <a:rPr lang="en-US" b="1" dirty="0" err="1" smtClean="0">
                <a:solidFill>
                  <a:srgbClr val="FF0000"/>
                </a:solidFill>
              </a:rPr>
              <a:t>F.d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and the direction is found by the </a:t>
            </a:r>
            <a:r>
              <a:rPr lang="en-US" b="1" dirty="0" smtClean="0">
                <a:solidFill>
                  <a:srgbClr val="FF0000"/>
                </a:solidFill>
              </a:rPr>
              <a:t>right hand rule </a:t>
            </a:r>
          </a:p>
          <a:p>
            <a:pPr indent="119063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/>
              <a:t>In three dimensional problems: the moment vector is found by </a:t>
            </a:r>
            <a:r>
              <a:rPr lang="en-US" b="1" dirty="0" smtClean="0">
                <a:solidFill>
                  <a:srgbClr val="FF0000"/>
                </a:solidFill>
              </a:rPr>
              <a:t>M =</a:t>
            </a:r>
            <a:r>
              <a:rPr lang="en-US" b="1" dirty="0" err="1" smtClean="0">
                <a:solidFill>
                  <a:srgbClr val="FF0000"/>
                </a:solidFill>
              </a:rPr>
              <a:t>r</a:t>
            </a:r>
            <a:r>
              <a:rPr lang="en-US" b="1" i="1" dirty="0" err="1" smtClean="0">
                <a:solidFill>
                  <a:srgbClr val="FF0000"/>
                </a:solidFill>
              </a:rPr>
              <a:t>x</a:t>
            </a:r>
            <a:r>
              <a:rPr lang="en-US" b="1" dirty="0" err="1" smtClean="0">
                <a:solidFill>
                  <a:srgbClr val="FF0000"/>
                </a:solidFill>
              </a:rPr>
              <a:t>f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smtClean="0"/>
              <a:t>and the direction is determined by the vector notation (</a:t>
            </a:r>
            <a:r>
              <a:rPr lang="en-US" b="1" dirty="0" err="1" smtClean="0"/>
              <a:t>ie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r>
              <a:rPr lang="en-US" b="1" dirty="0" err="1" smtClean="0">
                <a:solidFill>
                  <a:srgbClr val="FF0000"/>
                </a:solidFill>
              </a:rPr>
              <a:t>i,j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and </a:t>
            </a:r>
            <a:r>
              <a:rPr lang="en-US" b="1" dirty="0" smtClean="0">
                <a:solidFill>
                  <a:srgbClr val="FF0000"/>
                </a:solidFill>
              </a:rPr>
              <a:t>k</a:t>
            </a:r>
            <a:r>
              <a:rPr lang="en-US" b="1" dirty="0" smtClean="0"/>
              <a:t> directions)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Principle Of Moments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7224" y="1857364"/>
            <a:ext cx="7643866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92608" lvl="1" algn="ctr"/>
            <a:r>
              <a:rPr lang="en-US" sz="2000" b="1" dirty="0" smtClean="0"/>
              <a:t>Find the moment caused by the following forces about point O 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2719408"/>
            <a:ext cx="2438400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571612"/>
            <a:ext cx="3848100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Principle Of Moments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000100" y="1785926"/>
            <a:ext cx="3857652" cy="369332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     M</a:t>
            </a:r>
            <a:r>
              <a:rPr lang="en-US" b="1" baseline="-25000" dirty="0" smtClean="0">
                <a:solidFill>
                  <a:schemeClr val="tx1"/>
                </a:solidFill>
              </a:rPr>
              <a:t>o,1</a:t>
            </a:r>
            <a:r>
              <a:rPr lang="en-US" b="1" dirty="0" smtClean="0">
                <a:solidFill>
                  <a:schemeClr val="tx1"/>
                </a:solidFill>
              </a:rPr>
              <a:t> = 100 sin(30) (10) = 500 </a:t>
            </a:r>
            <a:r>
              <a:rPr lang="en-US" b="1" dirty="0" err="1" smtClean="0">
                <a:solidFill>
                  <a:schemeClr val="tx1"/>
                </a:solidFill>
              </a:rPr>
              <a:t>N.m</a:t>
            </a:r>
            <a:endParaRPr lang="en-US" b="1" dirty="0" smtClean="0"/>
          </a:p>
        </p:txBody>
      </p:sp>
      <p:grpSp>
        <p:nvGrpSpPr>
          <p:cNvPr id="28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29" name="Rounded Rectangle 28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1" name="Flowchart: Summing Junction 30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2" name="Flowchart: Or 31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45" name="Arc 44"/>
          <p:cNvSpPr/>
          <p:nvPr/>
        </p:nvSpPr>
        <p:spPr>
          <a:xfrm>
            <a:off x="785786" y="1757354"/>
            <a:ext cx="457200" cy="45720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46" name="Rectangle 45"/>
          <p:cNvSpPr/>
          <p:nvPr/>
        </p:nvSpPr>
        <p:spPr>
          <a:xfrm>
            <a:off x="1244038" y="2416726"/>
            <a:ext cx="3327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M</a:t>
            </a:r>
            <a:r>
              <a:rPr lang="en-US" b="1" baseline="-25000" dirty="0" smtClean="0"/>
              <a:t>o,2</a:t>
            </a:r>
            <a:r>
              <a:rPr lang="en-US" b="1" dirty="0" smtClean="0"/>
              <a:t> =- 100 </a:t>
            </a:r>
            <a:r>
              <a:rPr lang="en-US" b="1" dirty="0" err="1" smtClean="0"/>
              <a:t>cos</a:t>
            </a:r>
            <a:r>
              <a:rPr lang="en-US" b="1" dirty="0" smtClean="0"/>
              <a:t>(30) (5) =- 433N.m</a:t>
            </a:r>
            <a:endParaRPr lang="en-US" dirty="0"/>
          </a:p>
        </p:txBody>
      </p:sp>
      <p:sp>
        <p:nvSpPr>
          <p:cNvPr id="47" name="Arc 46"/>
          <p:cNvSpPr/>
          <p:nvPr/>
        </p:nvSpPr>
        <p:spPr>
          <a:xfrm>
            <a:off x="785786" y="2357430"/>
            <a:ext cx="457200" cy="45720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48" name="Rectangle 47"/>
          <p:cNvSpPr/>
          <p:nvPr/>
        </p:nvSpPr>
        <p:spPr>
          <a:xfrm>
            <a:off x="1071538" y="3143248"/>
            <a:ext cx="34759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b="1" dirty="0" smtClean="0"/>
              <a:t>M = M</a:t>
            </a:r>
            <a:r>
              <a:rPr lang="en-US" b="1" baseline="-25000" dirty="0" smtClean="0"/>
              <a:t>o,1</a:t>
            </a:r>
            <a:r>
              <a:rPr lang="en-US" b="1" dirty="0" smtClean="0"/>
              <a:t>+M</a:t>
            </a:r>
            <a:r>
              <a:rPr lang="en-US" b="1" baseline="-25000" dirty="0" smtClean="0"/>
              <a:t>o,2</a:t>
            </a:r>
            <a:r>
              <a:rPr lang="en-US" b="1" dirty="0" smtClean="0"/>
              <a:t>=500-433=67N CCW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Principle Of Moments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[2]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7224" y="1857364"/>
            <a:ext cx="7643866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smtClean="0">
                <a:solidFill>
                  <a:schemeClr val="tx1"/>
                </a:solidFill>
              </a:rPr>
              <a:t>The following is a gate. In which direction this gate will rotate?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2285984" y="2786058"/>
            <a:ext cx="4452938" cy="2133600"/>
            <a:chOff x="2511425" y="3810000"/>
            <a:chExt cx="4452938" cy="2133600"/>
          </a:xfrm>
        </p:grpSpPr>
        <p:grpSp>
          <p:nvGrpSpPr>
            <p:cNvPr id="32" name="Group 36"/>
            <p:cNvGrpSpPr/>
            <p:nvPr/>
          </p:nvGrpSpPr>
          <p:grpSpPr>
            <a:xfrm>
              <a:off x="2511425" y="4691188"/>
              <a:ext cx="4452938" cy="301500"/>
              <a:chOff x="2511425" y="4691188"/>
              <a:chExt cx="4452938" cy="301500"/>
            </a:xfrm>
          </p:grpSpPr>
          <p:sp>
            <p:nvSpPr>
              <p:cNvPr id="67" name="Rectangle 2" descr="Oak"/>
              <p:cNvSpPr>
                <a:spLocks noChangeArrowheads="1"/>
              </p:cNvSpPr>
              <p:nvPr/>
            </p:nvSpPr>
            <p:spPr bwMode="auto">
              <a:xfrm>
                <a:off x="3657600" y="4800600"/>
                <a:ext cx="2974975" cy="107950"/>
              </a:xfrm>
              <a:prstGeom prst="rect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12700">
                <a:solidFill>
                  <a:srgbClr val="000000"/>
                </a:solidFill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Oval 3"/>
              <p:cNvSpPr>
                <a:spLocks noChangeArrowheads="1"/>
              </p:cNvSpPr>
              <p:nvPr/>
            </p:nvSpPr>
            <p:spPr bwMode="auto">
              <a:xfrm>
                <a:off x="6675438" y="4697413"/>
                <a:ext cx="288925" cy="288925"/>
              </a:xfrm>
              <a:prstGeom prst="ellipse">
                <a:avLst/>
              </a:prstGeom>
              <a:gradFill rotWithShape="1">
                <a:gsLst>
                  <a:gs pos="0">
                    <a:srgbClr val="FFCC99">
                      <a:gamma/>
                      <a:shade val="46275"/>
                      <a:invGamma/>
                    </a:srgbClr>
                  </a:gs>
                  <a:gs pos="100000">
                    <a:srgbClr val="FFCC99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rgbClr val="000000"/>
                </a:solidFill>
                <a:round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69" name="Group 4"/>
              <p:cNvGrpSpPr>
                <a:grpSpLocks/>
              </p:cNvGrpSpPr>
              <p:nvPr/>
            </p:nvGrpSpPr>
            <p:grpSpPr bwMode="auto">
              <a:xfrm>
                <a:off x="6448412" y="4691188"/>
                <a:ext cx="349133" cy="106256"/>
                <a:chOff x="6295" y="3247"/>
                <a:chExt cx="551" cy="167"/>
              </a:xfrm>
            </p:grpSpPr>
            <p:sp>
              <p:nvSpPr>
                <p:cNvPr id="72" name="Rectangle 5"/>
                <p:cNvSpPr>
                  <a:spLocks noChangeArrowheads="1"/>
                </p:cNvSpPr>
                <p:nvPr/>
              </p:nvSpPr>
              <p:spPr bwMode="auto">
                <a:xfrm>
                  <a:off x="6295" y="3354"/>
                  <a:ext cx="283" cy="57"/>
                </a:xfrm>
                <a:prstGeom prst="rect">
                  <a:avLst/>
                </a:prstGeom>
                <a:gradFill rotWithShape="0">
                  <a:gsLst>
                    <a:gs pos="0">
                      <a:srgbClr val="666666"/>
                    </a:gs>
                    <a:gs pos="50000">
                      <a:srgbClr val="CCCCCC"/>
                    </a:gs>
                    <a:gs pos="100000">
                      <a:srgbClr val="666666"/>
                    </a:gs>
                  </a:gsLst>
                  <a:lin ang="189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 type="none" w="lg" len="lg"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Rectangle 6"/>
                <p:cNvSpPr>
                  <a:spLocks noChangeArrowheads="1"/>
                </p:cNvSpPr>
                <p:nvPr/>
              </p:nvSpPr>
              <p:spPr bwMode="auto">
                <a:xfrm rot="18900000" flipV="1">
                  <a:off x="6619" y="3247"/>
                  <a:ext cx="227" cy="57"/>
                </a:xfrm>
                <a:prstGeom prst="rect">
                  <a:avLst/>
                </a:prstGeom>
                <a:gradFill rotWithShape="0">
                  <a:gsLst>
                    <a:gs pos="0">
                      <a:srgbClr val="666666"/>
                    </a:gs>
                    <a:gs pos="50000">
                      <a:srgbClr val="CCCCCC"/>
                    </a:gs>
                    <a:gs pos="100000">
                      <a:srgbClr val="666666"/>
                    </a:gs>
                  </a:gsLst>
                  <a:lin ang="189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 type="none" w="lg" len="lg"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Oval 7"/>
                <p:cNvSpPr>
                  <a:spLocks noChangeArrowheads="1"/>
                </p:cNvSpPr>
                <p:nvPr/>
              </p:nvSpPr>
              <p:spPr bwMode="auto">
                <a:xfrm>
                  <a:off x="6587" y="3357"/>
                  <a:ext cx="57" cy="5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70" name="Rectangle 8" descr="Oak"/>
              <p:cNvSpPr>
                <a:spLocks noChangeArrowheads="1"/>
              </p:cNvSpPr>
              <p:nvPr/>
            </p:nvSpPr>
            <p:spPr bwMode="auto">
              <a:xfrm>
                <a:off x="2511425" y="4806950"/>
                <a:ext cx="900113" cy="107950"/>
              </a:xfrm>
              <a:prstGeom prst="rect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12700">
                <a:solidFill>
                  <a:srgbClr val="000000"/>
                </a:solidFill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Oval 9"/>
              <p:cNvSpPr>
                <a:spLocks noChangeArrowheads="1"/>
              </p:cNvSpPr>
              <p:nvPr/>
            </p:nvSpPr>
            <p:spPr bwMode="auto">
              <a:xfrm>
                <a:off x="3309938" y="4705350"/>
                <a:ext cx="288925" cy="287338"/>
              </a:xfrm>
              <a:prstGeom prst="ellipse">
                <a:avLst/>
              </a:prstGeom>
              <a:gradFill rotWithShape="1">
                <a:gsLst>
                  <a:gs pos="0">
                    <a:srgbClr val="FFCC99">
                      <a:gamma/>
                      <a:shade val="46275"/>
                      <a:invGamma/>
                    </a:srgbClr>
                  </a:gs>
                  <a:gs pos="100000">
                    <a:srgbClr val="FFCC99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rgbClr val="000000"/>
                </a:solidFill>
                <a:round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33" name="AutoShape 10"/>
            <p:cNvCxnSpPr>
              <a:cxnSpLocks noChangeShapeType="1"/>
            </p:cNvCxnSpPr>
            <p:nvPr/>
          </p:nvCxnSpPr>
          <p:spPr bwMode="auto">
            <a:xfrm flipH="1" flipV="1">
              <a:off x="4795838" y="4914900"/>
              <a:ext cx="317500" cy="53975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35" name="AutoShape 11"/>
            <p:cNvCxnSpPr>
              <a:cxnSpLocks noChangeShapeType="1"/>
            </p:cNvCxnSpPr>
            <p:nvPr/>
          </p:nvCxnSpPr>
          <p:spPr bwMode="auto">
            <a:xfrm flipV="1">
              <a:off x="4795838" y="4970463"/>
              <a:ext cx="0" cy="18288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43" name="AutoShape 14"/>
            <p:cNvCxnSpPr>
              <a:cxnSpLocks noChangeShapeType="1"/>
            </p:cNvCxnSpPr>
            <p:nvPr/>
          </p:nvCxnSpPr>
          <p:spPr bwMode="auto">
            <a:xfrm flipV="1">
              <a:off x="4117975" y="4978400"/>
              <a:ext cx="0" cy="180975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44" name="AutoShape 15"/>
            <p:cNvCxnSpPr>
              <a:cxnSpLocks noChangeShapeType="1"/>
            </p:cNvCxnSpPr>
            <p:nvPr/>
          </p:nvCxnSpPr>
          <p:spPr bwMode="auto">
            <a:xfrm>
              <a:off x="4117975" y="5105400"/>
              <a:ext cx="64770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lg"/>
              <a:tailEnd type="stealth" w="med" len="lg"/>
            </a:ln>
          </p:spPr>
        </p:cxnSp>
        <p:cxnSp>
          <p:nvCxnSpPr>
            <p:cNvPr id="46" name="AutoShape 16"/>
            <p:cNvCxnSpPr>
              <a:cxnSpLocks noChangeShapeType="1"/>
            </p:cNvCxnSpPr>
            <p:nvPr/>
          </p:nvCxnSpPr>
          <p:spPr bwMode="auto">
            <a:xfrm flipH="1">
              <a:off x="4117975" y="4279900"/>
              <a:ext cx="339725" cy="50165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sp>
          <p:nvSpPr>
            <p:cNvPr id="47" name="Rectangle 46"/>
            <p:cNvSpPr/>
            <p:nvPr/>
          </p:nvSpPr>
          <p:spPr>
            <a:xfrm>
              <a:off x="4267200" y="38100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100N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800600" y="54864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120N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50" name="Group 37"/>
            <p:cNvGrpSpPr/>
            <p:nvPr/>
          </p:nvGrpSpPr>
          <p:grpSpPr>
            <a:xfrm>
              <a:off x="4795838" y="4114800"/>
              <a:ext cx="1857375" cy="655320"/>
              <a:chOff x="4795838" y="4114800"/>
              <a:chExt cx="1857375" cy="655320"/>
            </a:xfrm>
          </p:grpSpPr>
          <p:cxnSp>
            <p:nvCxnSpPr>
              <p:cNvPr id="63" name="AutoShape 12"/>
              <p:cNvCxnSpPr>
                <a:cxnSpLocks noChangeShapeType="1"/>
              </p:cNvCxnSpPr>
              <p:nvPr/>
            </p:nvCxnSpPr>
            <p:spPr bwMode="auto">
              <a:xfrm flipV="1">
                <a:off x="6651625" y="4475163"/>
                <a:ext cx="1588" cy="252412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64" name="AutoShape 13"/>
              <p:cNvCxnSpPr>
                <a:cxnSpLocks noChangeShapeType="1"/>
              </p:cNvCxnSpPr>
              <p:nvPr/>
            </p:nvCxnSpPr>
            <p:spPr bwMode="auto">
              <a:xfrm>
                <a:off x="4795838" y="4516438"/>
                <a:ext cx="1854200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sp>
            <p:nvSpPr>
              <p:cNvPr id="65" name="Rectangle 64"/>
              <p:cNvSpPr/>
              <p:nvPr/>
            </p:nvSpPr>
            <p:spPr>
              <a:xfrm>
                <a:off x="5181600" y="4114800"/>
                <a:ext cx="10668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000" b="1" dirty="0" smtClean="0">
                    <a:solidFill>
                      <a:schemeClr val="tx1"/>
                    </a:solidFill>
                  </a:rPr>
                  <a:t>1.2 m</a:t>
                </a:r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6" name="AutoShape 11"/>
              <p:cNvCxnSpPr>
                <a:cxnSpLocks noChangeShapeType="1"/>
              </p:cNvCxnSpPr>
              <p:nvPr/>
            </p:nvCxnSpPr>
            <p:spPr bwMode="auto">
              <a:xfrm flipV="1">
                <a:off x="4800600" y="4495800"/>
                <a:ext cx="0" cy="27432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sp>
          <p:nvSpPr>
            <p:cNvPr id="51" name="Rectangle 50"/>
            <p:cNvSpPr/>
            <p:nvPr/>
          </p:nvSpPr>
          <p:spPr>
            <a:xfrm>
              <a:off x="4114800" y="50292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 smtClean="0">
                  <a:solidFill>
                    <a:schemeClr val="tx1"/>
                  </a:solidFill>
                </a:rPr>
                <a:t>0.3 m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876800" y="48006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 smtClean="0">
                  <a:solidFill>
                    <a:schemeClr val="tx1"/>
                  </a:solidFill>
                </a:rPr>
                <a:t>60</a:t>
              </a:r>
              <a:r>
                <a:rPr lang="en-US" sz="2000" b="1" baseline="30000" dirty="0" smtClean="0">
                  <a:solidFill>
                    <a:schemeClr val="tx1"/>
                  </a:solidFill>
                </a:rPr>
                <a:t>o</a:t>
              </a:r>
              <a:endParaRPr lang="en-US" sz="2000" b="1" baseline="300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038600" y="4038600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 smtClean="0">
                  <a:solidFill>
                    <a:schemeClr val="tx1"/>
                  </a:solidFill>
                </a:rPr>
                <a:t>40</a:t>
              </a:r>
              <a:r>
                <a:rPr lang="en-US" b="1" baseline="30000" dirty="0" smtClean="0">
                  <a:solidFill>
                    <a:schemeClr val="tx1"/>
                  </a:solidFill>
                </a:rPr>
                <a:t>o</a:t>
              </a:r>
              <a:endParaRPr lang="en-US" b="1" baseline="30000" dirty="0">
                <a:solidFill>
                  <a:schemeClr val="tx1"/>
                </a:solidFill>
              </a:endParaRPr>
            </a:p>
          </p:txBody>
        </p:sp>
        <p:cxnSp>
          <p:nvCxnSpPr>
            <p:cNvPr id="55" name="AutoShape 11"/>
            <p:cNvCxnSpPr>
              <a:cxnSpLocks noChangeShapeType="1"/>
            </p:cNvCxnSpPr>
            <p:nvPr/>
          </p:nvCxnSpPr>
          <p:spPr bwMode="auto">
            <a:xfrm flipV="1">
              <a:off x="4114800" y="4191000"/>
              <a:ext cx="0" cy="54864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Principle Of Moments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smtClean="0">
                <a:solidFill>
                  <a:schemeClr val="bg1"/>
                </a:solidFill>
              </a:rPr>
              <a:t>Example [2]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928662" y="1702346"/>
            <a:ext cx="67151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1. Force analysis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928794" y="2143116"/>
            <a:ext cx="4800600" cy="1931987"/>
            <a:chOff x="2362200" y="2590800"/>
            <a:chExt cx="4800600" cy="1931987"/>
          </a:xfrm>
        </p:grpSpPr>
        <p:grpSp>
          <p:nvGrpSpPr>
            <p:cNvPr id="23" name="Group 36"/>
            <p:cNvGrpSpPr/>
            <p:nvPr/>
          </p:nvGrpSpPr>
          <p:grpSpPr>
            <a:xfrm>
              <a:off x="2481262" y="3651376"/>
              <a:ext cx="4452938" cy="301500"/>
              <a:chOff x="2511425" y="4691188"/>
              <a:chExt cx="4452938" cy="301500"/>
            </a:xfrm>
          </p:grpSpPr>
          <p:sp>
            <p:nvSpPr>
              <p:cNvPr id="53" name="Rectangle 2" descr="Oak"/>
              <p:cNvSpPr>
                <a:spLocks noChangeArrowheads="1"/>
              </p:cNvSpPr>
              <p:nvPr/>
            </p:nvSpPr>
            <p:spPr bwMode="auto">
              <a:xfrm>
                <a:off x="3657600" y="4800600"/>
                <a:ext cx="2974975" cy="107950"/>
              </a:xfrm>
              <a:prstGeom prst="rect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12700">
                <a:solidFill>
                  <a:srgbClr val="000000"/>
                </a:solidFill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Oval 3"/>
              <p:cNvSpPr>
                <a:spLocks noChangeArrowheads="1"/>
              </p:cNvSpPr>
              <p:nvPr/>
            </p:nvSpPr>
            <p:spPr bwMode="auto">
              <a:xfrm>
                <a:off x="6675438" y="4697413"/>
                <a:ext cx="288925" cy="288925"/>
              </a:xfrm>
              <a:prstGeom prst="ellipse">
                <a:avLst/>
              </a:prstGeom>
              <a:gradFill rotWithShape="1">
                <a:gsLst>
                  <a:gs pos="0">
                    <a:srgbClr val="FFCC99">
                      <a:gamma/>
                      <a:shade val="46275"/>
                      <a:invGamma/>
                    </a:srgbClr>
                  </a:gs>
                  <a:gs pos="100000">
                    <a:srgbClr val="FFCC99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rgbClr val="000000"/>
                </a:solidFill>
                <a:round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6" name="Group 4"/>
              <p:cNvGrpSpPr>
                <a:grpSpLocks/>
              </p:cNvGrpSpPr>
              <p:nvPr/>
            </p:nvGrpSpPr>
            <p:grpSpPr bwMode="auto">
              <a:xfrm>
                <a:off x="6448412" y="4691188"/>
                <a:ext cx="349133" cy="106256"/>
                <a:chOff x="6295" y="3247"/>
                <a:chExt cx="551" cy="167"/>
              </a:xfrm>
            </p:grpSpPr>
            <p:sp>
              <p:nvSpPr>
                <p:cNvPr id="59" name="Rectangle 5"/>
                <p:cNvSpPr>
                  <a:spLocks noChangeArrowheads="1"/>
                </p:cNvSpPr>
                <p:nvPr/>
              </p:nvSpPr>
              <p:spPr bwMode="auto">
                <a:xfrm>
                  <a:off x="6295" y="3354"/>
                  <a:ext cx="283" cy="57"/>
                </a:xfrm>
                <a:prstGeom prst="rect">
                  <a:avLst/>
                </a:prstGeom>
                <a:gradFill rotWithShape="0">
                  <a:gsLst>
                    <a:gs pos="0">
                      <a:srgbClr val="666666"/>
                    </a:gs>
                    <a:gs pos="50000">
                      <a:srgbClr val="CCCCCC"/>
                    </a:gs>
                    <a:gs pos="100000">
                      <a:srgbClr val="666666"/>
                    </a:gs>
                  </a:gsLst>
                  <a:lin ang="189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 type="none" w="lg" len="lg"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Rectangle 6"/>
                <p:cNvSpPr>
                  <a:spLocks noChangeArrowheads="1"/>
                </p:cNvSpPr>
                <p:nvPr/>
              </p:nvSpPr>
              <p:spPr bwMode="auto">
                <a:xfrm rot="18900000" flipV="1">
                  <a:off x="6619" y="3247"/>
                  <a:ext cx="227" cy="57"/>
                </a:xfrm>
                <a:prstGeom prst="rect">
                  <a:avLst/>
                </a:prstGeom>
                <a:gradFill rotWithShape="0">
                  <a:gsLst>
                    <a:gs pos="0">
                      <a:srgbClr val="666666"/>
                    </a:gs>
                    <a:gs pos="50000">
                      <a:srgbClr val="CCCCCC"/>
                    </a:gs>
                    <a:gs pos="100000">
                      <a:srgbClr val="666666"/>
                    </a:gs>
                  </a:gsLst>
                  <a:lin ang="189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 type="none" w="lg" len="lg"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Oval 7"/>
                <p:cNvSpPr>
                  <a:spLocks noChangeArrowheads="1"/>
                </p:cNvSpPr>
                <p:nvPr/>
              </p:nvSpPr>
              <p:spPr bwMode="auto">
                <a:xfrm>
                  <a:off x="6587" y="3357"/>
                  <a:ext cx="57" cy="57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7" name="Rectangle 8" descr="Oak"/>
              <p:cNvSpPr>
                <a:spLocks noChangeArrowheads="1"/>
              </p:cNvSpPr>
              <p:nvPr/>
            </p:nvSpPr>
            <p:spPr bwMode="auto">
              <a:xfrm>
                <a:off x="2511425" y="4806950"/>
                <a:ext cx="900113" cy="107950"/>
              </a:xfrm>
              <a:prstGeom prst="rect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12700">
                <a:solidFill>
                  <a:srgbClr val="000000"/>
                </a:solidFill>
                <a:miter lim="800000"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Oval 9"/>
              <p:cNvSpPr>
                <a:spLocks noChangeArrowheads="1"/>
              </p:cNvSpPr>
              <p:nvPr/>
            </p:nvSpPr>
            <p:spPr bwMode="auto">
              <a:xfrm>
                <a:off x="3309938" y="4705350"/>
                <a:ext cx="288925" cy="287338"/>
              </a:xfrm>
              <a:prstGeom prst="ellipse">
                <a:avLst/>
              </a:prstGeom>
              <a:gradFill rotWithShape="1">
                <a:gsLst>
                  <a:gs pos="0">
                    <a:srgbClr val="FFCC99">
                      <a:gamma/>
                      <a:shade val="46275"/>
                      <a:invGamma/>
                    </a:srgbClr>
                  </a:gs>
                  <a:gs pos="100000">
                    <a:srgbClr val="FFCC99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rgbClr val="000000"/>
                </a:solidFill>
                <a:round/>
                <a:headEnd/>
                <a:tailEnd type="none" w="lg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24" name="AutoShape 11"/>
            <p:cNvCxnSpPr>
              <a:cxnSpLocks noChangeShapeType="1"/>
            </p:cNvCxnSpPr>
            <p:nvPr/>
          </p:nvCxnSpPr>
          <p:spPr bwMode="auto">
            <a:xfrm flipV="1">
              <a:off x="4765675" y="3930651"/>
              <a:ext cx="0" cy="18288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25" name="AutoShape 14"/>
            <p:cNvCxnSpPr>
              <a:cxnSpLocks noChangeShapeType="1"/>
            </p:cNvCxnSpPr>
            <p:nvPr/>
          </p:nvCxnSpPr>
          <p:spPr bwMode="auto">
            <a:xfrm flipV="1">
              <a:off x="4087812" y="3938588"/>
              <a:ext cx="0" cy="180975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26" name="AutoShape 15"/>
            <p:cNvCxnSpPr>
              <a:cxnSpLocks noChangeShapeType="1"/>
            </p:cNvCxnSpPr>
            <p:nvPr/>
          </p:nvCxnSpPr>
          <p:spPr bwMode="auto">
            <a:xfrm>
              <a:off x="4087812" y="4065588"/>
              <a:ext cx="64770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stealth" w="med" len="lg"/>
              <a:tailEnd type="stealth" w="med" len="lg"/>
            </a:ln>
          </p:spPr>
        </p:cxnSp>
        <p:cxnSp>
          <p:nvCxnSpPr>
            <p:cNvPr id="28" name="AutoShape 16"/>
            <p:cNvCxnSpPr>
              <a:cxnSpLocks noChangeShapeType="1"/>
            </p:cNvCxnSpPr>
            <p:nvPr/>
          </p:nvCxnSpPr>
          <p:spPr bwMode="auto">
            <a:xfrm flipH="1">
              <a:off x="4114800" y="3684588"/>
              <a:ext cx="548640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sp>
          <p:nvSpPr>
            <p:cNvPr id="29" name="Rectangle 28"/>
            <p:cNvSpPr/>
            <p:nvPr/>
          </p:nvSpPr>
          <p:spPr>
            <a:xfrm>
              <a:off x="3505200" y="2590800"/>
              <a:ext cx="1828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100 </a:t>
              </a:r>
              <a:r>
                <a:rPr lang="en-US" sz="2400" b="1" dirty="0" err="1" smtClean="0">
                  <a:solidFill>
                    <a:srgbClr val="FF0000"/>
                  </a:solidFill>
                </a:rPr>
                <a:t>cos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(40)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31" name="Group 37"/>
            <p:cNvGrpSpPr/>
            <p:nvPr/>
          </p:nvGrpSpPr>
          <p:grpSpPr>
            <a:xfrm>
              <a:off x="4765675" y="3074988"/>
              <a:ext cx="1857375" cy="655320"/>
              <a:chOff x="4795838" y="4114800"/>
              <a:chExt cx="1857375" cy="655320"/>
            </a:xfrm>
          </p:grpSpPr>
          <p:cxnSp>
            <p:nvCxnSpPr>
              <p:cNvPr id="49" name="AutoShape 12"/>
              <p:cNvCxnSpPr>
                <a:cxnSpLocks noChangeShapeType="1"/>
              </p:cNvCxnSpPr>
              <p:nvPr/>
            </p:nvCxnSpPr>
            <p:spPr bwMode="auto">
              <a:xfrm flipV="1">
                <a:off x="6651625" y="4475163"/>
                <a:ext cx="1588" cy="252412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50" name="AutoShape 13"/>
              <p:cNvCxnSpPr>
                <a:cxnSpLocks noChangeShapeType="1"/>
              </p:cNvCxnSpPr>
              <p:nvPr/>
            </p:nvCxnSpPr>
            <p:spPr bwMode="auto">
              <a:xfrm>
                <a:off x="4795838" y="4516438"/>
                <a:ext cx="1854200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sp>
            <p:nvSpPr>
              <p:cNvPr id="51" name="Rectangle 50"/>
              <p:cNvSpPr/>
              <p:nvPr/>
            </p:nvSpPr>
            <p:spPr>
              <a:xfrm>
                <a:off x="5181600" y="4114800"/>
                <a:ext cx="10668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2000" b="1" dirty="0" smtClean="0">
                    <a:solidFill>
                      <a:schemeClr val="tx1"/>
                    </a:solidFill>
                  </a:rPr>
                  <a:t>1.2 m</a:t>
                </a:r>
                <a:endParaRPr lang="en-US" sz="20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2" name="AutoShape 11"/>
              <p:cNvCxnSpPr>
                <a:cxnSpLocks noChangeShapeType="1"/>
              </p:cNvCxnSpPr>
              <p:nvPr/>
            </p:nvCxnSpPr>
            <p:spPr bwMode="auto">
              <a:xfrm flipV="1">
                <a:off x="4800600" y="4495800"/>
                <a:ext cx="0" cy="27432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sp>
          <p:nvSpPr>
            <p:cNvPr id="32" name="Rectangle 31"/>
            <p:cNvSpPr/>
            <p:nvPr/>
          </p:nvSpPr>
          <p:spPr>
            <a:xfrm>
              <a:off x="4084637" y="3989388"/>
              <a:ext cx="1066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 smtClean="0">
                  <a:solidFill>
                    <a:schemeClr val="tx1"/>
                  </a:solidFill>
                </a:rPr>
                <a:t>0.3 m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3" name="AutoShape 16"/>
            <p:cNvCxnSpPr>
              <a:cxnSpLocks noChangeShapeType="1"/>
            </p:cNvCxnSpPr>
            <p:nvPr/>
          </p:nvCxnSpPr>
          <p:spPr bwMode="auto">
            <a:xfrm rot="16200000" flipH="1">
              <a:off x="3796506" y="3366294"/>
              <a:ext cx="636587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sp>
          <p:nvSpPr>
            <p:cNvPr id="35" name="Rectangle 34"/>
            <p:cNvSpPr/>
            <p:nvPr/>
          </p:nvSpPr>
          <p:spPr>
            <a:xfrm>
              <a:off x="2362200" y="3124200"/>
              <a:ext cx="1828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100 sin(40)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3" name="Freeform 42"/>
            <p:cNvSpPr/>
            <p:nvPr/>
          </p:nvSpPr>
          <p:spPr>
            <a:xfrm>
              <a:off x="3747541" y="3410866"/>
              <a:ext cx="670055" cy="278581"/>
            </a:xfrm>
            <a:custGeom>
              <a:avLst/>
              <a:gdLst>
                <a:gd name="connsiteX0" fmla="*/ 644577 w 670055"/>
                <a:gd name="connsiteY0" fmla="*/ 246734 h 278581"/>
                <a:gd name="connsiteX1" fmla="*/ 584616 w 670055"/>
                <a:gd name="connsiteY1" fmla="*/ 171783 h 278581"/>
                <a:gd name="connsiteX2" fmla="*/ 554636 w 670055"/>
                <a:gd name="connsiteY2" fmla="*/ 126813 h 278581"/>
                <a:gd name="connsiteX3" fmla="*/ 464695 w 670055"/>
                <a:gd name="connsiteY3" fmla="*/ 81842 h 278581"/>
                <a:gd name="connsiteX4" fmla="*/ 419725 w 670055"/>
                <a:gd name="connsiteY4" fmla="*/ 51862 h 278581"/>
                <a:gd name="connsiteX5" fmla="*/ 44970 w 670055"/>
                <a:gd name="connsiteY5" fmla="*/ 51862 h 278581"/>
                <a:gd name="connsiteX6" fmla="*/ 0 w 670055"/>
                <a:gd name="connsiteY6" fmla="*/ 81842 h 2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0055" h="278581">
                  <a:moveTo>
                    <a:pt x="644577" y="246734"/>
                  </a:moveTo>
                  <a:cubicBezTo>
                    <a:pt x="552303" y="108324"/>
                    <a:pt x="670055" y="278581"/>
                    <a:pt x="584616" y="171783"/>
                  </a:cubicBezTo>
                  <a:cubicBezTo>
                    <a:pt x="573362" y="157715"/>
                    <a:pt x="567375" y="139552"/>
                    <a:pt x="554636" y="126813"/>
                  </a:cubicBezTo>
                  <a:cubicBezTo>
                    <a:pt x="525576" y="97752"/>
                    <a:pt x="501273" y="94034"/>
                    <a:pt x="464695" y="81842"/>
                  </a:cubicBezTo>
                  <a:cubicBezTo>
                    <a:pt x="449705" y="71849"/>
                    <a:pt x="435839" y="59919"/>
                    <a:pt x="419725" y="51862"/>
                  </a:cubicBezTo>
                  <a:cubicBezTo>
                    <a:pt x="316000" y="0"/>
                    <a:pt x="72692" y="50602"/>
                    <a:pt x="44970" y="51862"/>
                  </a:cubicBezTo>
                  <a:lnTo>
                    <a:pt x="0" y="81842"/>
                  </a:ln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AutoShape 16"/>
            <p:cNvCxnSpPr>
              <a:cxnSpLocks noChangeShapeType="1"/>
            </p:cNvCxnSpPr>
            <p:nvPr/>
          </p:nvCxnSpPr>
          <p:spPr bwMode="auto">
            <a:xfrm rot="5400000" flipH="1" flipV="1">
              <a:off x="4482306" y="4204494"/>
              <a:ext cx="636587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45" name="AutoShape 16"/>
            <p:cNvCxnSpPr>
              <a:cxnSpLocks noChangeShapeType="1"/>
            </p:cNvCxnSpPr>
            <p:nvPr/>
          </p:nvCxnSpPr>
          <p:spPr bwMode="auto">
            <a:xfrm flipH="1">
              <a:off x="4800600" y="3657600"/>
              <a:ext cx="548640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sp>
          <p:nvSpPr>
            <p:cNvPr id="46" name="Rectangle 45"/>
            <p:cNvSpPr/>
            <p:nvPr/>
          </p:nvSpPr>
          <p:spPr>
            <a:xfrm>
              <a:off x="4876800" y="3962400"/>
              <a:ext cx="1828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120 </a:t>
              </a:r>
              <a:r>
                <a:rPr lang="en-US" sz="2400" b="1" dirty="0" err="1" smtClean="0">
                  <a:solidFill>
                    <a:srgbClr val="FF0000"/>
                  </a:solidFill>
                </a:rPr>
                <a:t>cos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(60)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334000" y="2667000"/>
              <a:ext cx="1828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b="1" dirty="0" smtClean="0">
                  <a:solidFill>
                    <a:srgbClr val="FF0000"/>
                  </a:solidFill>
                </a:rPr>
                <a:t>120 sin(60)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5081666" y="3013023"/>
              <a:ext cx="479685" cy="644577"/>
            </a:xfrm>
            <a:custGeom>
              <a:avLst/>
              <a:gdLst>
                <a:gd name="connsiteX0" fmla="*/ 479685 w 479685"/>
                <a:gd name="connsiteY0" fmla="*/ 0 h 644577"/>
                <a:gd name="connsiteX1" fmla="*/ 284813 w 479685"/>
                <a:gd name="connsiteY1" fmla="*/ 29980 h 644577"/>
                <a:gd name="connsiteX2" fmla="*/ 224852 w 479685"/>
                <a:gd name="connsiteY2" fmla="*/ 44970 h 644577"/>
                <a:gd name="connsiteX3" fmla="*/ 194872 w 479685"/>
                <a:gd name="connsiteY3" fmla="*/ 74951 h 644577"/>
                <a:gd name="connsiteX4" fmla="*/ 104931 w 479685"/>
                <a:gd name="connsiteY4" fmla="*/ 104931 h 644577"/>
                <a:gd name="connsiteX5" fmla="*/ 59960 w 479685"/>
                <a:gd name="connsiteY5" fmla="*/ 179882 h 644577"/>
                <a:gd name="connsiteX6" fmla="*/ 0 w 479685"/>
                <a:gd name="connsiteY6" fmla="*/ 254833 h 644577"/>
                <a:gd name="connsiteX7" fmla="*/ 14990 w 479685"/>
                <a:gd name="connsiteY7" fmla="*/ 554636 h 644577"/>
                <a:gd name="connsiteX8" fmla="*/ 44970 w 479685"/>
                <a:gd name="connsiteY8" fmla="*/ 644577 h 644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9685" h="644577">
                  <a:moveTo>
                    <a:pt x="479685" y="0"/>
                  </a:moveTo>
                  <a:cubicBezTo>
                    <a:pt x="429288" y="7199"/>
                    <a:pt x="336810" y="19581"/>
                    <a:pt x="284813" y="29980"/>
                  </a:cubicBezTo>
                  <a:cubicBezTo>
                    <a:pt x="264611" y="34020"/>
                    <a:pt x="244839" y="39973"/>
                    <a:pt x="224852" y="44970"/>
                  </a:cubicBezTo>
                  <a:cubicBezTo>
                    <a:pt x="214859" y="54964"/>
                    <a:pt x="207513" y="68631"/>
                    <a:pt x="194872" y="74951"/>
                  </a:cubicBezTo>
                  <a:cubicBezTo>
                    <a:pt x="166606" y="89084"/>
                    <a:pt x="104931" y="104931"/>
                    <a:pt x="104931" y="104931"/>
                  </a:cubicBezTo>
                  <a:cubicBezTo>
                    <a:pt x="46372" y="163488"/>
                    <a:pt x="98878" y="102045"/>
                    <a:pt x="59960" y="179882"/>
                  </a:cubicBezTo>
                  <a:cubicBezTo>
                    <a:pt x="41051" y="217700"/>
                    <a:pt x="27884" y="226948"/>
                    <a:pt x="0" y="254833"/>
                  </a:cubicBezTo>
                  <a:cubicBezTo>
                    <a:pt x="4997" y="354767"/>
                    <a:pt x="3521" y="455236"/>
                    <a:pt x="14990" y="554636"/>
                  </a:cubicBezTo>
                  <a:cubicBezTo>
                    <a:pt x="18612" y="586030"/>
                    <a:pt x="44970" y="644577"/>
                    <a:pt x="44970" y="644577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928662" y="4059800"/>
            <a:ext cx="67151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2. Moment calculations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071538" y="4714884"/>
            <a:ext cx="67151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∑ M = (100 </a:t>
            </a:r>
            <a:r>
              <a:rPr lang="en-US" sz="2000" b="1" dirty="0" err="1" smtClean="0"/>
              <a:t>cos</a:t>
            </a:r>
            <a:r>
              <a:rPr lang="en-US" sz="2000" b="1" dirty="0" smtClean="0"/>
              <a:t>(40))(1.5) –( 120 </a:t>
            </a:r>
            <a:r>
              <a:rPr lang="en-US" sz="2000" b="1" dirty="0" err="1" smtClean="0"/>
              <a:t>cos</a:t>
            </a:r>
            <a:r>
              <a:rPr lang="en-US" sz="2000" b="1" dirty="0" smtClean="0"/>
              <a:t>(60))(1.2) =43 </a:t>
            </a:r>
            <a:r>
              <a:rPr lang="en-US" sz="2000" b="1" dirty="0" err="1" smtClean="0"/>
              <a:t>N.m</a:t>
            </a:r>
            <a:r>
              <a:rPr lang="en-US" sz="2000" b="1" dirty="0" smtClean="0"/>
              <a:t> CCW </a:t>
            </a:r>
            <a:endParaRPr lang="en-US" sz="2000" dirty="0"/>
          </a:p>
        </p:txBody>
      </p:sp>
      <p:sp>
        <p:nvSpPr>
          <p:cNvPr id="65" name="Arc 64"/>
          <p:cNvSpPr/>
          <p:nvPr/>
        </p:nvSpPr>
        <p:spPr>
          <a:xfrm>
            <a:off x="642910" y="4686312"/>
            <a:ext cx="457200" cy="45720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Principle Of Moments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[3]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7224" y="1857364"/>
            <a:ext cx="7643866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smtClean="0">
                <a:solidFill>
                  <a:schemeClr val="tx1"/>
                </a:solidFill>
              </a:rPr>
              <a:t>Find the moment caused by the following forces about point O </a:t>
            </a:r>
          </a:p>
        </p:txBody>
      </p:sp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2619395"/>
            <a:ext cx="4857750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Principle Of Moments</a:t>
            </a:r>
            <a:endParaRPr lang="en-US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smtClean="0">
                <a:solidFill>
                  <a:schemeClr val="bg1"/>
                </a:solidFill>
              </a:rPr>
              <a:t>Example [2]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928662" y="2352676"/>
            <a:ext cx="292895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r</a:t>
            </a:r>
            <a:r>
              <a:rPr lang="en-US" b="1" baseline="-25000" dirty="0" smtClean="0">
                <a:solidFill>
                  <a:srgbClr val="002060"/>
                </a:solidFill>
              </a:rPr>
              <a:t>1</a:t>
            </a:r>
            <a:r>
              <a:rPr lang="en-US" b="1" dirty="0" smtClean="0">
                <a:solidFill>
                  <a:srgbClr val="002060"/>
                </a:solidFill>
              </a:rPr>
              <a:t>= 15i + 10j +6k   </a:t>
            </a:r>
            <a:r>
              <a:rPr lang="en-US" b="1" dirty="0" smtClean="0">
                <a:solidFill>
                  <a:srgbClr val="FF0000"/>
                </a:solidFill>
              </a:rPr>
              <a:t>F</a:t>
            </a:r>
            <a:r>
              <a:rPr lang="en-US" b="1" baseline="-25000" dirty="0" smtClean="0">
                <a:solidFill>
                  <a:srgbClr val="FF0000"/>
                </a:solidFill>
              </a:rPr>
              <a:t>1</a:t>
            </a:r>
            <a:r>
              <a:rPr lang="en-US" b="1" dirty="0" smtClean="0">
                <a:solidFill>
                  <a:srgbClr val="FF0000"/>
                </a:solidFill>
              </a:rPr>
              <a:t> = [5j]N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3929058" y="1924048"/>
          <a:ext cx="4006850" cy="1219200"/>
        </p:xfrm>
        <a:graphic>
          <a:graphicData uri="http://schemas.openxmlformats.org/presentationml/2006/ole">
            <p:oleObj spid="_x0000_s61442" name="Equation" r:id="rId4" imgW="2336760" imgH="711000" progId="Equation.3">
              <p:embed/>
            </p:oleObj>
          </a:graphicData>
        </a:graphic>
      </p:graphicFrame>
      <p:sp>
        <p:nvSpPr>
          <p:cNvPr id="56" name="Rectangle 55"/>
          <p:cNvSpPr/>
          <p:nvPr/>
        </p:nvSpPr>
        <p:spPr>
          <a:xfrm>
            <a:off x="928662" y="3780407"/>
            <a:ext cx="292895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r</a:t>
            </a:r>
            <a:r>
              <a:rPr lang="en-US" b="1" baseline="-25000" dirty="0" smtClean="0">
                <a:solidFill>
                  <a:srgbClr val="002060"/>
                </a:solidFill>
              </a:rPr>
              <a:t>2</a:t>
            </a:r>
            <a:r>
              <a:rPr lang="en-US" b="1" dirty="0" smtClean="0">
                <a:solidFill>
                  <a:srgbClr val="002060"/>
                </a:solidFill>
              </a:rPr>
              <a:t>= 15i + 10j -6k </a:t>
            </a:r>
            <a:r>
              <a:rPr lang="en-US" b="1" dirty="0" smtClean="0">
                <a:solidFill>
                  <a:srgbClr val="FF0000"/>
                </a:solidFill>
              </a:rPr>
              <a:t>F</a:t>
            </a:r>
            <a:r>
              <a:rPr lang="en-US" b="1" baseline="-25000" dirty="0" smtClean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 = [-5j]N</a:t>
            </a:r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3929058" y="3435359"/>
          <a:ext cx="4208463" cy="1208087"/>
        </p:xfrm>
        <a:graphic>
          <a:graphicData uri="http://schemas.openxmlformats.org/presentationml/2006/ole">
            <p:oleObj spid="_x0000_s61443" name="Equation" r:id="rId5" imgW="2476440" imgH="711000" progId="Equation.3">
              <p:embed/>
            </p:oleObj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285984" y="5143512"/>
          <a:ext cx="1970986" cy="642942"/>
        </p:xfrm>
        <a:graphic>
          <a:graphicData uri="http://schemas.openxmlformats.org/presentationml/2006/ole">
            <p:oleObj spid="_x0000_s61444" name="Equation" r:id="rId6" imgW="698400" imgH="228600" progId="Equation.3">
              <p:embed/>
            </p:oleObj>
          </a:graphicData>
        </a:graphic>
      </p:graphicFrame>
      <p:sp>
        <p:nvSpPr>
          <p:cNvPr id="64" name="Right Arrow 63"/>
          <p:cNvSpPr/>
          <p:nvPr/>
        </p:nvSpPr>
        <p:spPr>
          <a:xfrm>
            <a:off x="1071538" y="5286388"/>
            <a:ext cx="1143008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Words>416</Words>
  <Application>Microsoft Office PowerPoint</Application>
  <PresentationFormat>On-screen Show (4:3)</PresentationFormat>
  <Paragraphs>115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176</cp:revision>
  <dcterms:created xsi:type="dcterms:W3CDTF">2013-05-06T16:21:25Z</dcterms:created>
  <dcterms:modified xsi:type="dcterms:W3CDTF">2013-09-23T16:30:54Z</dcterms:modified>
</cp:coreProperties>
</file>