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62" r:id="rId4"/>
    <p:sldId id="267" r:id="rId5"/>
    <p:sldId id="269" r:id="rId6"/>
    <p:sldId id="271" r:id="rId7"/>
    <p:sldId id="278" r:id="rId8"/>
    <p:sldId id="279" r:id="rId9"/>
    <p:sldId id="280" r:id="rId10"/>
    <p:sldId id="281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643050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Chapter Three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650085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32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force about </a:t>
            </a: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axis</a:t>
            </a:r>
            <a:endParaRPr lang="en-US" sz="32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120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121" name="Rounded Rectangle 120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2" name="Flowchart: Summing Junction 121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3" name="Flowchart: Or 122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force about axis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smtClean="0">
                <a:solidFill>
                  <a:schemeClr val="bg1"/>
                </a:solidFill>
              </a:rPr>
              <a:t>Example [2]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928662" y="1643050"/>
            <a:ext cx="400052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smtClean="0"/>
              <a:t>using a scalar </a:t>
            </a:r>
            <a:r>
              <a:rPr lang="en-US" b="1" dirty="0" smtClean="0"/>
              <a:t>approach</a:t>
            </a:r>
            <a:endParaRPr lang="en-US" b="1" dirty="0" smtClean="0"/>
          </a:p>
        </p:txBody>
      </p:sp>
      <p:sp>
        <p:nvSpPr>
          <p:cNvPr id="28" name="Rectangle 27"/>
          <p:cNvSpPr/>
          <p:nvPr/>
        </p:nvSpPr>
        <p:spPr>
          <a:xfrm>
            <a:off x="857224" y="2357430"/>
            <a:ext cx="4572000" cy="133882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b="1" i="1" dirty="0" err="1" smtClean="0"/>
              <a:t>Mx</a:t>
            </a:r>
            <a:r>
              <a:rPr lang="en-US" b="1" dirty="0" smtClean="0"/>
              <a:t>  = ∑</a:t>
            </a:r>
            <a:r>
              <a:rPr lang="en-US" b="1" dirty="0" err="1" smtClean="0"/>
              <a:t>Mx</a:t>
            </a:r>
            <a:r>
              <a:rPr lang="en-US" b="1" dirty="0" smtClean="0"/>
              <a:t> = 10(3) – 4(4) = 14 </a:t>
            </a:r>
            <a:r>
              <a:rPr lang="en-US" b="1" dirty="0" err="1" smtClean="0"/>
              <a:t>N.m</a:t>
            </a:r>
            <a:endParaRPr lang="en-US" b="1" dirty="0" smtClean="0"/>
          </a:p>
          <a:p>
            <a:pPr>
              <a:lnSpc>
                <a:spcPct val="150000"/>
              </a:lnSpc>
              <a:buNone/>
            </a:pPr>
            <a:r>
              <a:rPr lang="en-US" b="1" i="1" dirty="0" smtClean="0"/>
              <a:t>My</a:t>
            </a:r>
            <a:r>
              <a:rPr lang="en-US" b="1" dirty="0" smtClean="0"/>
              <a:t>  = ∑My = -5(3) + 4(5) = 5 </a:t>
            </a:r>
            <a:r>
              <a:rPr lang="en-US" b="1" dirty="0" err="1" smtClean="0"/>
              <a:t>N.m</a:t>
            </a:r>
            <a:endParaRPr lang="en-US" b="1" dirty="0" smtClean="0"/>
          </a:p>
          <a:p>
            <a:pPr>
              <a:lnSpc>
                <a:spcPct val="150000"/>
              </a:lnSpc>
              <a:buNone/>
            </a:pPr>
            <a:r>
              <a:rPr lang="en-US" b="1" i="1" dirty="0" err="1" smtClean="0"/>
              <a:t>Mz</a:t>
            </a:r>
            <a:r>
              <a:rPr lang="en-US" b="1" dirty="0" smtClean="0"/>
              <a:t>  = ∑</a:t>
            </a:r>
            <a:r>
              <a:rPr lang="en-US" b="1" dirty="0" err="1" smtClean="0"/>
              <a:t>Mz</a:t>
            </a:r>
            <a:r>
              <a:rPr lang="en-US" b="1" dirty="0" smtClean="0"/>
              <a:t> = -5(4) + 10(5) = 30N.m</a:t>
            </a:r>
          </a:p>
        </p:txBody>
      </p:sp>
      <p:pic>
        <p:nvPicPr>
          <p:cNvPr id="8397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1714488"/>
            <a:ext cx="303847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4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force about axis</a:t>
            </a:r>
            <a:endParaRPr lang="en-US" sz="24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force about axis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 this lecture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57224" y="2143116"/>
            <a:ext cx="7715304" cy="8572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63525" lvl="1" indent="-263525">
              <a:buFont typeface="Wingdings" pitchFamily="2" charset="2"/>
              <a:buChar char="q"/>
            </a:pPr>
            <a:r>
              <a:rPr lang="en-US" sz="20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Learn how to find the moment produced by a force about certain axis </a:t>
            </a:r>
            <a:endParaRPr lang="en-US" sz="20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force about axis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7286676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In many real cases, the force tendency to rotate is about a specified axis.</a:t>
            </a:r>
            <a:endParaRPr lang="en-US" b="1" dirty="0" smtClean="0"/>
          </a:p>
        </p:txBody>
      </p:sp>
      <p:sp>
        <p:nvSpPr>
          <p:cNvPr id="19" name="Rectangle 18"/>
          <p:cNvSpPr/>
          <p:nvPr/>
        </p:nvSpPr>
        <p:spPr>
          <a:xfrm>
            <a:off x="571472" y="1721828"/>
            <a:ext cx="435771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r>
              <a:rPr lang="en-US" sz="2000" b="1" dirty="0" smtClean="0">
                <a:solidFill>
                  <a:srgbClr val="FF0000"/>
                </a:solidFill>
              </a:rPr>
              <a:t>Example :</a:t>
            </a:r>
          </a:p>
          <a:p>
            <a:pPr indent="119063" algn="just">
              <a:lnSpc>
                <a:spcPct val="150000"/>
              </a:lnSpc>
            </a:pPr>
            <a:r>
              <a:rPr lang="en-US" sz="2000" b="1" dirty="0" smtClean="0"/>
              <a:t>Moment components:</a:t>
            </a:r>
          </a:p>
          <a:p>
            <a:pPr marL="292608" lvl="1" indent="119063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000" b="1" dirty="0" smtClean="0"/>
              <a:t>M</a:t>
            </a:r>
            <a:r>
              <a:rPr lang="en-US" sz="2000" b="1" baseline="-25000" dirty="0" smtClean="0"/>
              <a:t>o,1 </a:t>
            </a:r>
            <a:r>
              <a:rPr lang="en-US" sz="2000" b="1" dirty="0" smtClean="0"/>
              <a:t>= (100)(10)   </a:t>
            </a:r>
            <a:r>
              <a:rPr lang="en-US" sz="2000" b="1" dirty="0" smtClean="0">
                <a:solidFill>
                  <a:srgbClr val="FF0000"/>
                </a:solidFill>
              </a:rPr>
              <a:t>(about y-axis)</a:t>
            </a:r>
            <a:endParaRPr lang="en-US" sz="2000" b="1" dirty="0" smtClean="0"/>
          </a:p>
          <a:p>
            <a:pPr marL="292608" lvl="1" indent="119063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000" b="1" dirty="0" smtClean="0"/>
              <a:t>M</a:t>
            </a:r>
            <a:r>
              <a:rPr lang="en-US" sz="2000" b="1" baseline="-25000" dirty="0" smtClean="0"/>
              <a:t>o,2</a:t>
            </a:r>
            <a:r>
              <a:rPr lang="en-US" sz="2000" b="1" dirty="0" smtClean="0"/>
              <a:t> = (100)(15)   </a:t>
            </a:r>
            <a:r>
              <a:rPr lang="en-US" sz="2000" b="1" dirty="0" smtClean="0">
                <a:solidFill>
                  <a:srgbClr val="FF0000"/>
                </a:solidFill>
              </a:rPr>
              <a:t>(about x-axis)</a:t>
            </a:r>
          </a:p>
          <a:p>
            <a:pPr marL="292608" lvl="1" indent="119063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000" b="1" dirty="0" smtClean="0"/>
              <a:t>M</a:t>
            </a:r>
            <a:r>
              <a:rPr lang="en-US" sz="2000" b="1" baseline="-25000" dirty="0" smtClean="0"/>
              <a:t>o,3</a:t>
            </a:r>
            <a:r>
              <a:rPr lang="en-US" sz="2000" b="1" dirty="0" smtClean="0"/>
              <a:t> =0                   </a:t>
            </a:r>
            <a:r>
              <a:rPr lang="en-US" sz="2000" b="1" dirty="0" smtClean="0">
                <a:solidFill>
                  <a:srgbClr val="FF0000"/>
                </a:solidFill>
              </a:rPr>
              <a:t>(about z-axis)</a:t>
            </a:r>
            <a:endParaRPr lang="en-US" sz="2000" b="1" dirty="0" smtClean="0"/>
          </a:p>
        </p:txBody>
      </p:sp>
      <p:pic>
        <p:nvPicPr>
          <p:cNvPr id="6758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1714488"/>
            <a:ext cx="428625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force about axis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indent="119063" algn="just"/>
            <a:r>
              <a:rPr lang="en-US" sz="2000" b="1" dirty="0" smtClean="0">
                <a:solidFill>
                  <a:schemeClr val="bg1"/>
                </a:solidFill>
              </a:rPr>
              <a:t>Magnitude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57224" y="1857364"/>
            <a:ext cx="7643866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indent="119063" algn="just"/>
            <a:r>
              <a:rPr lang="en-US" sz="2200" b="1" dirty="0" smtClean="0">
                <a:solidFill>
                  <a:srgbClr val="FF0000"/>
                </a:solidFill>
              </a:rPr>
              <a:t>Scalar analysis: </a:t>
            </a:r>
            <a:r>
              <a:rPr lang="en-US" sz="2200" b="1" dirty="0" smtClean="0">
                <a:solidFill>
                  <a:schemeClr val="tx1"/>
                </a:solidFill>
              </a:rPr>
              <a:t> M = </a:t>
            </a:r>
            <a:r>
              <a:rPr lang="en-US" sz="2200" b="1" dirty="0" err="1" smtClean="0">
                <a:solidFill>
                  <a:schemeClr val="tx1"/>
                </a:solidFill>
              </a:rPr>
              <a:t>F.d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57224" y="2500306"/>
            <a:ext cx="7643866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indent="119063" algn="just">
              <a:lnSpc>
                <a:spcPct val="150000"/>
              </a:lnSpc>
            </a:pPr>
            <a:r>
              <a:rPr lang="en-US" sz="2200" b="1" dirty="0" smtClean="0">
                <a:solidFill>
                  <a:srgbClr val="FF0000"/>
                </a:solidFill>
              </a:rPr>
              <a:t>Vector analysis: </a:t>
            </a:r>
          </a:p>
        </p:txBody>
      </p:sp>
      <p:graphicFrame>
        <p:nvGraphicFramePr>
          <p:cNvPr id="66561" name="Object 1"/>
          <p:cNvGraphicFramePr>
            <a:graphicFrameLocks noChangeAspect="1"/>
          </p:cNvGraphicFramePr>
          <p:nvPr/>
        </p:nvGraphicFramePr>
        <p:xfrm>
          <a:off x="2514600" y="3143248"/>
          <a:ext cx="3986226" cy="1443642"/>
        </p:xfrm>
        <a:graphic>
          <a:graphicData uri="http://schemas.openxmlformats.org/presentationml/2006/ole">
            <p:oleObj spid="_x0000_s66561" name="Equation" r:id="rId4" imgW="2031840" imgH="736560" progId="Equation.3">
              <p:embed/>
            </p:oleObj>
          </a:graphicData>
        </a:graphic>
      </p:graphicFrame>
      <p:sp>
        <p:nvSpPr>
          <p:cNvPr id="23" name="Rectangle 22"/>
          <p:cNvSpPr/>
          <p:nvPr/>
        </p:nvSpPr>
        <p:spPr>
          <a:xfrm>
            <a:off x="857224" y="4675070"/>
            <a:ext cx="6572296" cy="1315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700" b="1" dirty="0" smtClean="0"/>
              <a:t>Where: </a:t>
            </a:r>
            <a:r>
              <a:rPr lang="en-US" sz="1700" b="1" dirty="0" err="1" smtClean="0"/>
              <a:t>u</a:t>
            </a:r>
            <a:r>
              <a:rPr lang="en-US" sz="1700" b="1" baseline="-25000" dirty="0" err="1" smtClean="0"/>
              <a:t>a</a:t>
            </a:r>
            <a:r>
              <a:rPr lang="en-US" sz="1700" b="1" dirty="0" smtClean="0"/>
              <a:t> is a unit vector defining the direction of a-axis and given as</a:t>
            </a:r>
          </a:p>
          <a:p>
            <a:pPr indent="119063" algn="ctr">
              <a:lnSpc>
                <a:spcPct val="150000"/>
              </a:lnSpc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b="1" baseline="-25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a,x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a,y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a,z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 smtClean="0"/>
              <a:t>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To find the moment vector (Ma):  </a:t>
            </a:r>
            <a:r>
              <a:rPr lang="en-US" i="1" dirty="0" smtClean="0"/>
              <a:t>Ma. </a:t>
            </a:r>
            <a:r>
              <a:rPr lang="en-US" b="1" dirty="0" err="1" smtClean="0"/>
              <a:t>u</a:t>
            </a:r>
            <a:r>
              <a:rPr lang="en-US" b="1" baseline="-25000" dirty="0" err="1" smtClean="0"/>
              <a:t>a</a:t>
            </a:r>
            <a:endParaRPr lang="en-US" b="1" baseline="-25000" dirty="0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571612"/>
            <a:ext cx="3848100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force about axis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[1]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1000100" y="1785926"/>
            <a:ext cx="3857652" cy="36933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     M</a:t>
            </a:r>
            <a:r>
              <a:rPr lang="en-US" b="1" baseline="-25000" dirty="0" smtClean="0">
                <a:solidFill>
                  <a:schemeClr val="tx1"/>
                </a:solidFill>
              </a:rPr>
              <a:t>o,1</a:t>
            </a:r>
            <a:r>
              <a:rPr lang="en-US" b="1" dirty="0" smtClean="0">
                <a:solidFill>
                  <a:schemeClr val="tx1"/>
                </a:solidFill>
              </a:rPr>
              <a:t> = 100 sin(30) (10) = 500 </a:t>
            </a:r>
            <a:r>
              <a:rPr lang="en-US" b="1" dirty="0" err="1" smtClean="0">
                <a:solidFill>
                  <a:schemeClr val="tx1"/>
                </a:solidFill>
              </a:rPr>
              <a:t>N.m</a:t>
            </a:r>
            <a:endParaRPr lang="en-US" b="1" dirty="0" smtClean="0"/>
          </a:p>
        </p:txBody>
      </p:sp>
      <p:grpSp>
        <p:nvGrpSpPr>
          <p:cNvPr id="28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29" name="Rounded Rectangle 28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1" name="Flowchart: Summing Junction 30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2" name="Flowchart: Or 31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45" name="Arc 44"/>
          <p:cNvSpPr/>
          <p:nvPr/>
        </p:nvSpPr>
        <p:spPr>
          <a:xfrm>
            <a:off x="785786" y="1757354"/>
            <a:ext cx="457200" cy="457200"/>
          </a:xfrm>
          <a:prstGeom prst="arc">
            <a:avLst>
              <a:gd name="adj1" fmla="val 16200000"/>
              <a:gd name="adj2" fmla="val 5503096"/>
            </a:avLst>
          </a:prstGeom>
          <a:ln w="25400">
            <a:solidFill>
              <a:srgbClr val="00206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sp>
        <p:nvSpPr>
          <p:cNvPr id="46" name="Rectangle 45"/>
          <p:cNvSpPr/>
          <p:nvPr/>
        </p:nvSpPr>
        <p:spPr>
          <a:xfrm>
            <a:off x="1244038" y="2416726"/>
            <a:ext cx="3327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M</a:t>
            </a:r>
            <a:r>
              <a:rPr lang="en-US" b="1" baseline="-25000" dirty="0" smtClean="0"/>
              <a:t>o,2</a:t>
            </a:r>
            <a:r>
              <a:rPr lang="en-US" b="1" dirty="0" smtClean="0"/>
              <a:t> =- 100 </a:t>
            </a:r>
            <a:r>
              <a:rPr lang="en-US" b="1" dirty="0" err="1" smtClean="0"/>
              <a:t>cos</a:t>
            </a:r>
            <a:r>
              <a:rPr lang="en-US" b="1" dirty="0" smtClean="0"/>
              <a:t>(30) (5) =- 433N.m</a:t>
            </a:r>
            <a:endParaRPr lang="en-US" dirty="0"/>
          </a:p>
        </p:txBody>
      </p:sp>
      <p:sp>
        <p:nvSpPr>
          <p:cNvPr id="47" name="Arc 46"/>
          <p:cNvSpPr/>
          <p:nvPr/>
        </p:nvSpPr>
        <p:spPr>
          <a:xfrm>
            <a:off x="785786" y="2357430"/>
            <a:ext cx="457200" cy="457200"/>
          </a:xfrm>
          <a:prstGeom prst="arc">
            <a:avLst>
              <a:gd name="adj1" fmla="val 16200000"/>
              <a:gd name="adj2" fmla="val 5503096"/>
            </a:avLst>
          </a:prstGeom>
          <a:ln w="25400">
            <a:solidFill>
              <a:srgbClr val="00206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sp>
        <p:nvSpPr>
          <p:cNvPr id="48" name="Rectangle 47"/>
          <p:cNvSpPr/>
          <p:nvPr/>
        </p:nvSpPr>
        <p:spPr>
          <a:xfrm>
            <a:off x="1071538" y="3143248"/>
            <a:ext cx="347595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b="1" dirty="0" smtClean="0"/>
              <a:t>M = M</a:t>
            </a:r>
            <a:r>
              <a:rPr lang="en-US" b="1" baseline="-25000" dirty="0" smtClean="0"/>
              <a:t>o,1</a:t>
            </a:r>
            <a:r>
              <a:rPr lang="en-US" b="1" dirty="0" smtClean="0"/>
              <a:t>+M</a:t>
            </a:r>
            <a:r>
              <a:rPr lang="en-US" b="1" baseline="-25000" dirty="0" smtClean="0"/>
              <a:t>o,2</a:t>
            </a:r>
            <a:r>
              <a:rPr lang="en-US" b="1" dirty="0" smtClean="0"/>
              <a:t>=500-433=67N CCW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force about axis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</a:t>
            </a:r>
            <a:r>
              <a:rPr lang="en-US" sz="2000" b="1" dirty="0" smtClean="0">
                <a:solidFill>
                  <a:schemeClr val="bg1"/>
                </a:solidFill>
              </a:rPr>
              <a:t>[1]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57224" y="1857364"/>
            <a:ext cx="7643866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200" b="1" dirty="0" smtClean="0">
                <a:solidFill>
                  <a:schemeClr val="tx1"/>
                </a:solidFill>
              </a:rPr>
              <a:t>Find the resultant moment produced by the following forces about axes: x, y and z.</a:t>
            </a:r>
            <a:endParaRPr lang="en-US" sz="2400" b="1" dirty="0" smtClean="0">
              <a:solidFill>
                <a:schemeClr val="tx1"/>
              </a:solidFill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2209800" y="3214686"/>
            <a:ext cx="4267200" cy="2438400"/>
            <a:chOff x="4191000" y="3352800"/>
            <a:chExt cx="4267200" cy="2438400"/>
          </a:xfrm>
        </p:grpSpPr>
        <p:grpSp>
          <p:nvGrpSpPr>
            <p:cNvPr id="48" name="Group 1"/>
            <p:cNvGrpSpPr>
              <a:grpSpLocks/>
            </p:cNvGrpSpPr>
            <p:nvPr/>
          </p:nvGrpSpPr>
          <p:grpSpPr bwMode="auto">
            <a:xfrm>
              <a:off x="4871171" y="3733798"/>
              <a:ext cx="2602779" cy="1554850"/>
              <a:chOff x="3703" y="5545"/>
              <a:chExt cx="4100" cy="2449"/>
            </a:xfrm>
          </p:grpSpPr>
          <p:sp>
            <p:nvSpPr>
              <p:cNvPr id="78" name="AutoShape 2"/>
              <p:cNvSpPr>
                <a:spLocks noChangeArrowheads="1"/>
              </p:cNvSpPr>
              <p:nvPr/>
            </p:nvSpPr>
            <p:spPr bwMode="auto">
              <a:xfrm>
                <a:off x="4556" y="6523"/>
                <a:ext cx="2945" cy="1128"/>
              </a:xfrm>
              <a:prstGeom prst="cube">
                <a:avLst>
                  <a:gd name="adj" fmla="val 59310"/>
                </a:avLst>
              </a:prstGeom>
              <a:gradFill rotWithShape="0">
                <a:gsLst>
                  <a:gs pos="0">
                    <a:srgbClr val="95B3D7"/>
                  </a:gs>
                  <a:gs pos="50000">
                    <a:srgbClr val="DBE5F1"/>
                  </a:gs>
                  <a:gs pos="100000">
                    <a:srgbClr val="95B3D7"/>
                  </a:gs>
                </a:gsLst>
                <a:lin ang="18900000" scaled="1"/>
              </a:gradFill>
              <a:ln w="12700">
                <a:solidFill>
                  <a:srgbClr val="95B3D7"/>
                </a:solidFill>
                <a:miter lim="800000"/>
                <a:headEnd/>
                <a:tailEnd type="none" w="lg" len="lg"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79" name="AutoShape 3"/>
              <p:cNvCxnSpPr>
                <a:cxnSpLocks noChangeShapeType="1"/>
              </p:cNvCxnSpPr>
              <p:nvPr/>
            </p:nvCxnSpPr>
            <p:spPr bwMode="auto">
              <a:xfrm flipV="1">
                <a:off x="5632" y="6385"/>
                <a:ext cx="0" cy="1296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stealth" w="med" len="lg"/>
              </a:ln>
            </p:spPr>
          </p:cxnSp>
          <p:cxnSp>
            <p:nvCxnSpPr>
              <p:cNvPr id="80" name="AutoShape 4"/>
              <p:cNvCxnSpPr>
                <a:cxnSpLocks noChangeShapeType="1"/>
              </p:cNvCxnSpPr>
              <p:nvPr/>
            </p:nvCxnSpPr>
            <p:spPr bwMode="auto">
              <a:xfrm rot="5400000" flipV="1">
                <a:off x="6497" y="6791"/>
                <a:ext cx="0" cy="1728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stealth" w="med" len="lg"/>
              </a:ln>
            </p:spPr>
          </p:cxnSp>
          <p:cxnSp>
            <p:nvCxnSpPr>
              <p:cNvPr id="81" name="AutoShape 5"/>
              <p:cNvCxnSpPr>
                <a:cxnSpLocks noChangeShapeType="1"/>
              </p:cNvCxnSpPr>
              <p:nvPr/>
            </p:nvCxnSpPr>
            <p:spPr bwMode="auto">
              <a:xfrm rot="2700000" flipH="1">
                <a:off x="5314" y="7505"/>
                <a:ext cx="0" cy="978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stealth" w="med" len="lg"/>
              </a:ln>
            </p:spPr>
          </p:cxnSp>
          <p:cxnSp>
            <p:nvCxnSpPr>
              <p:cNvPr id="82" name="AutoShape 6"/>
              <p:cNvCxnSpPr>
                <a:cxnSpLocks noChangeShapeType="1"/>
              </p:cNvCxnSpPr>
              <p:nvPr/>
            </p:nvCxnSpPr>
            <p:spPr bwMode="auto">
              <a:xfrm>
                <a:off x="5232" y="5545"/>
                <a:ext cx="0" cy="978"/>
              </a:xfrm>
              <a:prstGeom prst="straightConnector1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 type="triangle" w="med" len="lg"/>
              </a:ln>
            </p:spPr>
          </p:cxnSp>
          <p:cxnSp>
            <p:nvCxnSpPr>
              <p:cNvPr id="83" name="AutoShape 7"/>
              <p:cNvCxnSpPr>
                <a:cxnSpLocks noChangeShapeType="1"/>
              </p:cNvCxnSpPr>
              <p:nvPr/>
            </p:nvCxnSpPr>
            <p:spPr bwMode="auto">
              <a:xfrm rot="-5400000" flipH="1" flipV="1">
                <a:off x="7314" y="6712"/>
                <a:ext cx="0" cy="978"/>
              </a:xfrm>
              <a:prstGeom prst="straightConnector1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 type="triangle" w="med" len="lg"/>
              </a:ln>
            </p:spPr>
          </p:cxnSp>
          <p:cxnSp>
            <p:nvCxnSpPr>
              <p:cNvPr id="84" name="AutoShape 8"/>
              <p:cNvCxnSpPr>
                <a:cxnSpLocks noChangeShapeType="1"/>
              </p:cNvCxnSpPr>
              <p:nvPr/>
            </p:nvCxnSpPr>
            <p:spPr bwMode="auto">
              <a:xfrm rot="2700000" flipV="1">
                <a:off x="4192" y="7018"/>
                <a:ext cx="0" cy="978"/>
              </a:xfrm>
              <a:prstGeom prst="straightConnector1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 type="triangle" w="med" len="lg"/>
              </a:ln>
            </p:spPr>
          </p:cxnSp>
        </p:grpSp>
        <p:sp>
          <p:nvSpPr>
            <p:cNvPr id="54" name="Rectangle 53"/>
            <p:cNvSpPr/>
            <p:nvPr/>
          </p:nvSpPr>
          <p:spPr>
            <a:xfrm>
              <a:off x="5257800" y="3352800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F1=100N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7391400" y="4495800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F2=200N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191000" y="5105400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F3=300N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486400" y="5334000"/>
              <a:ext cx="381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i="1" dirty="0" smtClean="0">
                  <a:solidFill>
                    <a:schemeClr val="tx1"/>
                  </a:solidFill>
                </a:rPr>
                <a:t>x</a:t>
              </a:r>
              <a:endParaRPr lang="en-US" sz="2000" b="1" i="1" dirty="0">
                <a:solidFill>
                  <a:schemeClr val="tx1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162800" y="4800600"/>
              <a:ext cx="381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i="1" dirty="0" smtClean="0">
                  <a:solidFill>
                    <a:schemeClr val="tx1"/>
                  </a:solidFill>
                </a:rPr>
                <a:t>y</a:t>
              </a:r>
              <a:endParaRPr lang="en-US" sz="2000" b="1" i="1" dirty="0">
                <a:solidFill>
                  <a:schemeClr val="tx1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943600" y="3886200"/>
              <a:ext cx="381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i="1" dirty="0" smtClean="0">
                  <a:solidFill>
                    <a:schemeClr val="tx1"/>
                  </a:solidFill>
                </a:rPr>
                <a:t>z</a:t>
              </a:r>
              <a:endParaRPr lang="en-US" sz="2000" b="1" i="1" dirty="0">
                <a:solidFill>
                  <a:schemeClr val="tx1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791200" y="4724400"/>
              <a:ext cx="381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i="1" dirty="0" smtClean="0">
                  <a:solidFill>
                    <a:schemeClr val="bg1"/>
                  </a:solidFill>
                </a:rPr>
                <a:t>O</a:t>
              </a:r>
              <a:endParaRPr lang="en-US" sz="2000" b="1" i="1" dirty="0">
                <a:solidFill>
                  <a:schemeClr val="bg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334000" y="4953000"/>
              <a:ext cx="8382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i="1" dirty="0" smtClean="0">
                  <a:solidFill>
                    <a:schemeClr val="tx1"/>
                  </a:solidFill>
                </a:rPr>
                <a:t>0.5 m</a:t>
              </a:r>
              <a:endParaRPr lang="en-US" b="1" i="1" dirty="0">
                <a:solidFill>
                  <a:schemeClr val="tx1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096000" y="4953000"/>
              <a:ext cx="8382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i="1" dirty="0" smtClean="0">
                  <a:solidFill>
                    <a:schemeClr val="tx1"/>
                  </a:solidFill>
                </a:rPr>
                <a:t>0.5 m</a:t>
              </a:r>
              <a:endParaRPr lang="en-US" b="1" i="1" dirty="0">
                <a:solidFill>
                  <a:schemeClr val="tx1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 rot="18721482">
              <a:off x="6508284" y="4260032"/>
              <a:ext cx="8382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i="1" dirty="0" smtClean="0">
                  <a:solidFill>
                    <a:schemeClr val="tx1"/>
                  </a:solidFill>
                </a:rPr>
                <a:t>0.5 m</a:t>
              </a:r>
              <a:endParaRPr lang="en-US" b="1" i="1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7239000" y="4267200"/>
              <a:ext cx="8382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i="1" dirty="0" smtClean="0">
                  <a:solidFill>
                    <a:schemeClr val="tx1"/>
                  </a:solidFill>
                </a:rPr>
                <a:t>0.25 m</a:t>
              </a:r>
              <a:endParaRPr lang="en-US" b="1" i="1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force about axis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</a:t>
            </a:r>
            <a:r>
              <a:rPr lang="en-US" sz="2000" b="1" dirty="0" smtClean="0">
                <a:solidFill>
                  <a:schemeClr val="bg1"/>
                </a:solidFill>
              </a:rPr>
              <a:t>[1]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" name="Group 63"/>
          <p:cNvGrpSpPr/>
          <p:nvPr/>
        </p:nvGrpSpPr>
        <p:grpSpPr>
          <a:xfrm>
            <a:off x="4876774" y="2762240"/>
            <a:ext cx="4267200" cy="2438400"/>
            <a:chOff x="4191000" y="3352800"/>
            <a:chExt cx="4267200" cy="2438400"/>
          </a:xfrm>
        </p:grpSpPr>
        <p:grpSp>
          <p:nvGrpSpPr>
            <p:cNvPr id="66" name="Group 1"/>
            <p:cNvGrpSpPr>
              <a:grpSpLocks/>
            </p:cNvGrpSpPr>
            <p:nvPr/>
          </p:nvGrpSpPr>
          <p:grpSpPr bwMode="auto">
            <a:xfrm>
              <a:off x="4871171" y="3733798"/>
              <a:ext cx="2602779" cy="1554850"/>
              <a:chOff x="3703" y="5545"/>
              <a:chExt cx="4100" cy="2449"/>
            </a:xfrm>
          </p:grpSpPr>
          <p:sp>
            <p:nvSpPr>
              <p:cNvPr id="78" name="AutoShape 2"/>
              <p:cNvSpPr>
                <a:spLocks noChangeArrowheads="1"/>
              </p:cNvSpPr>
              <p:nvPr/>
            </p:nvSpPr>
            <p:spPr bwMode="auto">
              <a:xfrm>
                <a:off x="4556" y="6523"/>
                <a:ext cx="2945" cy="1128"/>
              </a:xfrm>
              <a:prstGeom prst="cube">
                <a:avLst>
                  <a:gd name="adj" fmla="val 59310"/>
                </a:avLst>
              </a:prstGeom>
              <a:gradFill rotWithShape="0">
                <a:gsLst>
                  <a:gs pos="0">
                    <a:srgbClr val="95B3D7"/>
                  </a:gs>
                  <a:gs pos="50000">
                    <a:srgbClr val="DBE5F1"/>
                  </a:gs>
                  <a:gs pos="100000">
                    <a:srgbClr val="95B3D7"/>
                  </a:gs>
                </a:gsLst>
                <a:lin ang="18900000" scaled="1"/>
              </a:gradFill>
              <a:ln w="12700">
                <a:solidFill>
                  <a:srgbClr val="95B3D7"/>
                </a:solidFill>
                <a:miter lim="800000"/>
                <a:headEnd/>
                <a:tailEnd type="none" w="lg" len="lg"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79" name="AutoShape 3"/>
              <p:cNvCxnSpPr>
                <a:cxnSpLocks noChangeShapeType="1"/>
              </p:cNvCxnSpPr>
              <p:nvPr/>
            </p:nvCxnSpPr>
            <p:spPr bwMode="auto">
              <a:xfrm flipV="1">
                <a:off x="5632" y="6385"/>
                <a:ext cx="0" cy="1296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stealth" w="med" len="lg"/>
              </a:ln>
            </p:spPr>
          </p:cxnSp>
          <p:cxnSp>
            <p:nvCxnSpPr>
              <p:cNvPr id="80" name="AutoShape 4"/>
              <p:cNvCxnSpPr>
                <a:cxnSpLocks noChangeShapeType="1"/>
              </p:cNvCxnSpPr>
              <p:nvPr/>
            </p:nvCxnSpPr>
            <p:spPr bwMode="auto">
              <a:xfrm rot="5400000" flipV="1">
                <a:off x="6497" y="6791"/>
                <a:ext cx="0" cy="1728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stealth" w="med" len="lg"/>
              </a:ln>
            </p:spPr>
          </p:cxnSp>
          <p:cxnSp>
            <p:nvCxnSpPr>
              <p:cNvPr id="81" name="AutoShape 5"/>
              <p:cNvCxnSpPr>
                <a:cxnSpLocks noChangeShapeType="1"/>
              </p:cNvCxnSpPr>
              <p:nvPr/>
            </p:nvCxnSpPr>
            <p:spPr bwMode="auto">
              <a:xfrm rot="2700000" flipH="1">
                <a:off x="5314" y="7505"/>
                <a:ext cx="0" cy="978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stealth" w="med" len="lg"/>
              </a:ln>
            </p:spPr>
          </p:cxnSp>
          <p:cxnSp>
            <p:nvCxnSpPr>
              <p:cNvPr id="82" name="AutoShape 6"/>
              <p:cNvCxnSpPr>
                <a:cxnSpLocks noChangeShapeType="1"/>
              </p:cNvCxnSpPr>
              <p:nvPr/>
            </p:nvCxnSpPr>
            <p:spPr bwMode="auto">
              <a:xfrm>
                <a:off x="5232" y="5545"/>
                <a:ext cx="0" cy="978"/>
              </a:xfrm>
              <a:prstGeom prst="straightConnector1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 type="triangle" w="med" len="lg"/>
              </a:ln>
            </p:spPr>
          </p:cxnSp>
          <p:cxnSp>
            <p:nvCxnSpPr>
              <p:cNvPr id="83" name="AutoShape 7"/>
              <p:cNvCxnSpPr>
                <a:cxnSpLocks noChangeShapeType="1"/>
              </p:cNvCxnSpPr>
              <p:nvPr/>
            </p:nvCxnSpPr>
            <p:spPr bwMode="auto">
              <a:xfrm rot="-5400000" flipH="1" flipV="1">
                <a:off x="7314" y="6712"/>
                <a:ext cx="0" cy="978"/>
              </a:xfrm>
              <a:prstGeom prst="straightConnector1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 type="triangle" w="med" len="lg"/>
              </a:ln>
            </p:spPr>
          </p:cxnSp>
          <p:cxnSp>
            <p:nvCxnSpPr>
              <p:cNvPr id="84" name="AutoShape 8"/>
              <p:cNvCxnSpPr>
                <a:cxnSpLocks noChangeShapeType="1"/>
              </p:cNvCxnSpPr>
              <p:nvPr/>
            </p:nvCxnSpPr>
            <p:spPr bwMode="auto">
              <a:xfrm rot="2700000" flipV="1">
                <a:off x="4192" y="7018"/>
                <a:ext cx="0" cy="978"/>
              </a:xfrm>
              <a:prstGeom prst="straightConnector1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 type="triangle" w="med" len="lg"/>
              </a:ln>
            </p:spPr>
          </p:cxnSp>
        </p:grpSp>
        <p:sp>
          <p:nvSpPr>
            <p:cNvPr id="67" name="Rectangle 66"/>
            <p:cNvSpPr/>
            <p:nvPr/>
          </p:nvSpPr>
          <p:spPr>
            <a:xfrm>
              <a:off x="5257800" y="3352800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F1=100N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7391400" y="4495800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F2=200N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191000" y="5105400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F3=300N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486400" y="5334000"/>
              <a:ext cx="381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i="1" dirty="0" smtClean="0">
                  <a:solidFill>
                    <a:schemeClr val="tx1"/>
                  </a:solidFill>
                </a:rPr>
                <a:t>x</a:t>
              </a:r>
              <a:endParaRPr lang="en-US" sz="2000" b="1" i="1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7162800" y="4800600"/>
              <a:ext cx="381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i="1" dirty="0" smtClean="0">
                  <a:solidFill>
                    <a:schemeClr val="tx1"/>
                  </a:solidFill>
                </a:rPr>
                <a:t>y</a:t>
              </a:r>
              <a:endParaRPr lang="en-US" sz="2000" b="1" i="1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43600" y="3886200"/>
              <a:ext cx="381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i="1" dirty="0" smtClean="0">
                  <a:solidFill>
                    <a:schemeClr val="tx1"/>
                  </a:solidFill>
                </a:rPr>
                <a:t>z</a:t>
              </a:r>
              <a:endParaRPr lang="en-US" sz="2000" b="1" i="1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791200" y="4724400"/>
              <a:ext cx="381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i="1" dirty="0" smtClean="0">
                  <a:solidFill>
                    <a:schemeClr val="bg1"/>
                  </a:solidFill>
                </a:rPr>
                <a:t>O</a:t>
              </a:r>
              <a:endParaRPr lang="en-US" sz="2000" b="1" i="1" dirty="0">
                <a:solidFill>
                  <a:schemeClr val="bg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334000" y="4953000"/>
              <a:ext cx="8382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i="1" dirty="0" smtClean="0">
                  <a:solidFill>
                    <a:schemeClr val="tx1"/>
                  </a:solidFill>
                </a:rPr>
                <a:t>0.5 m</a:t>
              </a:r>
              <a:endParaRPr lang="en-US" b="1" i="1" dirty="0">
                <a:solidFill>
                  <a:schemeClr val="tx1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096000" y="4953000"/>
              <a:ext cx="8382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i="1" dirty="0" smtClean="0">
                  <a:solidFill>
                    <a:schemeClr val="tx1"/>
                  </a:solidFill>
                </a:rPr>
                <a:t>0.5 m</a:t>
              </a:r>
              <a:endParaRPr lang="en-US" b="1" i="1" dirty="0">
                <a:solidFill>
                  <a:schemeClr val="tx1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 rot="18721482">
              <a:off x="6508284" y="4260032"/>
              <a:ext cx="8382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i="1" dirty="0" smtClean="0">
                  <a:solidFill>
                    <a:schemeClr val="tx1"/>
                  </a:solidFill>
                </a:rPr>
                <a:t>0.5 m</a:t>
              </a:r>
              <a:endParaRPr lang="en-US" b="1" i="1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7239000" y="4267200"/>
              <a:ext cx="8382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i="1" dirty="0" smtClean="0">
                  <a:solidFill>
                    <a:schemeClr val="tx1"/>
                  </a:solidFill>
                </a:rPr>
                <a:t>0.25 m</a:t>
              </a:r>
              <a:endParaRPr lang="en-US" b="1" i="1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85" name="Object 2"/>
          <p:cNvGraphicFramePr>
            <a:graphicFrameLocks noChangeAspect="1"/>
          </p:cNvGraphicFramePr>
          <p:nvPr/>
        </p:nvGraphicFramePr>
        <p:xfrm>
          <a:off x="785786" y="1857364"/>
          <a:ext cx="4787900" cy="346075"/>
        </p:xfrm>
        <a:graphic>
          <a:graphicData uri="http://schemas.openxmlformats.org/presentationml/2006/ole">
            <p:oleObj spid="_x0000_s63489" name="Equation" r:id="rId4" imgW="3162240" imgH="228600" progId="Equation.3">
              <p:embed/>
            </p:oleObj>
          </a:graphicData>
        </a:graphic>
      </p:graphicFrame>
      <p:graphicFrame>
        <p:nvGraphicFramePr>
          <p:cNvPr id="86" name="Object 3"/>
          <p:cNvGraphicFramePr>
            <a:graphicFrameLocks noChangeAspect="1"/>
          </p:cNvGraphicFramePr>
          <p:nvPr/>
        </p:nvGraphicFramePr>
        <p:xfrm>
          <a:off x="793724" y="2428868"/>
          <a:ext cx="5056188" cy="365125"/>
        </p:xfrm>
        <a:graphic>
          <a:graphicData uri="http://schemas.openxmlformats.org/presentationml/2006/ole">
            <p:oleObj spid="_x0000_s63490" name="Equation" r:id="rId5" imgW="3340080" imgH="241200" progId="Equation.3">
              <p:embed/>
            </p:oleObj>
          </a:graphicData>
        </a:graphic>
      </p:graphicFrame>
      <p:graphicFrame>
        <p:nvGraphicFramePr>
          <p:cNvPr id="87" name="Object 4"/>
          <p:cNvGraphicFramePr>
            <a:graphicFrameLocks noChangeAspect="1"/>
          </p:cNvGraphicFramePr>
          <p:nvPr/>
        </p:nvGraphicFramePr>
        <p:xfrm>
          <a:off x="785786" y="3000372"/>
          <a:ext cx="3633788" cy="327025"/>
        </p:xfrm>
        <a:graphic>
          <a:graphicData uri="http://schemas.openxmlformats.org/presentationml/2006/ole">
            <p:oleObj spid="_x0000_s63491" name="Equation" r:id="rId6" imgW="2400120" imgH="21564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48045" y="2357430"/>
            <a:ext cx="4181475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force about axis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</a:t>
            </a:r>
            <a:r>
              <a:rPr lang="en-US" sz="2000" b="1" dirty="0" smtClean="0">
                <a:solidFill>
                  <a:schemeClr val="bg1"/>
                </a:solidFill>
              </a:rPr>
              <a:t>[2]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57224" y="1643050"/>
            <a:ext cx="7643866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 smtClean="0"/>
              <a:t>Determine the magnitude of the moments of the force F about the x, y, and z axes. Solve the problem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57224" y="2428868"/>
            <a:ext cx="3775457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lvl="1"/>
            <a:r>
              <a:rPr lang="en-US" sz="2000" b="1" dirty="0" smtClean="0"/>
              <a:t>using a Cartesian vector approach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57225" y="3000372"/>
            <a:ext cx="2732030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1" indent="-457200"/>
            <a:r>
              <a:rPr lang="en-US" sz="2000" b="1" dirty="0" smtClean="0"/>
              <a:t>using a scalar approach.</a:t>
            </a:r>
            <a:endParaRPr lang="en-US" sz="2000" b="1" dirty="0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force about axis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 b="1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 b="1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 b="1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smtClean="0">
                <a:solidFill>
                  <a:schemeClr val="bg1"/>
                </a:solidFill>
              </a:rPr>
              <a:t>Example [2]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55" name="Rectangle 54"/>
          <p:cNvSpPr/>
          <p:nvPr/>
        </p:nvSpPr>
        <p:spPr>
          <a:xfrm>
            <a:off x="928662" y="1643050"/>
            <a:ext cx="400052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smtClean="0"/>
              <a:t>using a Cartesian vector approach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28662" y="2285992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b="1" dirty="0" err="1" smtClean="0"/>
              <a:t>r</a:t>
            </a:r>
            <a:r>
              <a:rPr lang="en-US" b="1" baseline="-25000" dirty="0" err="1" smtClean="0"/>
              <a:t>AB</a:t>
            </a:r>
            <a:r>
              <a:rPr lang="en-US" b="1" dirty="0" smtClean="0"/>
              <a:t> = {5i + 4j -3k} m</a:t>
            </a:r>
            <a:endParaRPr lang="en-US" b="1" dirty="0" smtClean="0"/>
          </a:p>
        </p:txBody>
      </p:sp>
      <p:sp>
        <p:nvSpPr>
          <p:cNvPr id="25" name="Rectangle 24"/>
          <p:cNvSpPr/>
          <p:nvPr/>
        </p:nvSpPr>
        <p:spPr>
          <a:xfrm>
            <a:off x="857224" y="2714620"/>
            <a:ext cx="72152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For the axes: x, y and z the unit vectors are </a:t>
            </a:r>
            <a:r>
              <a:rPr lang="en-US" b="1" dirty="0" err="1" smtClean="0"/>
              <a:t>i</a:t>
            </a:r>
            <a:r>
              <a:rPr lang="en-US" b="1" dirty="0" smtClean="0"/>
              <a:t>, j and k respectively.</a:t>
            </a:r>
            <a:endParaRPr lang="en-US" b="1" dirty="0" smtClean="0"/>
          </a:p>
        </p:txBody>
      </p:sp>
      <p:sp>
        <p:nvSpPr>
          <p:cNvPr id="26" name="Rectangle 25"/>
          <p:cNvSpPr/>
          <p:nvPr/>
        </p:nvSpPr>
        <p:spPr>
          <a:xfrm>
            <a:off x="857224" y="3291488"/>
            <a:ext cx="4572000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buNone/>
            </a:pPr>
            <a:r>
              <a:rPr lang="en-US" b="1" i="1" dirty="0" err="1" smtClean="0"/>
              <a:t>Mx</a:t>
            </a:r>
            <a:r>
              <a:rPr lang="en-US" b="1" dirty="0" smtClean="0"/>
              <a:t>  = </a:t>
            </a:r>
            <a:r>
              <a:rPr lang="en-US" b="1" dirty="0" err="1" smtClean="0"/>
              <a:t>i</a:t>
            </a:r>
            <a:r>
              <a:rPr lang="en-US" b="1" dirty="0" smtClean="0"/>
              <a:t> . (</a:t>
            </a:r>
            <a:r>
              <a:rPr lang="en-US" b="1" dirty="0" err="1" smtClean="0"/>
              <a:t>r</a:t>
            </a:r>
            <a:r>
              <a:rPr lang="en-US" b="1" baseline="-25000" dirty="0" err="1" smtClean="0"/>
              <a:t>AB</a:t>
            </a:r>
            <a:r>
              <a:rPr lang="en-US" b="1" dirty="0" smtClean="0"/>
              <a:t> x F)  </a:t>
            </a:r>
          </a:p>
          <a:p>
            <a:pPr>
              <a:buNone/>
            </a:pPr>
            <a:r>
              <a:rPr lang="en-US" b="1" i="1" dirty="0" smtClean="0"/>
              <a:t>My</a:t>
            </a:r>
            <a:r>
              <a:rPr lang="en-US" b="1" dirty="0" smtClean="0"/>
              <a:t>  = j . (</a:t>
            </a:r>
            <a:r>
              <a:rPr lang="en-US" b="1" dirty="0" err="1" smtClean="0"/>
              <a:t>r</a:t>
            </a:r>
            <a:r>
              <a:rPr lang="en-US" b="1" baseline="-25000" dirty="0" err="1" smtClean="0"/>
              <a:t>AB</a:t>
            </a:r>
            <a:r>
              <a:rPr lang="en-US" b="1" dirty="0" smtClean="0"/>
              <a:t> x F)  </a:t>
            </a:r>
          </a:p>
          <a:p>
            <a:pPr>
              <a:buNone/>
            </a:pPr>
            <a:r>
              <a:rPr lang="en-US" b="1" i="1" dirty="0" err="1" smtClean="0"/>
              <a:t>Mz</a:t>
            </a:r>
            <a:r>
              <a:rPr lang="en-US" b="1" dirty="0" smtClean="0"/>
              <a:t>  = k . (</a:t>
            </a:r>
            <a:r>
              <a:rPr lang="en-US" b="1" dirty="0" err="1" smtClean="0"/>
              <a:t>r</a:t>
            </a:r>
            <a:r>
              <a:rPr lang="en-US" b="1" baseline="-25000" dirty="0" err="1" smtClean="0"/>
              <a:t>AB</a:t>
            </a:r>
            <a:r>
              <a:rPr lang="en-US" b="1" dirty="0" smtClean="0"/>
              <a:t> x F)  </a:t>
            </a:r>
          </a:p>
        </p:txBody>
      </p:sp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785786" y="4929198"/>
          <a:ext cx="2042161" cy="841328"/>
        </p:xfrm>
        <a:graphic>
          <a:graphicData uri="http://schemas.openxmlformats.org/presentationml/2006/ole">
            <p:oleObj spid="_x0000_s61445" name="Equation" r:id="rId4" imgW="1726920" imgH="711000" progId="Equation.3">
              <p:embed/>
            </p:oleObj>
          </a:graphicData>
        </a:graphic>
      </p:graphicFrame>
      <p:graphicFrame>
        <p:nvGraphicFramePr>
          <p:cNvPr id="61446" name="Object 6"/>
          <p:cNvGraphicFramePr>
            <a:graphicFrameLocks noChangeAspect="1"/>
          </p:cNvGraphicFramePr>
          <p:nvPr/>
        </p:nvGraphicFramePr>
        <p:xfrm>
          <a:off x="3071802" y="4857760"/>
          <a:ext cx="1951752" cy="841328"/>
        </p:xfrm>
        <a:graphic>
          <a:graphicData uri="http://schemas.openxmlformats.org/presentationml/2006/ole">
            <p:oleObj spid="_x0000_s61446" name="Equation" r:id="rId5" imgW="1650960" imgH="711000" progId="Equation.3">
              <p:embed/>
            </p:oleObj>
          </a:graphicData>
        </a:graphic>
      </p:graphicFrame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5286380" y="4873688"/>
          <a:ext cx="2042161" cy="841328"/>
        </p:xfrm>
        <a:graphic>
          <a:graphicData uri="http://schemas.openxmlformats.org/presentationml/2006/ole">
            <p:oleObj spid="_x0000_s61447" name="Equation" r:id="rId6" imgW="1726920" imgH="71100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688</TotalTime>
  <Words>483</Words>
  <Application>Microsoft Office PowerPoint</Application>
  <PresentationFormat>On-screen Show (4:3)</PresentationFormat>
  <Paragraphs>133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LAith</cp:lastModifiedBy>
  <cp:revision>190</cp:revision>
  <dcterms:created xsi:type="dcterms:W3CDTF">2013-05-06T16:21:25Z</dcterms:created>
  <dcterms:modified xsi:type="dcterms:W3CDTF">2013-09-23T16:45:34Z</dcterms:modified>
</cp:coreProperties>
</file>