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2" r:id="rId4"/>
    <p:sldId id="282" r:id="rId5"/>
    <p:sldId id="267" r:id="rId6"/>
    <p:sldId id="283" r:id="rId7"/>
    <p:sldId id="269" r:id="rId8"/>
    <p:sldId id="284" r:id="rId9"/>
    <p:sldId id="285" r:id="rId10"/>
    <p:sldId id="286" r:id="rId11"/>
    <p:sldId id="287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643050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Three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650085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5.1. </a:t>
            </a: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</a:t>
            </a: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couple</a:t>
            </a:r>
            <a:endParaRPr lang="en-US" sz="32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</a:t>
            </a:r>
            <a:r>
              <a:rPr lang="en-US" sz="2000" b="1" dirty="0" smtClean="0">
                <a:solidFill>
                  <a:schemeClr val="bg1"/>
                </a:solidFill>
              </a:rPr>
              <a:t>[2]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29" name="Rounded Rectangle 28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1" name="Flowchart: Summing Junction 30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2" name="Flowchart: Or 31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0" name="Rectangle 19"/>
          <p:cNvSpPr/>
          <p:nvPr/>
        </p:nvSpPr>
        <p:spPr>
          <a:xfrm>
            <a:off x="2500298" y="1841833"/>
            <a:ext cx="47149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1. F = </a:t>
            </a:r>
            <a:r>
              <a:rPr lang="en-US" sz="2000" dirty="0" smtClean="0"/>
              <a:t>150</a:t>
            </a:r>
            <a:r>
              <a:rPr lang="en-US" sz="2000" b="1" dirty="0" smtClean="0"/>
              <a:t> j </a:t>
            </a:r>
          </a:p>
          <a:p>
            <a:pPr algn="just"/>
            <a:r>
              <a:rPr lang="en-US" sz="2000" b="1" dirty="0" smtClean="0"/>
              <a:t>2. r = </a:t>
            </a:r>
            <a:r>
              <a:rPr lang="en-US" sz="2000" dirty="0" smtClean="0"/>
              <a:t>3</a:t>
            </a:r>
            <a:r>
              <a:rPr lang="en-US" sz="2000" b="1" dirty="0" smtClean="0"/>
              <a:t>k </a:t>
            </a:r>
          </a:p>
          <a:p>
            <a:pPr algn="just"/>
            <a:r>
              <a:rPr lang="en-US" sz="2000" b="1" dirty="0" smtClean="0"/>
              <a:t>3. </a:t>
            </a:r>
            <a:r>
              <a:rPr lang="en-US" sz="2000" b="1" dirty="0" smtClean="0">
                <a:solidFill>
                  <a:srgbClr val="FF0000"/>
                </a:solidFill>
              </a:rPr>
              <a:t>M</a:t>
            </a:r>
            <a:r>
              <a:rPr lang="en-US" sz="2000" b="1" dirty="0" smtClean="0"/>
              <a:t> = r </a:t>
            </a:r>
            <a:r>
              <a:rPr lang="en-US" sz="2000" dirty="0" smtClean="0"/>
              <a:t>x </a:t>
            </a:r>
            <a:r>
              <a:rPr lang="en-US" sz="2000" b="1" dirty="0" smtClean="0"/>
              <a:t>F = </a:t>
            </a:r>
            <a:r>
              <a:rPr lang="en-US" sz="2000" dirty="0" smtClean="0"/>
              <a:t>150</a:t>
            </a:r>
            <a:r>
              <a:rPr lang="en-US" sz="2000" b="1" dirty="0" smtClean="0"/>
              <a:t> j </a:t>
            </a:r>
            <a:r>
              <a:rPr lang="en-US" sz="2000" dirty="0" smtClean="0"/>
              <a:t>x 3</a:t>
            </a:r>
            <a:r>
              <a:rPr lang="en-US" sz="2000" b="1" dirty="0" smtClean="0"/>
              <a:t>k = {450N.m} </a:t>
            </a:r>
            <a:r>
              <a:rPr lang="en-US" sz="2000" b="1" dirty="0" err="1" smtClean="0"/>
              <a:t>i</a:t>
            </a:r>
            <a:r>
              <a:rPr lang="en-US" sz="2000" b="1" dirty="0" smtClean="0"/>
              <a:t> </a:t>
            </a:r>
          </a:p>
        </p:txBody>
      </p:sp>
      <p:pic>
        <p:nvPicPr>
          <p:cNvPr id="880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3286124"/>
            <a:ext cx="3057525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8" name="Straight Arrow Connector 27"/>
          <p:cNvCxnSpPr/>
          <p:nvPr/>
        </p:nvCxnSpPr>
        <p:spPr>
          <a:xfrm flipH="1">
            <a:off x="3167050" y="5572140"/>
            <a:ext cx="990600" cy="533400"/>
          </a:xfrm>
          <a:prstGeom prst="straightConnector1">
            <a:avLst/>
          </a:prstGeom>
          <a:ln w="41275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2786050" y="5648340"/>
            <a:ext cx="914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M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1000100" y="1855889"/>
            <a:ext cx="778674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</a:rPr>
              <a:t>Couple </a:t>
            </a:r>
            <a:r>
              <a:rPr lang="en-US" sz="2400" b="1" dirty="0" smtClean="0"/>
              <a:t>is the moment generated by two forces has the same magnitude and opposite direction.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</a:rPr>
              <a:t>Scalar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 smtClean="0"/>
              <a:t>M=</a:t>
            </a:r>
            <a:r>
              <a:rPr lang="en-US" sz="2400" i="1" dirty="0" err="1" smtClean="0"/>
              <a:t>F.d</a:t>
            </a:r>
            <a:endParaRPr lang="en-US" sz="2400" i="1" dirty="0" smtClean="0"/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</a:rPr>
              <a:t>Vector </a:t>
            </a:r>
            <a:r>
              <a:rPr lang="en-US" sz="2400" b="1" dirty="0" smtClean="0"/>
              <a:t>M=F </a:t>
            </a:r>
            <a:r>
              <a:rPr lang="en-US" sz="2400" dirty="0" smtClean="0"/>
              <a:t>x </a:t>
            </a:r>
            <a:r>
              <a:rPr lang="en-US" sz="2400" b="1" dirty="0" smtClean="0"/>
              <a:t>r</a:t>
            </a:r>
            <a:endParaRPr lang="en-US" sz="2400" i="1" dirty="0" smtClean="0"/>
          </a:p>
          <a:p>
            <a:r>
              <a:rPr lang="en-US" sz="2400" b="1" dirty="0" smtClean="0"/>
              <a:t>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  <a:endParaRPr lang="en-US" sz="24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</a:t>
            </a: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of couple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this lecture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57224" y="2143116"/>
            <a:ext cx="7715304" cy="8572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63525" lvl="1" indent="-263525">
              <a:buFont typeface="Wingdings" pitchFamily="2" charset="2"/>
              <a:buChar char="q"/>
            </a:pPr>
            <a:r>
              <a:rPr lang="en-US" sz="20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</a:t>
            </a:r>
            <a:r>
              <a:rPr lang="en-US" sz="20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how the definition of couple </a:t>
            </a:r>
            <a:endParaRPr lang="en-US" sz="20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85786" y="1721828"/>
            <a:ext cx="75009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Couple </a:t>
            </a:r>
            <a:r>
              <a:rPr lang="en-US" sz="2000" b="1" dirty="0" smtClean="0"/>
              <a:t>is the moment generated by two forces has the same magnitude and opposite direction. </a:t>
            </a:r>
            <a:endParaRPr lang="en-US" sz="2000" b="1" dirty="0" smtClean="0"/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14314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indent="119063" algn="just"/>
            <a:r>
              <a:rPr lang="en-US" sz="2000" b="1" dirty="0" smtClean="0">
                <a:solidFill>
                  <a:schemeClr val="bg1"/>
                </a:solidFill>
              </a:rPr>
              <a:t>Definition 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2285984" y="3071810"/>
            <a:ext cx="4267200" cy="2590800"/>
            <a:chOff x="2362200" y="3733800"/>
            <a:chExt cx="4267200" cy="2209800"/>
          </a:xfrm>
        </p:grpSpPr>
        <p:grpSp>
          <p:nvGrpSpPr>
            <p:cNvPr id="23" name="Group 32"/>
            <p:cNvGrpSpPr/>
            <p:nvPr/>
          </p:nvGrpSpPr>
          <p:grpSpPr>
            <a:xfrm>
              <a:off x="3200396" y="4038600"/>
              <a:ext cx="2666999" cy="1676400"/>
              <a:chOff x="3111500" y="3962400"/>
              <a:chExt cx="1546225" cy="1081087"/>
            </a:xfrm>
          </p:grpSpPr>
          <p:sp>
            <p:nvSpPr>
              <p:cNvPr id="28" name="Oval 4"/>
              <p:cNvSpPr>
                <a:spLocks noChangeArrowheads="1"/>
              </p:cNvSpPr>
              <p:nvPr/>
            </p:nvSpPr>
            <p:spPr bwMode="auto">
              <a:xfrm>
                <a:off x="3336925" y="3962400"/>
                <a:ext cx="1081088" cy="1081087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round/>
                <a:headEnd/>
                <a:tailEnd type="none" w="lg" len="lg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29" name="AutoShape 5"/>
              <p:cNvCxnSpPr>
                <a:cxnSpLocks noChangeShapeType="1"/>
              </p:cNvCxnSpPr>
              <p:nvPr/>
            </p:nvCxnSpPr>
            <p:spPr bwMode="auto">
              <a:xfrm>
                <a:off x="3884613" y="3962400"/>
                <a:ext cx="773112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1" name="AutoShape 6"/>
              <p:cNvCxnSpPr>
                <a:cxnSpLocks noChangeShapeType="1"/>
              </p:cNvCxnSpPr>
              <p:nvPr/>
            </p:nvCxnSpPr>
            <p:spPr bwMode="auto">
              <a:xfrm flipH="1">
                <a:off x="3111500" y="5043487"/>
                <a:ext cx="773113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2" name="AutoShape 7"/>
              <p:cNvCxnSpPr>
                <a:cxnSpLocks noChangeShapeType="1"/>
              </p:cNvCxnSpPr>
              <p:nvPr/>
            </p:nvCxnSpPr>
            <p:spPr bwMode="auto">
              <a:xfrm>
                <a:off x="3886200" y="3962400"/>
                <a:ext cx="0" cy="1081087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 type="none" w="lg" len="lg"/>
              </a:ln>
              <a:effectLst/>
            </p:spPr>
          </p:cxnSp>
        </p:grpSp>
        <p:sp>
          <p:nvSpPr>
            <p:cNvPr id="25" name="Rectangle 24"/>
            <p:cNvSpPr/>
            <p:nvPr/>
          </p:nvSpPr>
          <p:spPr>
            <a:xfrm>
              <a:off x="5486400" y="3733800"/>
              <a:ext cx="11430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F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362200" y="5410200"/>
              <a:ext cx="11430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-F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810000" y="4648200"/>
              <a:ext cx="11430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 smtClean="0">
                  <a:solidFill>
                    <a:schemeClr val="tx1"/>
                  </a:solidFill>
                </a:rPr>
                <a:t>d</a:t>
              </a:r>
              <a:endParaRPr lang="en-US" sz="2400" i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85786" y="1721828"/>
            <a:ext cx="41434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r>
              <a:rPr lang="en-US" sz="2000" b="1" dirty="0" smtClean="0"/>
              <a:t>This analysis is considered for 2-D problems</a:t>
            </a:r>
          </a:p>
          <a:p>
            <a:pPr indent="119063" algn="just">
              <a:lnSpc>
                <a:spcPct val="150000"/>
              </a:lnSpc>
            </a:pPr>
            <a:r>
              <a:rPr lang="en-US" sz="2000" b="1" dirty="0" smtClean="0"/>
              <a:t>The magnitude of moment is found by: </a:t>
            </a:r>
            <a:r>
              <a:rPr lang="en-US" sz="2000" i="1" dirty="0" smtClean="0">
                <a:solidFill>
                  <a:srgbClr val="FF0000"/>
                </a:solidFill>
              </a:rPr>
              <a:t>M=</a:t>
            </a:r>
            <a:r>
              <a:rPr lang="en-US" sz="2000" i="1" dirty="0" err="1" smtClean="0">
                <a:solidFill>
                  <a:srgbClr val="FF0000"/>
                </a:solidFill>
              </a:rPr>
              <a:t>F.d</a:t>
            </a:r>
            <a:r>
              <a:rPr lang="en-US" sz="2000" i="1" dirty="0" smtClean="0"/>
              <a:t> </a:t>
            </a:r>
            <a:r>
              <a:rPr lang="en-US" sz="2000" b="1" dirty="0" smtClean="0"/>
              <a:t>where </a:t>
            </a:r>
            <a:r>
              <a:rPr lang="en-US" sz="2000" i="1" dirty="0" smtClean="0"/>
              <a:t>F </a:t>
            </a:r>
            <a:r>
              <a:rPr lang="en-US" sz="2000" b="1" dirty="0" smtClean="0"/>
              <a:t>is the force magnitude.</a:t>
            </a:r>
          </a:p>
          <a:p>
            <a:pPr indent="119063" algn="just">
              <a:lnSpc>
                <a:spcPct val="150000"/>
              </a:lnSpc>
            </a:pPr>
            <a:r>
              <a:rPr lang="en-US" sz="2000" b="1" dirty="0" smtClean="0"/>
              <a:t>the direction of couple moment is perpendicular to the plain that contain the F and d and it is found by the right hand rule. </a:t>
            </a:r>
            <a:r>
              <a:rPr lang="en-US" sz="2000" i="1" dirty="0" smtClean="0"/>
              <a:t> </a:t>
            </a:r>
            <a:r>
              <a:rPr lang="en-US" sz="2000" b="1" dirty="0" smtClean="0"/>
              <a:t> </a:t>
            </a:r>
            <a:endParaRPr lang="en-US" sz="2000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14314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indent="119063" algn="just"/>
            <a:r>
              <a:rPr lang="en-US" sz="2000" b="1" dirty="0" smtClean="0">
                <a:solidFill>
                  <a:schemeClr val="bg1"/>
                </a:solidFill>
              </a:rPr>
              <a:t>Scalar analysis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4929190" y="1928802"/>
            <a:ext cx="3848100" cy="2803634"/>
            <a:chOff x="5181600" y="3048000"/>
            <a:chExt cx="3848100" cy="2803634"/>
          </a:xfrm>
        </p:grpSpPr>
        <p:grpSp>
          <p:nvGrpSpPr>
            <p:cNvPr id="33" name="Group 26"/>
            <p:cNvGrpSpPr/>
            <p:nvPr/>
          </p:nvGrpSpPr>
          <p:grpSpPr>
            <a:xfrm>
              <a:off x="6172200" y="3886200"/>
              <a:ext cx="1864710" cy="1965434"/>
              <a:chOff x="9990023" y="1676400"/>
              <a:chExt cx="1864710" cy="1965434"/>
            </a:xfrm>
            <a:scene3d>
              <a:camera prst="isometricOffAxis1Top"/>
              <a:lightRig rig="threePt" dir="t"/>
            </a:scene3d>
          </p:grpSpPr>
          <p:sp>
            <p:nvSpPr>
              <p:cNvPr id="35" name="Oval 4"/>
              <p:cNvSpPr>
                <a:spLocks noChangeArrowheads="1"/>
              </p:cNvSpPr>
              <p:nvPr/>
            </p:nvSpPr>
            <p:spPr bwMode="auto">
              <a:xfrm>
                <a:off x="9990023" y="1676400"/>
                <a:ext cx="1864710" cy="1965434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round/>
                <a:headEnd/>
                <a:tailEnd type="none" w="lg" len="lg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43" name="AutoShape 7"/>
              <p:cNvCxnSpPr>
                <a:cxnSpLocks noChangeShapeType="1"/>
              </p:cNvCxnSpPr>
              <p:nvPr/>
            </p:nvCxnSpPr>
            <p:spPr bwMode="auto">
              <a:xfrm>
                <a:off x="10937438" y="1676400"/>
                <a:ext cx="0" cy="1965434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 type="none" w="lg" len="lg"/>
              </a:ln>
              <a:effectLst/>
            </p:spPr>
          </p:cxnSp>
        </p:grpSp>
        <p:sp>
          <p:nvSpPr>
            <p:cNvPr id="44" name="Rectangle 43"/>
            <p:cNvSpPr/>
            <p:nvPr/>
          </p:nvSpPr>
          <p:spPr>
            <a:xfrm>
              <a:off x="5181600" y="4724400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-F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886700" y="4267200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F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172200" y="4632434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i="1" dirty="0" smtClean="0">
                  <a:solidFill>
                    <a:schemeClr val="tx1"/>
                  </a:solidFill>
                </a:rPr>
                <a:t>d</a:t>
              </a:r>
              <a:endParaRPr lang="en-US" sz="2400" i="1" dirty="0">
                <a:solidFill>
                  <a:schemeClr val="tx1"/>
                </a:solidFill>
              </a:endParaRP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7086600" y="3657600"/>
              <a:ext cx="0" cy="106680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AutoShape 5"/>
            <p:cNvCxnSpPr>
              <a:cxnSpLocks noChangeShapeType="1"/>
            </p:cNvCxnSpPr>
            <p:nvPr/>
          </p:nvCxnSpPr>
          <p:spPr bwMode="auto">
            <a:xfrm flipH="1">
              <a:off x="5638800" y="4572000"/>
              <a:ext cx="990600" cy="30480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stealth" w="lg" len="lg"/>
            </a:ln>
            <a:scene3d>
              <a:camera prst="orthographicFront"/>
              <a:lightRig rig="threePt" dir="t"/>
            </a:scene3d>
          </p:spPr>
        </p:cxnSp>
        <p:cxnSp>
          <p:nvCxnSpPr>
            <p:cNvPr id="49" name="AutoShape 5"/>
            <p:cNvCxnSpPr>
              <a:cxnSpLocks noChangeShapeType="1"/>
            </p:cNvCxnSpPr>
            <p:nvPr/>
          </p:nvCxnSpPr>
          <p:spPr bwMode="auto">
            <a:xfrm flipV="1">
              <a:off x="7620000" y="4800600"/>
              <a:ext cx="990600" cy="30480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stealth" w="lg" len="lg"/>
            </a:ln>
            <a:scene3d>
              <a:camera prst="orthographicFront"/>
              <a:lightRig rig="threePt" dir="t"/>
            </a:scene3d>
          </p:spPr>
        </p:cxnSp>
        <p:sp>
          <p:nvSpPr>
            <p:cNvPr id="50" name="Arc 49"/>
            <p:cNvSpPr/>
            <p:nvPr/>
          </p:nvSpPr>
          <p:spPr>
            <a:xfrm flipV="1">
              <a:off x="6705600" y="4114800"/>
              <a:ext cx="762000" cy="228600"/>
            </a:xfrm>
            <a:prstGeom prst="arc">
              <a:avLst>
                <a:gd name="adj1" fmla="val 16200000"/>
                <a:gd name="adj2" fmla="val 13094218"/>
              </a:avLst>
            </a:prstGeom>
            <a:ln w="22225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>
              <a:scene3d>
                <a:camera prst="isometricOffAxis2Top"/>
                <a:lightRig rig="threePt" dir="t"/>
              </a:scene3d>
            </a:bodyPr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705600" y="3048000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M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indent="119063" algn="just"/>
            <a:r>
              <a:rPr lang="en-US" sz="2000" b="1" dirty="0" smtClean="0">
                <a:solidFill>
                  <a:schemeClr val="bg1"/>
                </a:solidFill>
              </a:rPr>
              <a:t>Example on scalar analysis  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010400" y="2438841"/>
            <a:ext cx="1143000" cy="625366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F2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962400" y="2362641"/>
            <a:ext cx="1143000" cy="625366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0070C0"/>
                </a:solidFill>
              </a:rPr>
              <a:t>d1</a:t>
            </a:r>
            <a:endParaRPr lang="en-US" sz="2400" b="1" i="1" dirty="0">
              <a:solidFill>
                <a:srgbClr val="0070C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86000" y="2972241"/>
            <a:ext cx="4572000" cy="1676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553200" y="3429441"/>
            <a:ext cx="1143000" cy="625366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</a:rPr>
              <a:t>d2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6858000" y="2972241"/>
            <a:ext cx="14478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838200" y="4648641"/>
            <a:ext cx="14478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>
            <a:off x="1800000" y="2486241"/>
            <a:ext cx="97200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 flipV="1">
            <a:off x="6372000" y="5134641"/>
            <a:ext cx="972000" cy="0"/>
          </a:xfrm>
          <a:prstGeom prst="straightConnector1">
            <a:avLst/>
          </a:pr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990600" y="4648641"/>
            <a:ext cx="1143000" cy="625366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-F2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705600" y="4877241"/>
            <a:ext cx="1143000" cy="625366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-F1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447800" y="2134041"/>
            <a:ext cx="1143000" cy="625366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F1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438400" y="3124641"/>
            <a:ext cx="4343400" cy="137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70C0"/>
                </a:solidFill>
              </a:rPr>
              <a:t>M1 = F1 . d1 </a:t>
            </a:r>
          </a:p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M2 = F2 . d2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  <p:bldP spid="28" grpId="0" animBg="1"/>
      <p:bldP spid="29" grpId="0"/>
      <p:bldP spid="43" grpId="0"/>
      <p:bldP spid="44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indent="119063" algn="just"/>
            <a:r>
              <a:rPr lang="en-US" sz="2000" b="1" dirty="0" smtClean="0">
                <a:solidFill>
                  <a:schemeClr val="bg1"/>
                </a:solidFill>
              </a:rPr>
              <a:t>Vector analysis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785786" y="1714488"/>
            <a:ext cx="3929090" cy="38318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smtClean="0"/>
              <a:t>This analysis is considered for 3-D problems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The moment vector is found by:   </a:t>
            </a:r>
            <a:endParaRPr lang="en-US" b="1" dirty="0" smtClean="0"/>
          </a:p>
          <a:p>
            <a:pPr algn="just"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</a:rPr>
              <a:t>M=F </a:t>
            </a:r>
            <a:r>
              <a:rPr lang="en-US" dirty="0" smtClean="0">
                <a:solidFill>
                  <a:srgbClr val="FF0000"/>
                </a:solidFill>
              </a:rPr>
              <a:t>x </a:t>
            </a:r>
            <a:r>
              <a:rPr lang="en-US" b="1" dirty="0" smtClean="0">
                <a:solidFill>
                  <a:srgbClr val="FF0000"/>
                </a:solidFill>
              </a:rPr>
              <a:t>r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where r is the position vector directed between the forces F and –F</a:t>
            </a:r>
          </a:p>
          <a:p>
            <a:pPr algn="just">
              <a:lnSpc>
                <a:spcPct val="150000"/>
              </a:lnSpc>
            </a:pPr>
            <a:r>
              <a:rPr lang="en-US" b="1" dirty="0" smtClean="0"/>
              <a:t>Note that the moment vector is dependent on the position vector directed between the forces F and –F (r). </a:t>
            </a:r>
            <a:endParaRPr lang="en-US" b="1" dirty="0" smtClean="0"/>
          </a:p>
        </p:txBody>
      </p:sp>
      <p:sp>
        <p:nvSpPr>
          <p:cNvPr id="48" name="Rectangle 47"/>
          <p:cNvSpPr/>
          <p:nvPr/>
        </p:nvSpPr>
        <p:spPr>
          <a:xfrm>
            <a:off x="5214942" y="1785926"/>
            <a:ext cx="3143272" cy="10001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b="1" dirty="0" smtClean="0">
                <a:solidFill>
                  <a:srgbClr val="FF0000"/>
                </a:solidFill>
              </a:rPr>
              <a:t>Derivation: 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M = </a:t>
            </a:r>
            <a:r>
              <a:rPr lang="en-US" b="1" dirty="0" err="1" smtClean="0">
                <a:solidFill>
                  <a:schemeClr val="tx1"/>
                </a:solidFill>
              </a:rPr>
              <a:t>r</a:t>
            </a:r>
            <a:r>
              <a:rPr lang="en-US" b="1" baseline="-25000" dirty="0" err="1" smtClean="0">
                <a:solidFill>
                  <a:schemeClr val="tx1"/>
                </a:solidFill>
              </a:rPr>
              <a:t>B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x </a:t>
            </a:r>
            <a:r>
              <a:rPr lang="en-US" b="1" dirty="0" smtClean="0">
                <a:solidFill>
                  <a:schemeClr val="tx1"/>
                </a:solidFill>
              </a:rPr>
              <a:t>F </a:t>
            </a:r>
            <a:r>
              <a:rPr lang="en-US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r</a:t>
            </a:r>
            <a:r>
              <a:rPr lang="en-US" b="1" baseline="-25000" dirty="0" err="1" smtClean="0">
                <a:solidFill>
                  <a:schemeClr val="tx1"/>
                </a:solidFill>
              </a:rPr>
              <a:t>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x </a:t>
            </a:r>
            <a:r>
              <a:rPr lang="en-US" b="1" dirty="0" smtClean="0">
                <a:solidFill>
                  <a:schemeClr val="tx1"/>
                </a:solidFill>
              </a:rPr>
              <a:t>–</a:t>
            </a:r>
            <a:r>
              <a:rPr lang="en-US" b="1" dirty="0" smtClean="0">
                <a:solidFill>
                  <a:schemeClr val="tx1"/>
                </a:solidFill>
              </a:rPr>
              <a:t>F = </a:t>
            </a:r>
            <a:r>
              <a:rPr lang="en-US" b="1" dirty="0" smtClean="0">
                <a:solidFill>
                  <a:schemeClr val="tx1"/>
                </a:solidFill>
              </a:rPr>
              <a:t>(</a:t>
            </a:r>
            <a:r>
              <a:rPr lang="en-US" b="1" dirty="0" err="1" smtClean="0">
                <a:solidFill>
                  <a:schemeClr val="tx1"/>
                </a:solidFill>
              </a:rPr>
              <a:t>r</a:t>
            </a:r>
            <a:r>
              <a:rPr lang="en-US" b="1" baseline="-25000" dirty="0" err="1" smtClean="0">
                <a:solidFill>
                  <a:schemeClr val="tx1"/>
                </a:solidFill>
              </a:rPr>
              <a:t>B</a:t>
            </a:r>
            <a:r>
              <a:rPr lang="en-US" b="1" dirty="0" smtClean="0">
                <a:solidFill>
                  <a:schemeClr val="tx1"/>
                </a:solidFill>
              </a:rPr>
              <a:t> - </a:t>
            </a:r>
            <a:r>
              <a:rPr lang="en-US" b="1" dirty="0" err="1" smtClean="0">
                <a:solidFill>
                  <a:schemeClr val="tx1"/>
                </a:solidFill>
              </a:rPr>
              <a:t>r</a:t>
            </a:r>
            <a:r>
              <a:rPr lang="en-US" b="1" baseline="-25000" dirty="0" err="1" smtClean="0">
                <a:solidFill>
                  <a:schemeClr val="tx1"/>
                </a:solidFill>
              </a:rPr>
              <a:t>A</a:t>
            </a:r>
            <a:r>
              <a:rPr lang="en-US" b="1" dirty="0" smtClean="0">
                <a:solidFill>
                  <a:schemeClr val="tx1"/>
                </a:solidFill>
              </a:rPr>
              <a:t>) </a:t>
            </a:r>
            <a:r>
              <a:rPr lang="en-US" dirty="0" smtClean="0">
                <a:solidFill>
                  <a:schemeClr val="tx1"/>
                </a:solidFill>
              </a:rPr>
              <a:t>x </a:t>
            </a:r>
            <a:r>
              <a:rPr lang="en-US" b="1" dirty="0" smtClean="0">
                <a:solidFill>
                  <a:schemeClr val="tx1"/>
                </a:solidFill>
              </a:rPr>
              <a:t>F 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But: </a:t>
            </a:r>
            <a:r>
              <a:rPr lang="en-US" b="1" dirty="0" smtClean="0">
                <a:solidFill>
                  <a:schemeClr val="tx1"/>
                </a:solidFill>
              </a:rPr>
              <a:t>(</a:t>
            </a:r>
            <a:r>
              <a:rPr lang="en-US" b="1" dirty="0" err="1" smtClean="0">
                <a:solidFill>
                  <a:schemeClr val="tx1"/>
                </a:solidFill>
              </a:rPr>
              <a:t>r</a:t>
            </a:r>
            <a:r>
              <a:rPr lang="en-US" b="1" baseline="-25000" dirty="0" err="1" smtClean="0">
                <a:solidFill>
                  <a:schemeClr val="tx1"/>
                </a:solidFill>
              </a:rPr>
              <a:t>B</a:t>
            </a:r>
            <a:r>
              <a:rPr lang="en-US" b="1" dirty="0" smtClean="0">
                <a:solidFill>
                  <a:schemeClr val="tx1"/>
                </a:solidFill>
              </a:rPr>
              <a:t> - </a:t>
            </a:r>
            <a:r>
              <a:rPr lang="en-US" b="1" dirty="0" err="1" smtClean="0">
                <a:solidFill>
                  <a:schemeClr val="tx1"/>
                </a:solidFill>
              </a:rPr>
              <a:t>r</a:t>
            </a:r>
            <a:r>
              <a:rPr lang="en-US" b="1" baseline="-25000" dirty="0" err="1" smtClean="0">
                <a:solidFill>
                  <a:schemeClr val="tx1"/>
                </a:solidFill>
              </a:rPr>
              <a:t>A</a:t>
            </a:r>
            <a:r>
              <a:rPr lang="en-US" b="1" dirty="0" smtClean="0">
                <a:solidFill>
                  <a:schemeClr val="tx1"/>
                </a:solidFill>
              </a:rPr>
              <a:t>) = </a:t>
            </a:r>
            <a:r>
              <a:rPr lang="en-US" b="1" dirty="0" smtClean="0">
                <a:solidFill>
                  <a:schemeClr val="tx1"/>
                </a:solidFill>
              </a:rPr>
              <a:t>r </a:t>
            </a:r>
            <a:r>
              <a:rPr lang="en-US" b="1" dirty="0" smtClean="0">
                <a:solidFill>
                  <a:srgbClr val="FF0000"/>
                </a:solidFill>
              </a:rPr>
              <a:t>Then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b="1" dirty="0" smtClean="0">
                <a:solidFill>
                  <a:schemeClr val="tx1"/>
                </a:solidFill>
              </a:rPr>
              <a:t>M = </a:t>
            </a:r>
            <a:r>
              <a:rPr lang="en-US" b="1" dirty="0" err="1" smtClean="0">
                <a:solidFill>
                  <a:schemeClr val="tx1"/>
                </a:solidFill>
              </a:rPr>
              <a:t>r</a:t>
            </a:r>
            <a:r>
              <a:rPr lang="en-US" dirty="0" err="1" smtClean="0">
                <a:solidFill>
                  <a:schemeClr val="tx1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F 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5053042" y="3214686"/>
            <a:ext cx="3733800" cy="2971800"/>
            <a:chOff x="5105400" y="3071810"/>
            <a:chExt cx="3733800" cy="2971800"/>
          </a:xfrm>
        </p:grpSpPr>
        <p:sp>
          <p:nvSpPr>
            <p:cNvPr id="49" name="Freeform 48"/>
            <p:cNvSpPr/>
            <p:nvPr/>
          </p:nvSpPr>
          <p:spPr>
            <a:xfrm>
              <a:off x="5105400" y="3071810"/>
              <a:ext cx="3733800" cy="1752600"/>
            </a:xfrm>
            <a:custGeom>
              <a:avLst/>
              <a:gdLst>
                <a:gd name="connsiteX0" fmla="*/ 3687580 w 3942413"/>
                <a:gd name="connsiteY0" fmla="*/ 359627 h 1828663"/>
                <a:gd name="connsiteX1" fmla="*/ 3642610 w 3942413"/>
                <a:gd name="connsiteY1" fmla="*/ 344637 h 1828663"/>
                <a:gd name="connsiteX2" fmla="*/ 3612629 w 3942413"/>
                <a:gd name="connsiteY2" fmla="*/ 314656 h 1828663"/>
                <a:gd name="connsiteX3" fmla="*/ 3522688 w 3942413"/>
                <a:gd name="connsiteY3" fmla="*/ 269686 h 1828663"/>
                <a:gd name="connsiteX4" fmla="*/ 3447737 w 3942413"/>
                <a:gd name="connsiteY4" fmla="*/ 224715 h 1828663"/>
                <a:gd name="connsiteX5" fmla="*/ 3372787 w 3942413"/>
                <a:gd name="connsiteY5" fmla="*/ 194735 h 1828663"/>
                <a:gd name="connsiteX6" fmla="*/ 3297836 w 3942413"/>
                <a:gd name="connsiteY6" fmla="*/ 179745 h 1828663"/>
                <a:gd name="connsiteX7" fmla="*/ 3102964 w 3942413"/>
                <a:gd name="connsiteY7" fmla="*/ 149764 h 1828663"/>
                <a:gd name="connsiteX8" fmla="*/ 2728210 w 3942413"/>
                <a:gd name="connsiteY8" fmla="*/ 119784 h 1828663"/>
                <a:gd name="connsiteX9" fmla="*/ 2593298 w 3942413"/>
                <a:gd name="connsiteY9" fmla="*/ 104794 h 1828663"/>
                <a:gd name="connsiteX10" fmla="*/ 2308485 w 3942413"/>
                <a:gd name="connsiteY10" fmla="*/ 74814 h 1828663"/>
                <a:gd name="connsiteX11" fmla="*/ 2203554 w 3942413"/>
                <a:gd name="connsiteY11" fmla="*/ 59823 h 1828663"/>
                <a:gd name="connsiteX12" fmla="*/ 1723869 w 3942413"/>
                <a:gd name="connsiteY12" fmla="*/ 59823 h 1828663"/>
                <a:gd name="connsiteX13" fmla="*/ 1648918 w 3942413"/>
                <a:gd name="connsiteY13" fmla="*/ 74814 h 1828663"/>
                <a:gd name="connsiteX14" fmla="*/ 1528996 w 3942413"/>
                <a:gd name="connsiteY14" fmla="*/ 89804 h 1828663"/>
                <a:gd name="connsiteX15" fmla="*/ 1139252 w 3942413"/>
                <a:gd name="connsiteY15" fmla="*/ 119784 h 1828663"/>
                <a:gd name="connsiteX16" fmla="*/ 1034321 w 3942413"/>
                <a:gd name="connsiteY16" fmla="*/ 149764 h 1828663"/>
                <a:gd name="connsiteX17" fmla="*/ 974360 w 3942413"/>
                <a:gd name="connsiteY17" fmla="*/ 179745 h 1828663"/>
                <a:gd name="connsiteX18" fmla="*/ 884419 w 3942413"/>
                <a:gd name="connsiteY18" fmla="*/ 209725 h 1828663"/>
                <a:gd name="connsiteX19" fmla="*/ 839449 w 3942413"/>
                <a:gd name="connsiteY19" fmla="*/ 239705 h 1828663"/>
                <a:gd name="connsiteX20" fmla="*/ 779488 w 3942413"/>
                <a:gd name="connsiteY20" fmla="*/ 299666 h 1828663"/>
                <a:gd name="connsiteX21" fmla="*/ 734518 w 3942413"/>
                <a:gd name="connsiteY21" fmla="*/ 314656 h 1828663"/>
                <a:gd name="connsiteX22" fmla="*/ 704537 w 3942413"/>
                <a:gd name="connsiteY22" fmla="*/ 344637 h 1828663"/>
                <a:gd name="connsiteX23" fmla="*/ 674557 w 3942413"/>
                <a:gd name="connsiteY23" fmla="*/ 389607 h 1828663"/>
                <a:gd name="connsiteX24" fmla="*/ 629587 w 3942413"/>
                <a:gd name="connsiteY24" fmla="*/ 419587 h 1828663"/>
                <a:gd name="connsiteX25" fmla="*/ 539646 w 3942413"/>
                <a:gd name="connsiteY25" fmla="*/ 539509 h 1828663"/>
                <a:gd name="connsiteX26" fmla="*/ 509665 w 3942413"/>
                <a:gd name="connsiteY26" fmla="*/ 569489 h 1828663"/>
                <a:gd name="connsiteX27" fmla="*/ 419724 w 3942413"/>
                <a:gd name="connsiteY27" fmla="*/ 629450 h 1828663"/>
                <a:gd name="connsiteX28" fmla="*/ 329783 w 3942413"/>
                <a:gd name="connsiteY28" fmla="*/ 704400 h 1828663"/>
                <a:gd name="connsiteX29" fmla="*/ 299803 w 3942413"/>
                <a:gd name="connsiteY29" fmla="*/ 734381 h 1828663"/>
                <a:gd name="connsiteX30" fmla="*/ 209862 w 3942413"/>
                <a:gd name="connsiteY30" fmla="*/ 779351 h 1828663"/>
                <a:gd name="connsiteX31" fmla="*/ 179882 w 3942413"/>
                <a:gd name="connsiteY31" fmla="*/ 809332 h 1828663"/>
                <a:gd name="connsiteX32" fmla="*/ 149901 w 3942413"/>
                <a:gd name="connsiteY32" fmla="*/ 854302 h 1828663"/>
                <a:gd name="connsiteX33" fmla="*/ 89941 w 3942413"/>
                <a:gd name="connsiteY33" fmla="*/ 884282 h 1828663"/>
                <a:gd name="connsiteX34" fmla="*/ 74951 w 3942413"/>
                <a:gd name="connsiteY34" fmla="*/ 929253 h 1828663"/>
                <a:gd name="connsiteX35" fmla="*/ 44970 w 3942413"/>
                <a:gd name="connsiteY35" fmla="*/ 959233 h 1828663"/>
                <a:gd name="connsiteX36" fmla="*/ 14990 w 3942413"/>
                <a:gd name="connsiteY36" fmla="*/ 1049174 h 1828663"/>
                <a:gd name="connsiteX37" fmla="*/ 0 w 3942413"/>
                <a:gd name="connsiteY37" fmla="*/ 1094145 h 1828663"/>
                <a:gd name="connsiteX38" fmla="*/ 14990 w 3942413"/>
                <a:gd name="connsiteY38" fmla="*/ 1229056 h 1828663"/>
                <a:gd name="connsiteX39" fmla="*/ 44970 w 3942413"/>
                <a:gd name="connsiteY39" fmla="*/ 1318997 h 1828663"/>
                <a:gd name="connsiteX40" fmla="*/ 59960 w 3942413"/>
                <a:gd name="connsiteY40" fmla="*/ 1363968 h 1828663"/>
                <a:gd name="connsiteX41" fmla="*/ 74951 w 3942413"/>
                <a:gd name="connsiteY41" fmla="*/ 1408938 h 1828663"/>
                <a:gd name="connsiteX42" fmla="*/ 89941 w 3942413"/>
                <a:gd name="connsiteY42" fmla="*/ 1453909 h 1828663"/>
                <a:gd name="connsiteX43" fmla="*/ 134911 w 3942413"/>
                <a:gd name="connsiteY43" fmla="*/ 1483889 h 1828663"/>
                <a:gd name="connsiteX44" fmla="*/ 164892 w 3942413"/>
                <a:gd name="connsiteY44" fmla="*/ 1513869 h 1828663"/>
                <a:gd name="connsiteX45" fmla="*/ 254832 w 3942413"/>
                <a:gd name="connsiteY45" fmla="*/ 1573830 h 1828663"/>
                <a:gd name="connsiteX46" fmla="*/ 314793 w 3942413"/>
                <a:gd name="connsiteY46" fmla="*/ 1633791 h 1828663"/>
                <a:gd name="connsiteX47" fmla="*/ 419724 w 3942413"/>
                <a:gd name="connsiteY47" fmla="*/ 1663771 h 1828663"/>
                <a:gd name="connsiteX48" fmla="*/ 569626 w 3942413"/>
                <a:gd name="connsiteY48" fmla="*/ 1693751 h 1828663"/>
                <a:gd name="connsiteX49" fmla="*/ 944380 w 3942413"/>
                <a:gd name="connsiteY49" fmla="*/ 1738722 h 1828663"/>
                <a:gd name="connsiteX50" fmla="*/ 989351 w 3942413"/>
                <a:gd name="connsiteY50" fmla="*/ 1753712 h 1828663"/>
                <a:gd name="connsiteX51" fmla="*/ 1064301 w 3942413"/>
                <a:gd name="connsiteY51" fmla="*/ 1768702 h 1828663"/>
                <a:gd name="connsiteX52" fmla="*/ 1304144 w 3942413"/>
                <a:gd name="connsiteY52" fmla="*/ 1798682 h 1828663"/>
                <a:gd name="connsiteX53" fmla="*/ 1424065 w 3942413"/>
                <a:gd name="connsiteY53" fmla="*/ 1828663 h 1828663"/>
                <a:gd name="connsiteX54" fmla="*/ 3252865 w 3942413"/>
                <a:gd name="connsiteY54" fmla="*/ 1813673 h 1828663"/>
                <a:gd name="connsiteX55" fmla="*/ 3297836 w 3942413"/>
                <a:gd name="connsiteY55" fmla="*/ 1798682 h 1828663"/>
                <a:gd name="connsiteX56" fmla="*/ 3372787 w 3942413"/>
                <a:gd name="connsiteY56" fmla="*/ 1783692 h 1828663"/>
                <a:gd name="connsiteX57" fmla="*/ 3477718 w 3942413"/>
                <a:gd name="connsiteY57" fmla="*/ 1753712 h 1828663"/>
                <a:gd name="connsiteX58" fmla="*/ 3522688 w 3942413"/>
                <a:gd name="connsiteY58" fmla="*/ 1723732 h 1828663"/>
                <a:gd name="connsiteX59" fmla="*/ 3567659 w 3942413"/>
                <a:gd name="connsiteY59" fmla="*/ 1708741 h 1828663"/>
                <a:gd name="connsiteX60" fmla="*/ 3612629 w 3942413"/>
                <a:gd name="connsiteY60" fmla="*/ 1663771 h 1828663"/>
                <a:gd name="connsiteX61" fmla="*/ 3702570 w 3942413"/>
                <a:gd name="connsiteY61" fmla="*/ 1603810 h 1828663"/>
                <a:gd name="connsiteX62" fmla="*/ 3732551 w 3942413"/>
                <a:gd name="connsiteY62" fmla="*/ 1573830 h 1828663"/>
                <a:gd name="connsiteX63" fmla="*/ 3777521 w 3942413"/>
                <a:gd name="connsiteY63" fmla="*/ 1558840 h 1828663"/>
                <a:gd name="connsiteX64" fmla="*/ 3867462 w 3942413"/>
                <a:gd name="connsiteY64" fmla="*/ 1483889 h 1828663"/>
                <a:gd name="connsiteX65" fmla="*/ 3897442 w 3942413"/>
                <a:gd name="connsiteY65" fmla="*/ 1438919 h 1828663"/>
                <a:gd name="connsiteX66" fmla="*/ 3912432 w 3942413"/>
                <a:gd name="connsiteY66" fmla="*/ 1378958 h 1828663"/>
                <a:gd name="connsiteX67" fmla="*/ 3927423 w 3942413"/>
                <a:gd name="connsiteY67" fmla="*/ 1304007 h 1828663"/>
                <a:gd name="connsiteX68" fmla="*/ 3942413 w 3942413"/>
                <a:gd name="connsiteY68" fmla="*/ 1259037 h 1828663"/>
                <a:gd name="connsiteX69" fmla="*/ 3927423 w 3942413"/>
                <a:gd name="connsiteY69" fmla="*/ 749371 h 1828663"/>
                <a:gd name="connsiteX70" fmla="*/ 3882452 w 3942413"/>
                <a:gd name="connsiteY70" fmla="*/ 644440 h 1828663"/>
                <a:gd name="connsiteX71" fmla="*/ 3852472 w 3942413"/>
                <a:gd name="connsiteY71" fmla="*/ 614459 h 1828663"/>
                <a:gd name="connsiteX72" fmla="*/ 3762531 w 3942413"/>
                <a:gd name="connsiteY72" fmla="*/ 494538 h 1828663"/>
                <a:gd name="connsiteX73" fmla="*/ 3747541 w 3942413"/>
                <a:gd name="connsiteY73" fmla="*/ 449568 h 1828663"/>
                <a:gd name="connsiteX74" fmla="*/ 3717560 w 3942413"/>
                <a:gd name="connsiteY74" fmla="*/ 419587 h 1828663"/>
                <a:gd name="connsiteX75" fmla="*/ 3687580 w 3942413"/>
                <a:gd name="connsiteY75" fmla="*/ 359627 h 18286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</a:cxnLst>
              <a:rect l="l" t="t" r="r" b="b"/>
              <a:pathLst>
                <a:path w="3942413" h="1828663">
                  <a:moveTo>
                    <a:pt x="3687580" y="359627"/>
                  </a:moveTo>
                  <a:cubicBezTo>
                    <a:pt x="3675088" y="347135"/>
                    <a:pt x="3656159" y="352767"/>
                    <a:pt x="3642610" y="344637"/>
                  </a:cubicBezTo>
                  <a:cubicBezTo>
                    <a:pt x="3630491" y="337365"/>
                    <a:pt x="3623665" y="323485"/>
                    <a:pt x="3612629" y="314656"/>
                  </a:cubicBezTo>
                  <a:cubicBezTo>
                    <a:pt x="3571117" y="281446"/>
                    <a:pt x="3570186" y="285518"/>
                    <a:pt x="3522688" y="269686"/>
                  </a:cubicBezTo>
                  <a:cubicBezTo>
                    <a:pt x="3478054" y="225050"/>
                    <a:pt x="3510008" y="248066"/>
                    <a:pt x="3447737" y="224715"/>
                  </a:cubicBezTo>
                  <a:cubicBezTo>
                    <a:pt x="3422542" y="215267"/>
                    <a:pt x="3398560" y="202467"/>
                    <a:pt x="3372787" y="194735"/>
                  </a:cubicBezTo>
                  <a:cubicBezTo>
                    <a:pt x="3348383" y="187414"/>
                    <a:pt x="3322708" y="185272"/>
                    <a:pt x="3297836" y="179745"/>
                  </a:cubicBezTo>
                  <a:cubicBezTo>
                    <a:pt x="3168013" y="150896"/>
                    <a:pt x="3315378" y="173367"/>
                    <a:pt x="3102964" y="149764"/>
                  </a:cubicBezTo>
                  <a:cubicBezTo>
                    <a:pt x="2950080" y="98804"/>
                    <a:pt x="3098282" y="143659"/>
                    <a:pt x="2728210" y="119784"/>
                  </a:cubicBezTo>
                  <a:cubicBezTo>
                    <a:pt x="2683056" y="116871"/>
                    <a:pt x="2638269" y="109791"/>
                    <a:pt x="2593298" y="104794"/>
                  </a:cubicBezTo>
                  <a:cubicBezTo>
                    <a:pt x="2450205" y="69021"/>
                    <a:pt x="2591295" y="100525"/>
                    <a:pt x="2308485" y="74814"/>
                  </a:cubicBezTo>
                  <a:cubicBezTo>
                    <a:pt x="2273298" y="71615"/>
                    <a:pt x="2238531" y="64820"/>
                    <a:pt x="2203554" y="59823"/>
                  </a:cubicBezTo>
                  <a:cubicBezTo>
                    <a:pt x="2024080" y="0"/>
                    <a:pt x="2146410" y="34967"/>
                    <a:pt x="1723869" y="59823"/>
                  </a:cubicBezTo>
                  <a:cubicBezTo>
                    <a:pt x="1698434" y="61319"/>
                    <a:pt x="1674100" y="70940"/>
                    <a:pt x="1648918" y="74814"/>
                  </a:cubicBezTo>
                  <a:cubicBezTo>
                    <a:pt x="1609101" y="80940"/>
                    <a:pt x="1568970" y="84807"/>
                    <a:pt x="1528996" y="89804"/>
                  </a:cubicBezTo>
                  <a:cubicBezTo>
                    <a:pt x="1369051" y="143119"/>
                    <a:pt x="1542362" y="89924"/>
                    <a:pt x="1139252" y="119784"/>
                  </a:cubicBezTo>
                  <a:cubicBezTo>
                    <a:pt x="1123927" y="120919"/>
                    <a:pt x="1052845" y="141825"/>
                    <a:pt x="1034321" y="149764"/>
                  </a:cubicBezTo>
                  <a:cubicBezTo>
                    <a:pt x="1013782" y="158567"/>
                    <a:pt x="995108" y="171446"/>
                    <a:pt x="974360" y="179745"/>
                  </a:cubicBezTo>
                  <a:cubicBezTo>
                    <a:pt x="945018" y="191482"/>
                    <a:pt x="884419" y="209725"/>
                    <a:pt x="884419" y="209725"/>
                  </a:cubicBezTo>
                  <a:cubicBezTo>
                    <a:pt x="869429" y="219718"/>
                    <a:pt x="853128" y="227981"/>
                    <a:pt x="839449" y="239705"/>
                  </a:cubicBezTo>
                  <a:cubicBezTo>
                    <a:pt x="817988" y="258100"/>
                    <a:pt x="806303" y="290728"/>
                    <a:pt x="779488" y="299666"/>
                  </a:cubicBezTo>
                  <a:lnTo>
                    <a:pt x="734518" y="314656"/>
                  </a:lnTo>
                  <a:cubicBezTo>
                    <a:pt x="724524" y="324650"/>
                    <a:pt x="713366" y="333601"/>
                    <a:pt x="704537" y="344637"/>
                  </a:cubicBezTo>
                  <a:cubicBezTo>
                    <a:pt x="693283" y="358705"/>
                    <a:pt x="687296" y="376868"/>
                    <a:pt x="674557" y="389607"/>
                  </a:cubicBezTo>
                  <a:cubicBezTo>
                    <a:pt x="661818" y="402346"/>
                    <a:pt x="644577" y="409594"/>
                    <a:pt x="629587" y="419587"/>
                  </a:cubicBezTo>
                  <a:cubicBezTo>
                    <a:pt x="603423" y="498076"/>
                    <a:pt x="625769" y="453386"/>
                    <a:pt x="539646" y="539509"/>
                  </a:cubicBezTo>
                  <a:cubicBezTo>
                    <a:pt x="529652" y="549503"/>
                    <a:pt x="521424" y="561649"/>
                    <a:pt x="509665" y="569489"/>
                  </a:cubicBezTo>
                  <a:cubicBezTo>
                    <a:pt x="479685" y="589476"/>
                    <a:pt x="445202" y="603972"/>
                    <a:pt x="419724" y="629450"/>
                  </a:cubicBezTo>
                  <a:cubicBezTo>
                    <a:pt x="312893" y="736281"/>
                    <a:pt x="434139" y="620915"/>
                    <a:pt x="329783" y="704400"/>
                  </a:cubicBezTo>
                  <a:cubicBezTo>
                    <a:pt x="318747" y="713229"/>
                    <a:pt x="310839" y="725552"/>
                    <a:pt x="299803" y="734381"/>
                  </a:cubicBezTo>
                  <a:cubicBezTo>
                    <a:pt x="258292" y="767590"/>
                    <a:pt x="257358" y="763519"/>
                    <a:pt x="209862" y="779351"/>
                  </a:cubicBezTo>
                  <a:cubicBezTo>
                    <a:pt x="199869" y="789345"/>
                    <a:pt x="188711" y="798296"/>
                    <a:pt x="179882" y="809332"/>
                  </a:cubicBezTo>
                  <a:cubicBezTo>
                    <a:pt x="168628" y="823400"/>
                    <a:pt x="163741" y="842769"/>
                    <a:pt x="149901" y="854302"/>
                  </a:cubicBezTo>
                  <a:cubicBezTo>
                    <a:pt x="132734" y="868607"/>
                    <a:pt x="109928" y="874289"/>
                    <a:pt x="89941" y="884282"/>
                  </a:cubicBezTo>
                  <a:cubicBezTo>
                    <a:pt x="84944" y="899272"/>
                    <a:pt x="83081" y="915704"/>
                    <a:pt x="74951" y="929253"/>
                  </a:cubicBezTo>
                  <a:cubicBezTo>
                    <a:pt x="67680" y="941372"/>
                    <a:pt x="51290" y="946592"/>
                    <a:pt x="44970" y="959233"/>
                  </a:cubicBezTo>
                  <a:cubicBezTo>
                    <a:pt x="30837" y="987499"/>
                    <a:pt x="24983" y="1019194"/>
                    <a:pt x="14990" y="1049174"/>
                  </a:cubicBezTo>
                  <a:lnTo>
                    <a:pt x="0" y="1094145"/>
                  </a:lnTo>
                  <a:cubicBezTo>
                    <a:pt x="4997" y="1139115"/>
                    <a:pt x="6116" y="1184688"/>
                    <a:pt x="14990" y="1229056"/>
                  </a:cubicBezTo>
                  <a:cubicBezTo>
                    <a:pt x="21188" y="1260044"/>
                    <a:pt x="34977" y="1289017"/>
                    <a:pt x="44970" y="1318997"/>
                  </a:cubicBezTo>
                  <a:lnTo>
                    <a:pt x="59960" y="1363968"/>
                  </a:lnTo>
                  <a:lnTo>
                    <a:pt x="74951" y="1408938"/>
                  </a:lnTo>
                  <a:cubicBezTo>
                    <a:pt x="79948" y="1423928"/>
                    <a:pt x="76794" y="1445144"/>
                    <a:pt x="89941" y="1453909"/>
                  </a:cubicBezTo>
                  <a:cubicBezTo>
                    <a:pt x="104931" y="1463902"/>
                    <a:pt x="120843" y="1472635"/>
                    <a:pt x="134911" y="1483889"/>
                  </a:cubicBezTo>
                  <a:cubicBezTo>
                    <a:pt x="145947" y="1492718"/>
                    <a:pt x="153586" y="1505389"/>
                    <a:pt x="164892" y="1513869"/>
                  </a:cubicBezTo>
                  <a:cubicBezTo>
                    <a:pt x="193717" y="1535488"/>
                    <a:pt x="229354" y="1548352"/>
                    <a:pt x="254832" y="1573830"/>
                  </a:cubicBezTo>
                  <a:cubicBezTo>
                    <a:pt x="274819" y="1593817"/>
                    <a:pt x="287978" y="1624853"/>
                    <a:pt x="314793" y="1633791"/>
                  </a:cubicBezTo>
                  <a:cubicBezTo>
                    <a:pt x="357652" y="1648077"/>
                    <a:pt x="372670" y="1654360"/>
                    <a:pt x="419724" y="1663771"/>
                  </a:cubicBezTo>
                  <a:cubicBezTo>
                    <a:pt x="603501" y="1700526"/>
                    <a:pt x="430348" y="1658932"/>
                    <a:pt x="569626" y="1693751"/>
                  </a:cubicBezTo>
                  <a:cubicBezTo>
                    <a:pt x="682543" y="1806672"/>
                    <a:pt x="572484" y="1710115"/>
                    <a:pt x="944380" y="1738722"/>
                  </a:cubicBezTo>
                  <a:cubicBezTo>
                    <a:pt x="960135" y="1739934"/>
                    <a:pt x="974022" y="1749880"/>
                    <a:pt x="989351" y="1753712"/>
                  </a:cubicBezTo>
                  <a:cubicBezTo>
                    <a:pt x="1014068" y="1759891"/>
                    <a:pt x="1039079" y="1765099"/>
                    <a:pt x="1064301" y="1768702"/>
                  </a:cubicBezTo>
                  <a:cubicBezTo>
                    <a:pt x="1137042" y="1779094"/>
                    <a:pt x="1230388" y="1783931"/>
                    <a:pt x="1304144" y="1798682"/>
                  </a:cubicBezTo>
                  <a:cubicBezTo>
                    <a:pt x="1344548" y="1806763"/>
                    <a:pt x="1424065" y="1828663"/>
                    <a:pt x="1424065" y="1828663"/>
                  </a:cubicBezTo>
                  <a:lnTo>
                    <a:pt x="3252865" y="1813673"/>
                  </a:lnTo>
                  <a:cubicBezTo>
                    <a:pt x="3268664" y="1813420"/>
                    <a:pt x="3282507" y="1802514"/>
                    <a:pt x="3297836" y="1798682"/>
                  </a:cubicBezTo>
                  <a:cubicBezTo>
                    <a:pt x="3322554" y="1792502"/>
                    <a:pt x="3347915" y="1789219"/>
                    <a:pt x="3372787" y="1783692"/>
                  </a:cubicBezTo>
                  <a:cubicBezTo>
                    <a:pt x="3429252" y="1771144"/>
                    <a:pt x="3427640" y="1770404"/>
                    <a:pt x="3477718" y="1753712"/>
                  </a:cubicBezTo>
                  <a:cubicBezTo>
                    <a:pt x="3492708" y="1743719"/>
                    <a:pt x="3506574" y="1731789"/>
                    <a:pt x="3522688" y="1723732"/>
                  </a:cubicBezTo>
                  <a:cubicBezTo>
                    <a:pt x="3536821" y="1716665"/>
                    <a:pt x="3554512" y="1717506"/>
                    <a:pt x="3567659" y="1708741"/>
                  </a:cubicBezTo>
                  <a:cubicBezTo>
                    <a:pt x="3585298" y="1696982"/>
                    <a:pt x="3595895" y="1676786"/>
                    <a:pt x="3612629" y="1663771"/>
                  </a:cubicBezTo>
                  <a:cubicBezTo>
                    <a:pt x="3641071" y="1641650"/>
                    <a:pt x="3677091" y="1629288"/>
                    <a:pt x="3702570" y="1603810"/>
                  </a:cubicBezTo>
                  <a:cubicBezTo>
                    <a:pt x="3712564" y="1593817"/>
                    <a:pt x="3720432" y="1581101"/>
                    <a:pt x="3732551" y="1573830"/>
                  </a:cubicBezTo>
                  <a:cubicBezTo>
                    <a:pt x="3746100" y="1565701"/>
                    <a:pt x="3762531" y="1563837"/>
                    <a:pt x="3777521" y="1558840"/>
                  </a:cubicBezTo>
                  <a:cubicBezTo>
                    <a:pt x="3821739" y="1529361"/>
                    <a:pt x="3831394" y="1527171"/>
                    <a:pt x="3867462" y="1483889"/>
                  </a:cubicBezTo>
                  <a:cubicBezTo>
                    <a:pt x="3878995" y="1470049"/>
                    <a:pt x="3887449" y="1453909"/>
                    <a:pt x="3897442" y="1438919"/>
                  </a:cubicBezTo>
                  <a:cubicBezTo>
                    <a:pt x="3902439" y="1418932"/>
                    <a:pt x="3907963" y="1399069"/>
                    <a:pt x="3912432" y="1378958"/>
                  </a:cubicBezTo>
                  <a:cubicBezTo>
                    <a:pt x="3917959" y="1354086"/>
                    <a:pt x="3921243" y="1328725"/>
                    <a:pt x="3927423" y="1304007"/>
                  </a:cubicBezTo>
                  <a:cubicBezTo>
                    <a:pt x="3931255" y="1288678"/>
                    <a:pt x="3937416" y="1274027"/>
                    <a:pt x="3942413" y="1259037"/>
                  </a:cubicBezTo>
                  <a:cubicBezTo>
                    <a:pt x="3937416" y="1089148"/>
                    <a:pt x="3936597" y="919085"/>
                    <a:pt x="3927423" y="749371"/>
                  </a:cubicBezTo>
                  <a:cubicBezTo>
                    <a:pt x="3926247" y="727622"/>
                    <a:pt x="3889968" y="655714"/>
                    <a:pt x="3882452" y="644440"/>
                  </a:cubicBezTo>
                  <a:cubicBezTo>
                    <a:pt x="3874613" y="632681"/>
                    <a:pt x="3861301" y="625495"/>
                    <a:pt x="3852472" y="614459"/>
                  </a:cubicBezTo>
                  <a:cubicBezTo>
                    <a:pt x="3821258" y="575441"/>
                    <a:pt x="3762531" y="494538"/>
                    <a:pt x="3762531" y="494538"/>
                  </a:cubicBezTo>
                  <a:cubicBezTo>
                    <a:pt x="3757534" y="479548"/>
                    <a:pt x="3755671" y="463117"/>
                    <a:pt x="3747541" y="449568"/>
                  </a:cubicBezTo>
                  <a:cubicBezTo>
                    <a:pt x="3740269" y="437449"/>
                    <a:pt x="3726389" y="430623"/>
                    <a:pt x="3717560" y="419587"/>
                  </a:cubicBezTo>
                  <a:cubicBezTo>
                    <a:pt x="3693442" y="389439"/>
                    <a:pt x="3700072" y="372119"/>
                    <a:pt x="3687580" y="359627"/>
                  </a:cubicBezTo>
                  <a:close/>
                </a:path>
              </a:pathLst>
            </a:cu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AutoShape 5"/>
            <p:cNvCxnSpPr>
              <a:cxnSpLocks noChangeShapeType="1"/>
            </p:cNvCxnSpPr>
            <p:nvPr/>
          </p:nvCxnSpPr>
          <p:spPr bwMode="auto">
            <a:xfrm flipH="1">
              <a:off x="5638800" y="3757610"/>
              <a:ext cx="990600" cy="30480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stealth" w="lg" len="lg"/>
            </a:ln>
            <a:scene3d>
              <a:camera prst="orthographicFront"/>
              <a:lightRig rig="threePt" dir="t"/>
            </a:scene3d>
          </p:spPr>
        </p:cxnSp>
        <p:cxnSp>
          <p:nvCxnSpPr>
            <p:cNvPr id="51" name="AutoShape 5"/>
            <p:cNvCxnSpPr>
              <a:cxnSpLocks noChangeShapeType="1"/>
            </p:cNvCxnSpPr>
            <p:nvPr/>
          </p:nvCxnSpPr>
          <p:spPr bwMode="auto">
            <a:xfrm flipV="1">
              <a:off x="7620000" y="3986210"/>
              <a:ext cx="990600" cy="30480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stealth" w="lg" len="lg"/>
            </a:ln>
            <a:scene3d>
              <a:camera prst="orthographicFront"/>
              <a:lightRig rig="threePt" dir="t"/>
            </a:scene3d>
          </p:spPr>
        </p:cxnSp>
        <p:cxnSp>
          <p:nvCxnSpPr>
            <p:cNvPr id="52" name="Straight Arrow Connector 51"/>
            <p:cNvCxnSpPr/>
            <p:nvPr/>
          </p:nvCxnSpPr>
          <p:spPr>
            <a:xfrm flipV="1">
              <a:off x="6629400" y="3757610"/>
              <a:ext cx="0" cy="1752600"/>
            </a:xfrm>
            <a:prstGeom prst="straightConnector1">
              <a:avLst/>
            </a:prstGeom>
            <a:ln w="22225">
              <a:solidFill>
                <a:srgbClr val="FF0000"/>
              </a:solidFill>
              <a:headEnd type="oval" w="med" len="sm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flipV="1">
              <a:off x="6629400" y="4291010"/>
              <a:ext cx="990600" cy="1219200"/>
            </a:xfrm>
            <a:prstGeom prst="straightConnector1">
              <a:avLst/>
            </a:prstGeom>
            <a:ln w="22225">
              <a:solidFill>
                <a:srgbClr val="FF0000"/>
              </a:solidFill>
              <a:headEnd type="oval" w="med" len="sm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flipH="1" flipV="1">
              <a:off x="6705600" y="3757610"/>
              <a:ext cx="914400" cy="457200"/>
            </a:xfrm>
            <a:prstGeom prst="straightConnector1">
              <a:avLst/>
            </a:prstGeom>
            <a:ln w="22225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54"/>
            <p:cNvSpPr/>
            <p:nvPr/>
          </p:nvSpPr>
          <p:spPr>
            <a:xfrm>
              <a:off x="5334000" y="3910010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F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7696200" y="3529010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-F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6096000" y="5418244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O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781800" y="3452810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r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705600" y="4976810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 smtClean="0">
                  <a:solidFill>
                    <a:srgbClr val="FF0000"/>
                  </a:solidFill>
                </a:rPr>
                <a:t>r</a:t>
              </a:r>
              <a:r>
                <a:rPr lang="en-US" sz="2400" b="1" baseline="-25000" dirty="0" err="1" smtClean="0">
                  <a:solidFill>
                    <a:srgbClr val="FF0000"/>
                  </a:solidFill>
                </a:rPr>
                <a:t>A</a:t>
              </a:r>
              <a:endParaRPr lang="en-US" sz="2400" b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867400" y="4824410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err="1" smtClean="0">
                  <a:solidFill>
                    <a:srgbClr val="FF0000"/>
                  </a:solidFill>
                </a:rPr>
                <a:t>r</a:t>
              </a:r>
              <a:r>
                <a:rPr lang="en-US" sz="2400" b="1" baseline="-25000" dirty="0" err="1" smtClean="0">
                  <a:solidFill>
                    <a:srgbClr val="FF0000"/>
                  </a:solidFill>
                </a:rPr>
                <a:t>B</a:t>
              </a:r>
              <a:endParaRPr lang="en-US" sz="2400" b="1" baseline="-25000" dirty="0">
                <a:solidFill>
                  <a:srgbClr val="FF0000"/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7315200" y="4138610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791200" y="3148010"/>
              <a:ext cx="1143000" cy="625366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B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[1]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29" name="Rounded Rectangle 28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1" name="Flowchart: Summing Junction 30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2" name="Flowchart: Or 31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928662" y="1857364"/>
            <a:ext cx="742955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Find the resultant moment couple produced by the following forces. All dimensions in </a:t>
            </a:r>
            <a:r>
              <a:rPr lang="en-US" b="1" dirty="0" smtClean="0">
                <a:solidFill>
                  <a:srgbClr val="FF0000"/>
                </a:solidFill>
              </a:rPr>
              <a:t>m</a:t>
            </a:r>
          </a:p>
        </p:txBody>
      </p:sp>
      <p:pic>
        <p:nvPicPr>
          <p:cNvPr id="8499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2643182"/>
            <a:ext cx="4381500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[1]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29" name="Rounded Rectangle 28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1" name="Flowchart: Summing Junction 30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2" name="Flowchart: Or 31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0" name="Rectangle 19"/>
          <p:cNvSpPr/>
          <p:nvPr/>
        </p:nvSpPr>
        <p:spPr>
          <a:xfrm>
            <a:off x="928662" y="1714488"/>
            <a:ext cx="621510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Solution:</a:t>
            </a:r>
          </a:p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1. By traditional moment analysis 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     ∑Mo = -(150)(7)-(150)(7) – (200)(9)-(200)(9) = -5700 </a:t>
            </a:r>
            <a:r>
              <a:rPr lang="en-US" b="1" dirty="0" err="1" smtClean="0"/>
              <a:t>N.m</a:t>
            </a:r>
            <a:r>
              <a:rPr lang="en-US" b="1" dirty="0" smtClean="0"/>
              <a:t>  </a:t>
            </a:r>
          </a:p>
        </p:txBody>
      </p:sp>
      <p:sp>
        <p:nvSpPr>
          <p:cNvPr id="21" name="Arc 20"/>
          <p:cNvSpPr/>
          <p:nvPr/>
        </p:nvSpPr>
        <p:spPr>
          <a:xfrm>
            <a:off x="714348" y="2357430"/>
            <a:ext cx="457200" cy="457200"/>
          </a:xfrm>
          <a:prstGeom prst="arc">
            <a:avLst>
              <a:gd name="adj1" fmla="val 16200000"/>
              <a:gd name="adj2" fmla="val 5503096"/>
            </a:avLst>
          </a:prstGeom>
          <a:ln w="25400">
            <a:solidFill>
              <a:srgbClr val="00206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sp>
        <p:nvSpPr>
          <p:cNvPr id="23" name="Rectangle 22"/>
          <p:cNvSpPr/>
          <p:nvPr/>
        </p:nvSpPr>
        <p:spPr>
          <a:xfrm>
            <a:off x="928662" y="3000372"/>
            <a:ext cx="571502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</a:rPr>
              <a:t>2.By </a:t>
            </a:r>
            <a:r>
              <a:rPr lang="en-US" b="1" dirty="0" err="1" smtClean="0">
                <a:solidFill>
                  <a:srgbClr val="FF0000"/>
                </a:solidFill>
              </a:rPr>
              <a:t>cpouple</a:t>
            </a:r>
            <a:r>
              <a:rPr lang="en-US" b="1" dirty="0" smtClean="0">
                <a:solidFill>
                  <a:srgbClr val="FF0000"/>
                </a:solidFill>
              </a:rPr>
              <a:t> moment analysis 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     ∑Mc = -(150)(14) – (200)(18</a:t>
            </a:r>
            <a:r>
              <a:rPr lang="en-US" b="1" dirty="0" smtClean="0"/>
              <a:t>) = </a:t>
            </a:r>
            <a:r>
              <a:rPr lang="en-US" b="1" dirty="0" smtClean="0"/>
              <a:t>-5700 </a:t>
            </a:r>
            <a:r>
              <a:rPr lang="en-US" b="1" dirty="0" err="1" smtClean="0"/>
              <a:t>N.m</a:t>
            </a:r>
            <a:r>
              <a:rPr lang="en-US" b="1" dirty="0" smtClean="0"/>
              <a:t>  </a:t>
            </a:r>
          </a:p>
        </p:txBody>
      </p:sp>
      <p:sp>
        <p:nvSpPr>
          <p:cNvPr id="25" name="Arc 24"/>
          <p:cNvSpPr/>
          <p:nvPr/>
        </p:nvSpPr>
        <p:spPr>
          <a:xfrm>
            <a:off x="714348" y="3357562"/>
            <a:ext cx="457200" cy="457200"/>
          </a:xfrm>
          <a:prstGeom prst="arc">
            <a:avLst>
              <a:gd name="adj1" fmla="val 16200000"/>
              <a:gd name="adj2" fmla="val 5503096"/>
            </a:avLst>
          </a:prstGeom>
          <a:ln w="25400">
            <a:solidFill>
              <a:srgbClr val="00206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pic>
        <p:nvPicPr>
          <p:cNvPr id="26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3786190"/>
            <a:ext cx="3286148" cy="266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Moment of couple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</a:t>
            </a:r>
            <a:r>
              <a:rPr lang="en-US" sz="2000" b="1" dirty="0" smtClean="0">
                <a:solidFill>
                  <a:schemeClr val="bg1"/>
                </a:solidFill>
              </a:rPr>
              <a:t>[2]</a:t>
            </a:r>
            <a:endParaRPr lang="en-US" sz="2000" b="1" dirty="0" smtClean="0">
              <a:solidFill>
                <a:schemeClr val="bg1"/>
              </a:solidFill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29" name="Rounded Rectangle 28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1" name="Flowchart: Summing Junction 30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2" name="Flowchart: Or 31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pic>
        <p:nvPicPr>
          <p:cNvPr id="870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2714620"/>
            <a:ext cx="3929090" cy="3810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/>
        </p:nvSpPr>
        <p:spPr>
          <a:xfrm>
            <a:off x="928662" y="1714488"/>
            <a:ext cx="7429552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Find the moment couple produced by the following force. All dimensions in </a:t>
            </a:r>
            <a:r>
              <a:rPr lang="en-US" sz="2000" b="1" dirty="0" smtClean="0">
                <a:solidFill>
                  <a:srgbClr val="FF0000"/>
                </a:solidFill>
              </a:rPr>
              <a:t>m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Words>484</Words>
  <Application>Microsoft Office PowerPoint</Application>
  <PresentationFormat>On-screen Show (4:3)</PresentationFormat>
  <Paragraphs>141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205</cp:revision>
  <dcterms:created xsi:type="dcterms:W3CDTF">2013-05-06T16:21:25Z</dcterms:created>
  <dcterms:modified xsi:type="dcterms:W3CDTF">2013-09-23T17:33:30Z</dcterms:modified>
</cp:coreProperties>
</file>