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2" r:id="rId3"/>
    <p:sldId id="288" r:id="rId4"/>
    <p:sldId id="285" r:id="rId5"/>
    <p:sldId id="289" r:id="rId6"/>
    <p:sldId id="290" r:id="rId7"/>
    <p:sldId id="291" r:id="rId8"/>
    <p:sldId id="294" r:id="rId9"/>
    <p:sldId id="295" r:id="rId10"/>
    <p:sldId id="287" r:id="rId11"/>
    <p:sldId id="27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21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8ABF34-2BC1-473B-87C0-8E88AE821395}" type="datetimeFigureOut">
              <a:rPr lang="en-US" smtClean="0"/>
              <a:pPr/>
              <a:t>10/1/2013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DAFCB0-6134-47E1-BE4E-4821DD2DF0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06F84-8023-47C8-9124-E02C765911A4}" type="datetimeFigureOut">
              <a:rPr lang="en-US" smtClean="0"/>
              <a:pPr/>
              <a:t>10/1/2013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7B7F41-00C5-4285-AB36-E0AF075D87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F18BD-0D06-471B-9EB2-9D27EBA77692}" type="datetime1">
              <a:rPr lang="en-US" smtClean="0"/>
              <a:pPr/>
              <a:t>10/1/2013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DAB64-F6C2-4545-ABD9-8E11665509A0}" type="datetime1">
              <a:rPr lang="en-US" smtClean="0"/>
              <a:pPr/>
              <a:t>10/1/2013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B4C64-8AB9-4927-92EB-D5081CD61AD1}" type="datetime1">
              <a:rPr lang="en-US" smtClean="0"/>
              <a:pPr/>
              <a:t>10/1/2013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1EA74-A2C4-47DC-BB4A-714E13492C46}" type="datetime1">
              <a:rPr lang="en-US" smtClean="0"/>
              <a:pPr/>
              <a:t>10/1/2013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99A7-4279-4BD8-AFEB-BE4EE285AADF}" type="datetime1">
              <a:rPr lang="en-US" smtClean="0"/>
              <a:pPr/>
              <a:t>10/1/2013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A88BE-78BC-40C8-8B75-2FBA2B0C7A19}" type="datetime1">
              <a:rPr lang="en-US" smtClean="0"/>
              <a:pPr/>
              <a:t>10/1/2013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11267-5607-40C2-8EB9-EFBB991A6307}" type="datetime1">
              <a:rPr lang="en-US" smtClean="0"/>
              <a:pPr/>
              <a:t>10/1/2013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179D6-DDC1-4FA0-87E5-7A127C70911D}" type="datetime1">
              <a:rPr lang="en-US" smtClean="0"/>
              <a:pPr/>
              <a:t>10/1/2013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230D-0681-410D-BA04-0D43F99ED355}" type="datetime1">
              <a:rPr lang="en-US" smtClean="0"/>
              <a:pPr/>
              <a:t>10/1/2013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5A0C-6548-42FD-BFFC-106D921BB2E8}" type="datetime1">
              <a:rPr lang="en-US" smtClean="0"/>
              <a:pPr/>
              <a:t>10/1/2013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3A527-D86F-453B-AF27-A507A1D589B9}" type="datetime1">
              <a:rPr lang="en-US" smtClean="0"/>
              <a:pPr/>
              <a:t>10/1/2013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2DEF7-A956-4A6A-B0D8-71EDC7B65DBA}" type="datetime1">
              <a:rPr lang="en-US" smtClean="0"/>
              <a:pPr/>
              <a:t>10/1/2013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/>
          <p:cNvSpPr/>
          <p:nvPr/>
        </p:nvSpPr>
        <p:spPr>
          <a:xfrm>
            <a:off x="357158" y="406748"/>
            <a:ext cx="108000" cy="6300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/>
          <p:nvPr/>
        </p:nvSpPr>
        <p:spPr>
          <a:xfrm>
            <a:off x="142844" y="559148"/>
            <a:ext cx="108000" cy="6156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00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Rectangle 113"/>
          <p:cNvSpPr/>
          <p:nvPr/>
        </p:nvSpPr>
        <p:spPr>
          <a:xfrm>
            <a:off x="1357290" y="1643050"/>
            <a:ext cx="3600000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Chapter Three</a:t>
            </a:r>
            <a:endParaRPr lang="en-US" sz="4000" dirty="0"/>
          </a:p>
        </p:txBody>
      </p:sp>
      <p:sp>
        <p:nvSpPr>
          <p:cNvPr id="115" name="Rectangle 114"/>
          <p:cNvSpPr/>
          <p:nvPr/>
        </p:nvSpPr>
        <p:spPr>
          <a:xfrm>
            <a:off x="1357290" y="4214818"/>
            <a:ext cx="6500858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Laith</a:t>
            </a:r>
            <a:r>
              <a:rPr lang="en-US" sz="4000" dirty="0" smtClean="0"/>
              <a:t> </a:t>
            </a:r>
            <a:r>
              <a:rPr lang="en-US" sz="4000" dirty="0" err="1" smtClean="0"/>
              <a:t>Batarseh</a:t>
            </a:r>
            <a:endParaRPr lang="en-US" sz="4000" dirty="0"/>
          </a:p>
        </p:txBody>
      </p:sp>
      <p:sp>
        <p:nvSpPr>
          <p:cNvPr id="117" name="Rectangle 116"/>
          <p:cNvSpPr/>
          <p:nvPr/>
        </p:nvSpPr>
        <p:spPr>
          <a:xfrm>
            <a:off x="3664486" y="142852"/>
            <a:ext cx="1836208" cy="769441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Statics </a:t>
            </a:r>
            <a:endParaRPr lang="en-US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1357290" y="2603248"/>
            <a:ext cx="6500858" cy="75431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32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5.2. </a:t>
            </a:r>
            <a:r>
              <a:rPr lang="en-US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Moment of couple</a:t>
            </a:r>
          </a:p>
        </p:txBody>
      </p:sp>
      <p:sp>
        <p:nvSpPr>
          <p:cNvPr id="119" name="Rectangle 118"/>
          <p:cNvSpPr/>
          <p:nvPr/>
        </p:nvSpPr>
        <p:spPr>
          <a:xfrm>
            <a:off x="4357686" y="3429000"/>
            <a:ext cx="6983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By </a:t>
            </a:r>
            <a:endParaRPr lang="en-US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grpSp>
        <p:nvGrpSpPr>
          <p:cNvPr id="120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121" name="Rounded Rectangle 120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2" name="Flowchart: Summing Junction 121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3" name="Flowchart: Or 122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5" name="Rectangle 124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6" name="Rectangle 125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131" name="Oval 130"/>
          <p:cNvSpPr>
            <a:spLocks noChangeAspect="1"/>
          </p:cNvSpPr>
          <p:nvPr/>
        </p:nvSpPr>
        <p:spPr>
          <a:xfrm>
            <a:off x="8005762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/>
          <p:nvPr/>
        </p:nvSpPr>
        <p:spPr>
          <a:xfrm>
            <a:off x="8001024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Moment of couple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Summary</a:t>
            </a: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1000100" y="1855889"/>
            <a:ext cx="778674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400" b="1" dirty="0" smtClean="0">
                <a:solidFill>
                  <a:srgbClr val="FF0000"/>
                </a:solidFill>
              </a:rPr>
              <a:t>Equivalent couples </a:t>
            </a:r>
            <a:r>
              <a:rPr lang="en-US" sz="2400" b="1" dirty="0" smtClean="0"/>
              <a:t>are the couples that have the same magnitude and same direction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400" b="1" dirty="0" smtClean="0">
                <a:solidFill>
                  <a:srgbClr val="FF0000"/>
                </a:solidFill>
              </a:rPr>
              <a:t>Resultant couple</a:t>
            </a:r>
            <a:r>
              <a:rPr lang="en-US" sz="2400" b="1" dirty="0" smtClean="0"/>
              <a:t> is the summation of the couples act on the body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400" b="1" dirty="0" smtClean="0">
                <a:solidFill>
                  <a:srgbClr val="FF0000"/>
                </a:solidFill>
              </a:rPr>
              <a:t>In three dimensional problems, </a:t>
            </a:r>
            <a:r>
              <a:rPr lang="en-US" sz="2400" b="1" dirty="0" smtClean="0"/>
              <a:t>Cartesian notation is more convenient  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endParaRPr lang="en-US" sz="2400" b="1" dirty="0" smtClean="0"/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endParaRPr lang="en-US" sz="2400" b="1" dirty="0" smtClean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Moment of couple</a:t>
            </a:r>
            <a:endParaRPr lang="en-US" sz="2400" b="1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ontent Placeholder 6"/>
          <p:cNvSpPr txBox="1">
            <a:spLocks/>
          </p:cNvSpPr>
          <p:nvPr/>
        </p:nvSpPr>
        <p:spPr>
          <a:xfrm>
            <a:off x="1214414" y="1357298"/>
            <a:ext cx="6215106" cy="39147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End of lecture 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See you in the next lecture 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Don’t forget to answer </a:t>
            </a:r>
            <a:r>
              <a:rPr kumimoji="0" lang="en-US" sz="4800" b="1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the quiz</a:t>
            </a:r>
            <a:endParaRPr kumimoji="0" lang="en-US" sz="48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ndalus" pitchFamily="18" charset="-78"/>
              <a:ea typeface="+mn-ea"/>
              <a:cs typeface="Andalus" pitchFamily="18" charset="-78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1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Moment of couple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857224" y="1214422"/>
            <a:ext cx="2071702" cy="464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19063" algn="just">
              <a:lnSpc>
                <a:spcPct val="150000"/>
              </a:lnSpc>
            </a:pPr>
            <a:endParaRPr lang="en-US" b="1" dirty="0" smtClean="0">
              <a:solidFill>
                <a:srgbClr val="FF000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85786" y="1721828"/>
            <a:ext cx="800105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en-US" sz="2000" b="1" dirty="0" smtClean="0"/>
              <a:t>in many of life applications, an equivalent couple is required to solve some technical problems such as space and size. </a:t>
            </a:r>
          </a:p>
          <a:p>
            <a:pPr algn="just">
              <a:buFont typeface="Wingdings" pitchFamily="2" charset="2"/>
              <a:buChar char="§"/>
            </a:pPr>
            <a:r>
              <a:rPr lang="en-US" sz="2000" b="1" dirty="0" smtClean="0">
                <a:solidFill>
                  <a:srgbClr val="FF0000"/>
                </a:solidFill>
              </a:rPr>
              <a:t>Equivalent couples </a:t>
            </a:r>
            <a:r>
              <a:rPr lang="en-US" sz="2000" b="1" dirty="0" smtClean="0"/>
              <a:t>are the couples that have the same magnitude and same direction </a:t>
            </a:r>
          </a:p>
          <a:p>
            <a:pPr algn="just">
              <a:buFont typeface="Wingdings" pitchFamily="2" charset="2"/>
              <a:buChar char="§"/>
            </a:pPr>
            <a:r>
              <a:rPr lang="en-US" sz="2000" b="1" dirty="0" smtClean="0"/>
              <a:t>As you can see, the relation between the forces and the arm distances in equivalent </a:t>
            </a:r>
            <a:r>
              <a:rPr lang="en-US" sz="2000" b="1" dirty="0" err="1" smtClean="0"/>
              <a:t>coupels</a:t>
            </a:r>
            <a:r>
              <a:rPr lang="en-US" sz="2000" b="1" dirty="0" smtClean="0"/>
              <a:t> is reverse (for example, as we reduce the moment arm, the required force for equivalent couple increases)   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928662" y="1142984"/>
            <a:ext cx="2857520" cy="35719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indent="119063" algn="ctr"/>
            <a:r>
              <a:rPr lang="en-US" sz="2000" b="1" dirty="0" smtClean="0">
                <a:solidFill>
                  <a:schemeClr val="bg1"/>
                </a:solidFill>
              </a:rPr>
              <a:t>Equivalent couples 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642910" y="3838596"/>
            <a:ext cx="3124200" cy="2590800"/>
            <a:chOff x="2971800" y="3733800"/>
            <a:chExt cx="3124200" cy="2209800"/>
          </a:xfrm>
        </p:grpSpPr>
        <p:grpSp>
          <p:nvGrpSpPr>
            <p:cNvPr id="35" name="Group 32"/>
            <p:cNvGrpSpPr/>
            <p:nvPr/>
          </p:nvGrpSpPr>
          <p:grpSpPr>
            <a:xfrm>
              <a:off x="3589226" y="4038600"/>
              <a:ext cx="1864711" cy="1676400"/>
              <a:chOff x="3336925" y="3962400"/>
              <a:chExt cx="1081088" cy="1081087"/>
            </a:xfrm>
          </p:grpSpPr>
          <p:sp>
            <p:nvSpPr>
              <p:cNvPr id="46" name="Oval 4"/>
              <p:cNvSpPr>
                <a:spLocks noChangeArrowheads="1"/>
              </p:cNvSpPr>
              <p:nvPr/>
            </p:nvSpPr>
            <p:spPr bwMode="auto">
              <a:xfrm>
                <a:off x="3336925" y="3962400"/>
                <a:ext cx="1081088" cy="1081087"/>
              </a:xfrm>
              <a:prstGeom prst="ellipse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999999"/>
                  </a:gs>
                </a:gsLst>
                <a:lin ang="5400000" scaled="1"/>
              </a:gradFill>
              <a:ln w="12700">
                <a:solidFill>
                  <a:srgbClr val="666666"/>
                </a:solidFill>
                <a:round/>
                <a:headEnd/>
                <a:tailEnd type="none" w="lg" len="lg"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cxnSp>
            <p:nvCxnSpPr>
              <p:cNvPr id="47" name="AutoShape 5"/>
              <p:cNvCxnSpPr>
                <a:cxnSpLocks noChangeShapeType="1"/>
              </p:cNvCxnSpPr>
              <p:nvPr/>
            </p:nvCxnSpPr>
            <p:spPr bwMode="auto">
              <a:xfrm>
                <a:off x="3884613" y="3962400"/>
                <a:ext cx="417429" cy="0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48" name="AutoShape 6"/>
              <p:cNvCxnSpPr>
                <a:cxnSpLocks noChangeShapeType="1"/>
              </p:cNvCxnSpPr>
              <p:nvPr/>
            </p:nvCxnSpPr>
            <p:spPr bwMode="auto">
              <a:xfrm flipH="1">
                <a:off x="3445093" y="5043487"/>
                <a:ext cx="417428" cy="0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49" name="AutoShape 7"/>
              <p:cNvCxnSpPr>
                <a:cxnSpLocks noChangeShapeType="1"/>
              </p:cNvCxnSpPr>
              <p:nvPr/>
            </p:nvCxnSpPr>
            <p:spPr bwMode="auto">
              <a:xfrm>
                <a:off x="3886200" y="3962400"/>
                <a:ext cx="0" cy="1081087"/>
              </a:xfrm>
              <a:prstGeom prst="straightConnector1">
                <a:avLst/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/>
                <a:tailEnd type="none" w="lg" len="lg"/>
              </a:ln>
              <a:effectLst/>
            </p:spPr>
          </p:cxnSp>
        </p:grpSp>
        <p:sp>
          <p:nvSpPr>
            <p:cNvPr id="43" name="Rectangle 42"/>
            <p:cNvSpPr/>
            <p:nvPr/>
          </p:nvSpPr>
          <p:spPr>
            <a:xfrm>
              <a:off x="4953000" y="3733800"/>
              <a:ext cx="1143000" cy="533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chemeClr val="tx1"/>
                  </a:solidFill>
                </a:rPr>
                <a:t>F</a:t>
              </a:r>
              <a:r>
                <a:rPr lang="en-US" sz="2400" b="1" baseline="-25000" dirty="0" smtClean="0">
                  <a:solidFill>
                    <a:schemeClr val="tx1"/>
                  </a:solidFill>
                </a:rPr>
                <a:t>1</a:t>
              </a:r>
              <a:endParaRPr lang="en-US" sz="2400" b="1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2971800" y="5410200"/>
              <a:ext cx="1143000" cy="533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chemeClr val="tx1"/>
                  </a:solidFill>
                </a:rPr>
                <a:t>-F</a:t>
              </a:r>
              <a:r>
                <a:rPr lang="en-US" sz="2400" b="1" baseline="-25000" dirty="0" smtClean="0">
                  <a:solidFill>
                    <a:schemeClr val="tx1"/>
                  </a:solidFill>
                </a:rPr>
                <a:t>1</a:t>
              </a:r>
              <a:endParaRPr lang="en-US" sz="2400" b="1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810000" y="4648200"/>
              <a:ext cx="1143000" cy="533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i="1" dirty="0" smtClean="0">
                  <a:solidFill>
                    <a:schemeClr val="tx1"/>
                  </a:solidFill>
                </a:rPr>
                <a:t>d1</a:t>
              </a:r>
              <a:endParaRPr lang="en-US" sz="2400" i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4605310" y="4295796"/>
            <a:ext cx="4267200" cy="1692166"/>
            <a:chOff x="6019800" y="3224048"/>
            <a:chExt cx="4267200" cy="1692166"/>
          </a:xfrm>
        </p:grpSpPr>
        <p:sp>
          <p:nvSpPr>
            <p:cNvPr id="51" name="Oval 4"/>
            <p:cNvSpPr>
              <a:spLocks noChangeArrowheads="1"/>
            </p:cNvSpPr>
            <p:nvPr/>
          </p:nvSpPr>
          <p:spPr bwMode="auto">
            <a:xfrm>
              <a:off x="7620000" y="3581400"/>
              <a:ext cx="1080000" cy="108000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round/>
              <a:headEnd/>
              <a:tailEnd type="none" w="lg" len="lg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52" name="Straight Connector 51"/>
            <p:cNvCxnSpPr>
              <a:stCxn id="51" idx="0"/>
              <a:endCxn id="51" idx="4"/>
            </p:cNvCxnSpPr>
            <p:nvPr/>
          </p:nvCxnSpPr>
          <p:spPr>
            <a:xfrm>
              <a:off x="8160000" y="3581400"/>
              <a:ext cx="0" cy="1080000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Rectangle 52"/>
            <p:cNvSpPr/>
            <p:nvPr/>
          </p:nvSpPr>
          <p:spPr>
            <a:xfrm>
              <a:off x="7391400" y="3810000"/>
              <a:ext cx="1143000" cy="62536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i="1" dirty="0" smtClean="0">
                  <a:solidFill>
                    <a:schemeClr val="tx1"/>
                  </a:solidFill>
                </a:rPr>
                <a:t>d2</a:t>
              </a:r>
              <a:endParaRPr lang="en-US" sz="2400" i="1" dirty="0">
                <a:solidFill>
                  <a:schemeClr val="tx1"/>
                </a:solidFill>
              </a:endParaRPr>
            </a:p>
          </p:txBody>
        </p:sp>
        <p:cxnSp>
          <p:nvCxnSpPr>
            <p:cNvPr id="54" name="AutoShape 5"/>
            <p:cNvCxnSpPr>
              <a:cxnSpLocks noChangeShapeType="1"/>
            </p:cNvCxnSpPr>
            <p:nvPr/>
          </p:nvCxnSpPr>
          <p:spPr bwMode="auto">
            <a:xfrm>
              <a:off x="8191501" y="3581400"/>
              <a:ext cx="1333499" cy="0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 type="stealth" w="lg" len="lg"/>
            </a:ln>
          </p:spPr>
        </p:cxnSp>
        <p:cxnSp>
          <p:nvCxnSpPr>
            <p:cNvPr id="55" name="AutoShape 6"/>
            <p:cNvCxnSpPr>
              <a:cxnSpLocks noChangeShapeType="1"/>
            </p:cNvCxnSpPr>
            <p:nvPr/>
          </p:nvCxnSpPr>
          <p:spPr bwMode="auto">
            <a:xfrm flipH="1">
              <a:off x="6858000" y="4648200"/>
              <a:ext cx="1333501" cy="0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 type="stealth" w="lg" len="lg"/>
            </a:ln>
          </p:spPr>
        </p:cxnSp>
        <p:sp>
          <p:nvSpPr>
            <p:cNvPr id="56" name="Rectangle 55"/>
            <p:cNvSpPr/>
            <p:nvPr/>
          </p:nvSpPr>
          <p:spPr>
            <a:xfrm>
              <a:off x="9144000" y="3224048"/>
              <a:ext cx="1143000" cy="62536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chemeClr val="tx1"/>
                  </a:solidFill>
                </a:rPr>
                <a:t>F</a:t>
              </a:r>
              <a:r>
                <a:rPr lang="en-US" sz="2400" b="1" baseline="-25000" dirty="0" smtClean="0">
                  <a:solidFill>
                    <a:schemeClr val="tx1"/>
                  </a:solidFill>
                </a:rPr>
                <a:t>2</a:t>
              </a:r>
              <a:endParaRPr lang="en-US" sz="2400" b="1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019800" y="4290848"/>
              <a:ext cx="1143000" cy="62536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chemeClr val="tx1"/>
                  </a:solidFill>
                </a:rPr>
                <a:t>-F</a:t>
              </a:r>
              <a:r>
                <a:rPr lang="en-US" sz="2400" b="1" baseline="-25000" dirty="0" smtClean="0">
                  <a:solidFill>
                    <a:schemeClr val="tx1"/>
                  </a:solidFill>
                </a:rPr>
                <a:t>2</a:t>
              </a:r>
              <a:endParaRPr lang="en-US" sz="2400" b="1" baseline="-25000" dirty="0">
                <a:solidFill>
                  <a:schemeClr val="tx1"/>
                </a:solidFill>
              </a:endParaRPr>
            </a:p>
          </p:txBody>
        </p:sp>
      </p:grpSp>
      <p:sp>
        <p:nvSpPr>
          <p:cNvPr id="58" name="Rectangle 57"/>
          <p:cNvSpPr/>
          <p:nvPr/>
        </p:nvSpPr>
        <p:spPr>
          <a:xfrm>
            <a:off x="3843310" y="4508630"/>
            <a:ext cx="1524000" cy="10063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rgbClr val="FF0000"/>
                </a:solidFill>
              </a:rPr>
              <a:t>=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3309910" y="4295796"/>
            <a:ext cx="2514600" cy="6253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F</a:t>
            </a:r>
            <a:r>
              <a:rPr lang="en-US" sz="2400" b="1" baseline="-25000" dirty="0" smtClean="0">
                <a:solidFill>
                  <a:srgbClr val="FF0000"/>
                </a:solidFill>
              </a:rPr>
              <a:t>1</a:t>
            </a:r>
            <a:r>
              <a:rPr lang="en-US" sz="2400" b="1" dirty="0" smtClean="0">
                <a:solidFill>
                  <a:srgbClr val="FF0000"/>
                </a:solidFill>
              </a:rPr>
              <a:t>.d</a:t>
            </a:r>
            <a:r>
              <a:rPr lang="en-US" sz="2400" b="1" baseline="-25000" dirty="0" smtClean="0">
                <a:solidFill>
                  <a:srgbClr val="FF0000"/>
                </a:solidFill>
              </a:rPr>
              <a:t>1</a:t>
            </a:r>
            <a:r>
              <a:rPr lang="en-US" sz="2400" b="1" dirty="0" smtClean="0">
                <a:solidFill>
                  <a:srgbClr val="FF0000"/>
                </a:solidFill>
              </a:rPr>
              <a:t> = F</a:t>
            </a:r>
            <a:r>
              <a:rPr lang="en-US" sz="2400" b="1" baseline="-25000" dirty="0" smtClean="0">
                <a:solidFill>
                  <a:srgbClr val="FF0000"/>
                </a:solidFill>
              </a:rPr>
              <a:t>2</a:t>
            </a:r>
            <a:r>
              <a:rPr lang="en-US" sz="2400" b="1" dirty="0" smtClean="0">
                <a:solidFill>
                  <a:srgbClr val="FF0000"/>
                </a:solidFill>
              </a:rPr>
              <a:t>.d</a:t>
            </a:r>
            <a:r>
              <a:rPr lang="en-US" sz="2400" b="1" baseline="-25000" dirty="0" smtClean="0">
                <a:solidFill>
                  <a:srgbClr val="FF0000"/>
                </a:solidFill>
              </a:rPr>
              <a:t>2</a:t>
            </a:r>
            <a:endParaRPr lang="en-US" sz="2400" b="1" baseline="-25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38284" y="3714752"/>
            <a:ext cx="188595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Moment of couple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7514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857224" y="1214422"/>
            <a:ext cx="2071702" cy="464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19063" algn="just">
              <a:lnSpc>
                <a:spcPct val="150000"/>
              </a:lnSpc>
            </a:pPr>
            <a:endParaRPr lang="en-US" b="1" dirty="0" smtClean="0">
              <a:solidFill>
                <a:srgbClr val="FF000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85786" y="1721828"/>
            <a:ext cx="7786742" cy="23721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19063" algn="just">
              <a:lnSpc>
                <a:spcPct val="125000"/>
              </a:lnSpc>
              <a:buFont typeface="Wingdings" pitchFamily="2" charset="2"/>
              <a:buChar char="§"/>
            </a:pPr>
            <a:r>
              <a:rPr lang="en-US" sz="2000" b="1" dirty="0" smtClean="0">
                <a:solidFill>
                  <a:srgbClr val="FF0000"/>
                </a:solidFill>
              </a:rPr>
              <a:t>Resultant couple</a:t>
            </a:r>
            <a:r>
              <a:rPr lang="en-US" sz="2000" b="1" dirty="0" smtClean="0"/>
              <a:t> is the </a:t>
            </a:r>
            <a:r>
              <a:rPr lang="en-US" sz="2000" b="1" dirty="0" err="1" smtClean="0"/>
              <a:t>vectorial</a:t>
            </a:r>
            <a:r>
              <a:rPr lang="en-US" sz="2000" b="1" dirty="0" smtClean="0"/>
              <a:t> summation of the couples act on the body as you can see. </a:t>
            </a:r>
          </a:p>
          <a:p>
            <a:pPr indent="119063" algn="just">
              <a:lnSpc>
                <a:spcPct val="125000"/>
              </a:lnSpc>
              <a:buFont typeface="Wingdings" pitchFamily="2" charset="2"/>
              <a:buChar char="§"/>
            </a:pPr>
            <a:r>
              <a:rPr lang="en-US" sz="2000" b="1" dirty="0" smtClean="0"/>
              <a:t>In simple situation as shown in the figure, the parallelogram is used to sum the moments and in more complicated cases or three dimensional problems, the Cartesian notation is used. </a:t>
            </a:r>
          </a:p>
          <a:p>
            <a:pPr indent="119063" algn="just">
              <a:lnSpc>
                <a:spcPct val="125000"/>
              </a:lnSpc>
            </a:pPr>
            <a:r>
              <a:rPr lang="en-US" sz="2000" b="1" dirty="0" smtClean="0"/>
              <a:t> </a:t>
            </a:r>
            <a:endParaRPr lang="en-US" sz="2000" b="1" dirty="0" smtClean="0">
              <a:solidFill>
                <a:srgbClr val="FF0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928662" y="1142984"/>
            <a:ext cx="2857520" cy="35719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indent="119063" algn="ctr"/>
            <a:r>
              <a:rPr lang="en-US" sz="2000" b="1" dirty="0" smtClean="0">
                <a:solidFill>
                  <a:schemeClr val="bg1"/>
                </a:solidFill>
              </a:rPr>
              <a:t>Resultant couple </a:t>
            </a:r>
          </a:p>
        </p:txBody>
      </p:sp>
      <p:cxnSp>
        <p:nvCxnSpPr>
          <p:cNvPr id="50" name="Straight Arrow Connector 49"/>
          <p:cNvCxnSpPr/>
          <p:nvPr/>
        </p:nvCxnSpPr>
        <p:spPr>
          <a:xfrm flipH="1">
            <a:off x="5738786" y="3884736"/>
            <a:ext cx="1219200" cy="685800"/>
          </a:xfrm>
          <a:prstGeom prst="straightConnector1">
            <a:avLst/>
          </a:prstGeom>
          <a:ln w="25400">
            <a:solidFill>
              <a:srgbClr val="00206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6957986" y="3884736"/>
            <a:ext cx="762000" cy="457200"/>
          </a:xfrm>
          <a:prstGeom prst="straightConnector1">
            <a:avLst/>
          </a:prstGeom>
          <a:ln w="25400">
            <a:solidFill>
              <a:srgbClr val="00206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 60"/>
          <p:cNvSpPr/>
          <p:nvPr/>
        </p:nvSpPr>
        <p:spPr>
          <a:xfrm>
            <a:off x="5433986" y="3960936"/>
            <a:ext cx="609600" cy="6253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</a:rPr>
              <a:t>M1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7643786" y="3884736"/>
            <a:ext cx="609600" cy="6253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</a:rPr>
              <a:t>M2</a:t>
            </a:r>
            <a:endParaRPr lang="en-US" sz="2400" b="1" dirty="0">
              <a:solidFill>
                <a:srgbClr val="002060"/>
              </a:solidFill>
            </a:endParaRPr>
          </a:p>
        </p:txBody>
      </p:sp>
      <p:cxnSp>
        <p:nvCxnSpPr>
          <p:cNvPr id="64" name="Straight Arrow Connector 63"/>
          <p:cNvCxnSpPr/>
          <p:nvPr/>
        </p:nvCxnSpPr>
        <p:spPr>
          <a:xfrm rot="10800000" flipV="1">
            <a:off x="1114404" y="5095876"/>
            <a:ext cx="647696" cy="333388"/>
          </a:xfrm>
          <a:prstGeom prst="straightConnector1">
            <a:avLst/>
          </a:prstGeom>
          <a:ln w="25400">
            <a:solidFill>
              <a:srgbClr val="00206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>
            <a:off x="3590900" y="6010276"/>
            <a:ext cx="595338" cy="347682"/>
          </a:xfrm>
          <a:prstGeom prst="straightConnector1">
            <a:avLst/>
          </a:prstGeom>
          <a:ln w="25400">
            <a:solidFill>
              <a:srgbClr val="00206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1000100" y="4791076"/>
            <a:ext cx="609600" cy="6253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</a:rPr>
              <a:t>M1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590900" y="5629276"/>
            <a:ext cx="609600" cy="6253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</a:rPr>
              <a:t>M2</a:t>
            </a:r>
            <a:endParaRPr lang="en-US" sz="2400" b="1" dirty="0">
              <a:solidFill>
                <a:srgbClr val="002060"/>
              </a:solidFill>
            </a:endParaRPr>
          </a:p>
        </p:txBody>
      </p:sp>
      <p:cxnSp>
        <p:nvCxnSpPr>
          <p:cNvPr id="68" name="Straight Arrow Connector 67"/>
          <p:cNvCxnSpPr/>
          <p:nvPr/>
        </p:nvCxnSpPr>
        <p:spPr>
          <a:xfrm flipH="1">
            <a:off x="6500786" y="3884736"/>
            <a:ext cx="457200" cy="1143000"/>
          </a:xfrm>
          <a:prstGeom prst="straightConnector1">
            <a:avLst/>
          </a:prstGeom>
          <a:ln w="25400">
            <a:solidFill>
              <a:srgbClr val="00206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>
            <a:off x="5738786" y="4570536"/>
            <a:ext cx="762000" cy="457200"/>
          </a:xfrm>
          <a:prstGeom prst="straightConnector1">
            <a:avLst/>
          </a:prstGeom>
          <a:ln w="12700">
            <a:solidFill>
              <a:srgbClr val="002060"/>
            </a:solidFill>
            <a:prstDash val="sysDash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flipH="1">
            <a:off x="6500786" y="4341936"/>
            <a:ext cx="1219200" cy="685800"/>
          </a:xfrm>
          <a:prstGeom prst="straightConnector1">
            <a:avLst/>
          </a:prstGeom>
          <a:ln w="12700">
            <a:solidFill>
              <a:srgbClr val="002060"/>
            </a:solidFill>
            <a:prstDash val="sysDash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ectangle 70"/>
          <p:cNvSpPr/>
          <p:nvPr/>
        </p:nvSpPr>
        <p:spPr>
          <a:xfrm>
            <a:off x="6195986" y="4875336"/>
            <a:ext cx="609600" cy="6253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</a:rPr>
              <a:t>M</a:t>
            </a:r>
            <a:r>
              <a:rPr lang="en-US" sz="2400" b="1" baseline="-25000" dirty="0" smtClean="0">
                <a:solidFill>
                  <a:srgbClr val="002060"/>
                </a:solidFill>
              </a:rPr>
              <a:t>R</a:t>
            </a:r>
            <a:endParaRPr lang="en-US" sz="2400" b="1" baseline="-25000" dirty="0">
              <a:solidFill>
                <a:srgbClr val="002060"/>
              </a:solidFill>
            </a:endParaRPr>
          </a:p>
        </p:txBody>
      </p:sp>
      <p:sp>
        <p:nvSpPr>
          <p:cNvPr id="72" name="Right Arrow 71"/>
          <p:cNvSpPr/>
          <p:nvPr/>
        </p:nvSpPr>
        <p:spPr>
          <a:xfrm>
            <a:off x="3971900" y="4286256"/>
            <a:ext cx="1171604" cy="500066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Moment of couple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sz="2000" b="1" dirty="0" smtClean="0">
                <a:solidFill>
                  <a:schemeClr val="bg1"/>
                </a:solidFill>
              </a:rPr>
              <a:t>Example [1]</a:t>
            </a: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29" name="Rounded Rectangle 28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1" name="Flowchart: Summing Junction 30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2" name="Flowchart: Or 31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4" name="Rectangle 23"/>
          <p:cNvSpPr/>
          <p:nvPr/>
        </p:nvSpPr>
        <p:spPr>
          <a:xfrm>
            <a:off x="928662" y="1714488"/>
            <a:ext cx="7429552" cy="19389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000" b="1" dirty="0" smtClean="0">
                <a:solidFill>
                  <a:schemeClr val="tx1"/>
                </a:solidFill>
              </a:rPr>
              <a:t>The member shown in the figure is subjected to three coupling forces : </a:t>
            </a:r>
            <a:r>
              <a:rPr lang="en-US" sz="2000" b="1" dirty="0" smtClean="0">
                <a:solidFill>
                  <a:srgbClr val="FF0000"/>
                </a:solidFill>
              </a:rPr>
              <a:t>150</a:t>
            </a:r>
            <a:r>
              <a:rPr lang="en-US" sz="2000" b="1" dirty="0" smtClean="0">
                <a:solidFill>
                  <a:schemeClr val="tx1"/>
                </a:solidFill>
              </a:rPr>
              <a:t>, 200 and </a:t>
            </a:r>
            <a:r>
              <a:rPr lang="en-US" sz="2000" b="1" dirty="0" smtClean="0">
                <a:solidFill>
                  <a:srgbClr val="00B050"/>
                </a:solidFill>
              </a:rPr>
              <a:t>100</a:t>
            </a:r>
            <a:r>
              <a:rPr lang="en-US" sz="2000" b="1" dirty="0" smtClean="0">
                <a:solidFill>
                  <a:schemeClr val="tx1"/>
                </a:solidFill>
              </a:rPr>
              <a:t> N. the moment arms are shown. </a:t>
            </a:r>
          </a:p>
          <a:p>
            <a:pPr algn="just"/>
            <a:endParaRPr lang="en-US" sz="2000" b="1" dirty="0" smtClean="0">
              <a:solidFill>
                <a:schemeClr val="tx1"/>
              </a:solidFill>
            </a:endParaRPr>
          </a:p>
          <a:p>
            <a:pPr algn="just"/>
            <a:r>
              <a:rPr lang="en-US" sz="2000" b="1" dirty="0" smtClean="0">
                <a:solidFill>
                  <a:schemeClr val="tx1"/>
                </a:solidFill>
              </a:rPr>
              <a:t>If All dimensions in </a:t>
            </a:r>
            <a:r>
              <a:rPr lang="en-US" sz="2000" b="1" dirty="0" smtClean="0">
                <a:solidFill>
                  <a:srgbClr val="FF0000"/>
                </a:solidFill>
              </a:rPr>
              <a:t>m, </a:t>
            </a:r>
            <a:r>
              <a:rPr lang="en-US" sz="2000" b="1" dirty="0" smtClean="0">
                <a:solidFill>
                  <a:schemeClr val="tx1"/>
                </a:solidFill>
              </a:rPr>
              <a:t>find the resultant couple moment produced by the following forces. </a:t>
            </a:r>
            <a:endParaRPr lang="en-US" sz="2000" b="1" dirty="0" smtClean="0">
              <a:solidFill>
                <a:srgbClr val="FF0000"/>
              </a:solidFill>
            </a:endParaRPr>
          </a:p>
          <a:p>
            <a:pPr algn="just"/>
            <a:r>
              <a:rPr lang="en-US" sz="2000" b="1" dirty="0" smtClean="0">
                <a:solidFill>
                  <a:schemeClr val="tx1"/>
                </a:solidFill>
              </a:rPr>
              <a:t>   </a:t>
            </a:r>
            <a:endParaRPr lang="en-US" sz="2000" b="1" dirty="0" smtClean="0">
              <a:solidFill>
                <a:srgbClr val="FF0000"/>
              </a:solidFill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1714480" y="3643314"/>
            <a:ext cx="4572032" cy="2996058"/>
            <a:chOff x="4037239" y="2667000"/>
            <a:chExt cx="4963917" cy="3639000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667281" y="3286124"/>
              <a:ext cx="4333875" cy="2343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cxnSp>
          <p:nvCxnSpPr>
            <p:cNvPr id="21" name="Straight Arrow Connector 20"/>
            <p:cNvCxnSpPr/>
            <p:nvPr/>
          </p:nvCxnSpPr>
          <p:spPr>
            <a:xfrm>
              <a:off x="7620000" y="3886200"/>
              <a:ext cx="612000" cy="0"/>
            </a:xfrm>
            <a:prstGeom prst="straightConnector1">
              <a:avLst/>
            </a:prstGeom>
            <a:ln w="25400">
              <a:solidFill>
                <a:srgbClr val="00B05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flipH="1">
              <a:off x="4572000" y="5334000"/>
              <a:ext cx="612000" cy="0"/>
            </a:xfrm>
            <a:prstGeom prst="straightConnector1">
              <a:avLst/>
            </a:prstGeom>
            <a:ln w="25400">
              <a:solidFill>
                <a:srgbClr val="00B05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 flipV="1">
              <a:off x="7620000" y="3352800"/>
              <a:ext cx="457200" cy="5334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 rot="5400000">
              <a:off x="7962900" y="4610100"/>
              <a:ext cx="457200" cy="5334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rot="16200000">
              <a:off x="4695600" y="3305401"/>
              <a:ext cx="9720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 rot="5400000" flipV="1">
              <a:off x="7134000" y="5820000"/>
              <a:ext cx="9720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ectangle 36"/>
            <p:cNvSpPr/>
            <p:nvPr/>
          </p:nvSpPr>
          <p:spPr>
            <a:xfrm>
              <a:off x="7620000" y="2743200"/>
              <a:ext cx="1143000" cy="625366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FF0000"/>
                  </a:solidFill>
                </a:rPr>
                <a:t>150 N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7010400" y="4495800"/>
              <a:ext cx="1143000" cy="625366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FF0000"/>
                  </a:solidFill>
                </a:rPr>
                <a:t>150 N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7837738" y="3343158"/>
              <a:ext cx="1143000" cy="625366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00B050"/>
                  </a:solidFill>
                </a:rPr>
                <a:t>100N</a:t>
              </a:r>
              <a:endParaRPr lang="en-US" sz="2400" b="1" dirty="0">
                <a:solidFill>
                  <a:srgbClr val="00B050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4037239" y="5338829"/>
              <a:ext cx="1143000" cy="625366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00B050"/>
                  </a:solidFill>
                </a:rPr>
                <a:t>100N</a:t>
              </a:r>
              <a:endParaRPr lang="en-US" sz="2400" b="1" dirty="0">
                <a:solidFill>
                  <a:srgbClr val="00B050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05400" y="2667000"/>
              <a:ext cx="1143000" cy="625366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chemeClr val="tx1"/>
                  </a:solidFill>
                </a:rPr>
                <a:t>200N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6519197" y="5599134"/>
              <a:ext cx="1143000" cy="625366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chemeClr val="tx1"/>
                  </a:solidFill>
                </a:rPr>
                <a:t>200N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45"/>
          <p:cNvSpPr/>
          <p:nvPr/>
        </p:nvSpPr>
        <p:spPr>
          <a:xfrm>
            <a:off x="857224" y="1643050"/>
            <a:ext cx="664373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b="1" dirty="0" smtClean="0"/>
              <a:t>Solution:</a:t>
            </a:r>
          </a:p>
          <a:p>
            <a:pPr algn="just">
              <a:lnSpc>
                <a:spcPct val="150000"/>
              </a:lnSpc>
            </a:pPr>
            <a:r>
              <a:rPr lang="en-US" sz="2000" b="1" dirty="0" smtClean="0">
                <a:solidFill>
                  <a:srgbClr val="FF0000"/>
                </a:solidFill>
              </a:rPr>
              <a:t>First, the Moment direction:</a:t>
            </a:r>
          </a:p>
          <a:p>
            <a:pPr algn="just">
              <a:lnSpc>
                <a:spcPct val="150000"/>
              </a:lnSpc>
            </a:pPr>
            <a:r>
              <a:rPr lang="en-US" sz="2000" b="1" dirty="0" smtClean="0">
                <a:solidFill>
                  <a:srgbClr val="FF0000"/>
                </a:solidFill>
              </a:rPr>
              <a:t>Second, the calculate the coupled moments   </a:t>
            </a:r>
          </a:p>
          <a:p>
            <a:pPr algn="just">
              <a:lnSpc>
                <a:spcPct val="150000"/>
              </a:lnSpc>
            </a:pPr>
            <a:r>
              <a:rPr lang="en-US" sz="2000" b="1" dirty="0" smtClean="0"/>
              <a:t>M</a:t>
            </a:r>
            <a:r>
              <a:rPr lang="en-US" sz="2000" b="1" baseline="-25000" dirty="0" smtClean="0"/>
              <a:t>1</a:t>
            </a:r>
            <a:r>
              <a:rPr lang="en-US" sz="2000" b="1" dirty="0" smtClean="0"/>
              <a:t> = -(200)(13) = -2600 </a:t>
            </a:r>
            <a:r>
              <a:rPr lang="en-US" sz="2000" b="1" dirty="0" err="1" smtClean="0"/>
              <a:t>N.m</a:t>
            </a:r>
            <a:endParaRPr lang="en-US" sz="2000" b="1" dirty="0" smtClean="0"/>
          </a:p>
          <a:p>
            <a:pPr algn="just">
              <a:lnSpc>
                <a:spcPct val="150000"/>
              </a:lnSpc>
            </a:pPr>
            <a:r>
              <a:rPr lang="en-US" sz="2000" b="1" dirty="0" smtClean="0">
                <a:solidFill>
                  <a:srgbClr val="FF0000"/>
                </a:solidFill>
              </a:rPr>
              <a:t>M</a:t>
            </a:r>
            <a:r>
              <a:rPr lang="en-US" sz="2000" b="1" baseline="-25000" dirty="0" smtClean="0">
                <a:solidFill>
                  <a:srgbClr val="FF0000"/>
                </a:solidFill>
              </a:rPr>
              <a:t>2 </a:t>
            </a:r>
            <a:r>
              <a:rPr lang="en-US" sz="2000" b="1" dirty="0" smtClean="0">
                <a:solidFill>
                  <a:srgbClr val="FF0000"/>
                </a:solidFill>
              </a:rPr>
              <a:t>= -(150)(7) = -1050 </a:t>
            </a:r>
            <a:r>
              <a:rPr lang="en-US" sz="2000" b="1" dirty="0" err="1" smtClean="0">
                <a:solidFill>
                  <a:srgbClr val="FF0000"/>
                </a:solidFill>
              </a:rPr>
              <a:t>N.m</a:t>
            </a:r>
            <a:endParaRPr lang="en-US" sz="2000" b="1" dirty="0" smtClean="0">
              <a:solidFill>
                <a:srgbClr val="FF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smtClean="0">
                <a:solidFill>
                  <a:srgbClr val="00B050"/>
                </a:solidFill>
              </a:rPr>
              <a:t>M</a:t>
            </a:r>
            <a:r>
              <a:rPr lang="en-US" sz="2000" b="1" baseline="-25000" dirty="0" smtClean="0">
                <a:solidFill>
                  <a:srgbClr val="00B050"/>
                </a:solidFill>
              </a:rPr>
              <a:t>3</a:t>
            </a:r>
            <a:r>
              <a:rPr lang="en-US" sz="2000" b="1" dirty="0" smtClean="0">
                <a:solidFill>
                  <a:srgbClr val="00B050"/>
                </a:solidFill>
              </a:rPr>
              <a:t> = - (100)(8) = -800 </a:t>
            </a:r>
            <a:r>
              <a:rPr lang="en-US" sz="2000" b="1" dirty="0" err="1" smtClean="0">
                <a:solidFill>
                  <a:srgbClr val="00B050"/>
                </a:solidFill>
              </a:rPr>
              <a:t>N.m</a:t>
            </a:r>
            <a:endParaRPr lang="en-US" sz="2000" b="1" dirty="0" smtClean="0">
              <a:solidFill>
                <a:srgbClr val="00B05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2000" b="1" dirty="0" smtClean="0">
                <a:solidFill>
                  <a:srgbClr val="00B050"/>
                </a:solidFill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Finally, calculate the moment sum (resultant) </a:t>
            </a:r>
            <a:endParaRPr lang="en-US" sz="2000" b="1" dirty="0" smtClean="0">
              <a:solidFill>
                <a:srgbClr val="00B05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2000" b="1" dirty="0" smtClean="0">
                <a:solidFill>
                  <a:srgbClr val="002060"/>
                </a:solidFill>
              </a:rPr>
              <a:t>M</a:t>
            </a:r>
            <a:r>
              <a:rPr lang="en-US" sz="2000" b="1" baseline="-25000" dirty="0" smtClean="0">
                <a:solidFill>
                  <a:srgbClr val="002060"/>
                </a:solidFill>
              </a:rPr>
              <a:t>T</a:t>
            </a:r>
            <a:r>
              <a:rPr lang="en-US" sz="2000" b="1" dirty="0" smtClean="0">
                <a:solidFill>
                  <a:srgbClr val="002060"/>
                </a:solidFill>
              </a:rPr>
              <a:t> = -2600-1050 -800=-4450 </a:t>
            </a:r>
            <a:r>
              <a:rPr lang="en-US" sz="2000" b="1" dirty="0" err="1" smtClean="0">
                <a:solidFill>
                  <a:srgbClr val="002060"/>
                </a:solidFill>
              </a:rPr>
              <a:t>N.m</a:t>
            </a:r>
            <a:endParaRPr lang="en-US" sz="2000" b="1" dirty="0" smtClean="0">
              <a:solidFill>
                <a:srgbClr val="00206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2000" b="1" dirty="0" smtClean="0">
                <a:solidFill>
                  <a:srgbClr val="002060"/>
                </a:solidFill>
              </a:rPr>
              <a:t>M</a:t>
            </a:r>
            <a:r>
              <a:rPr lang="en-US" sz="2000" b="1" baseline="-25000" dirty="0" smtClean="0">
                <a:solidFill>
                  <a:srgbClr val="002060"/>
                </a:solidFill>
              </a:rPr>
              <a:t>T</a:t>
            </a:r>
            <a:r>
              <a:rPr lang="en-US" sz="2000" b="1" dirty="0" smtClean="0">
                <a:solidFill>
                  <a:srgbClr val="002060"/>
                </a:solidFill>
              </a:rPr>
              <a:t> = 4450 </a:t>
            </a:r>
            <a:r>
              <a:rPr lang="en-US" sz="2000" b="1" dirty="0" err="1" smtClean="0">
                <a:solidFill>
                  <a:srgbClr val="002060"/>
                </a:solidFill>
              </a:rPr>
              <a:t>N.m</a:t>
            </a:r>
            <a:r>
              <a:rPr lang="en-US" sz="2000" b="1" dirty="0" smtClean="0">
                <a:solidFill>
                  <a:srgbClr val="002060"/>
                </a:solidFill>
              </a:rPr>
              <a:t> (clockwise)</a:t>
            </a:r>
            <a:endParaRPr lang="en-US" sz="2000" b="1" dirty="0" smtClean="0"/>
          </a:p>
        </p:txBody>
      </p:sp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Moment of couple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sz="2000" b="1" dirty="0" smtClean="0">
                <a:solidFill>
                  <a:schemeClr val="bg1"/>
                </a:solidFill>
              </a:rPr>
              <a:t>Example [1]</a:t>
            </a: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29" name="Rounded Rectangle 28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1" name="Flowchart: Summing Junction 30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2" name="Flowchart: Or 31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45" name="Arc 44"/>
          <p:cNvSpPr/>
          <p:nvPr/>
        </p:nvSpPr>
        <p:spPr>
          <a:xfrm>
            <a:off x="3714744" y="2071678"/>
            <a:ext cx="457200" cy="457200"/>
          </a:xfrm>
          <a:prstGeom prst="arc">
            <a:avLst>
              <a:gd name="adj1" fmla="val 16200000"/>
              <a:gd name="adj2" fmla="val 5503096"/>
            </a:avLst>
          </a:prstGeom>
          <a:ln w="25400">
            <a:solidFill>
              <a:srgbClr val="002060"/>
            </a:solidFill>
            <a:head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+</a:t>
            </a:r>
            <a:endParaRPr lang="en-US" sz="2400" b="1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Moment of couple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sz="2000" b="1" dirty="0" smtClean="0">
                <a:solidFill>
                  <a:schemeClr val="bg1"/>
                </a:solidFill>
              </a:rPr>
              <a:t>Example [2]</a:t>
            </a: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29" name="Rounded Rectangle 28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1" name="Flowchart: Summing Junction 30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2" name="Flowchart: Or 31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4" name="Rectangle 23"/>
          <p:cNvSpPr/>
          <p:nvPr/>
        </p:nvSpPr>
        <p:spPr>
          <a:xfrm>
            <a:off x="857224" y="1714488"/>
            <a:ext cx="7929618" cy="16312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000" b="1" dirty="0" smtClean="0">
                <a:solidFill>
                  <a:schemeClr val="tx1"/>
                </a:solidFill>
              </a:rPr>
              <a:t>The member shown in the figure is subjected to two coupling forces : </a:t>
            </a:r>
            <a:r>
              <a:rPr lang="en-US" sz="2000" b="1" dirty="0" smtClean="0">
                <a:solidFill>
                  <a:srgbClr val="FF0000"/>
                </a:solidFill>
              </a:rPr>
              <a:t>200 </a:t>
            </a:r>
            <a:r>
              <a:rPr lang="en-US" sz="2000" b="1" dirty="0" smtClean="0">
                <a:solidFill>
                  <a:schemeClr val="tx1"/>
                </a:solidFill>
              </a:rPr>
              <a:t>and </a:t>
            </a:r>
            <a:r>
              <a:rPr lang="en-US" sz="2000" b="1" dirty="0" smtClean="0">
                <a:solidFill>
                  <a:schemeClr val="tx2"/>
                </a:solidFill>
              </a:rPr>
              <a:t>100</a:t>
            </a:r>
            <a:r>
              <a:rPr lang="en-US" sz="2000" b="1" dirty="0" smtClean="0">
                <a:solidFill>
                  <a:schemeClr val="tx1"/>
                </a:solidFill>
              </a:rPr>
              <a:t> N. the moment arms are shown. </a:t>
            </a:r>
          </a:p>
          <a:p>
            <a:pPr algn="just"/>
            <a:endParaRPr lang="en-US" sz="2000" b="1" dirty="0" smtClean="0">
              <a:solidFill>
                <a:schemeClr val="tx1"/>
              </a:solidFill>
            </a:endParaRPr>
          </a:p>
          <a:p>
            <a:pPr algn="just"/>
            <a:r>
              <a:rPr lang="en-US" sz="2000" b="1" dirty="0" smtClean="0">
                <a:solidFill>
                  <a:schemeClr val="tx1"/>
                </a:solidFill>
              </a:rPr>
              <a:t>Find the resultant couple moment produced by the following forces. </a:t>
            </a:r>
            <a:endParaRPr lang="en-US" sz="2000" b="1" dirty="0" smtClean="0">
              <a:solidFill>
                <a:srgbClr val="FF0000"/>
              </a:solidFill>
            </a:endParaRPr>
          </a:p>
          <a:p>
            <a:pPr algn="just"/>
            <a:r>
              <a:rPr lang="en-US" sz="2000" b="1" dirty="0" smtClean="0">
                <a:solidFill>
                  <a:schemeClr val="tx1"/>
                </a:solidFill>
              </a:rPr>
              <a:t>   </a:t>
            </a:r>
            <a:endParaRPr lang="en-US" sz="2000" b="1" dirty="0" smtClean="0">
              <a:solidFill>
                <a:srgbClr val="FF0000"/>
              </a:solidFill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2143108" y="3838596"/>
            <a:ext cx="4876800" cy="2590800"/>
            <a:chOff x="4267200" y="2895600"/>
            <a:chExt cx="4876800" cy="2590800"/>
          </a:xfrm>
        </p:grpSpPr>
        <p:grpSp>
          <p:nvGrpSpPr>
            <p:cNvPr id="46" name="Group 14"/>
            <p:cNvGrpSpPr>
              <a:grpSpLocks/>
            </p:cNvGrpSpPr>
            <p:nvPr/>
          </p:nvGrpSpPr>
          <p:grpSpPr bwMode="auto">
            <a:xfrm>
              <a:off x="4267200" y="3276600"/>
              <a:ext cx="4668838" cy="1827212"/>
              <a:chOff x="1970" y="3838"/>
              <a:chExt cx="7352" cy="2876"/>
            </a:xfrm>
          </p:grpSpPr>
          <p:grpSp>
            <p:nvGrpSpPr>
              <p:cNvPr id="57" name="Group 15"/>
              <p:cNvGrpSpPr>
                <a:grpSpLocks/>
              </p:cNvGrpSpPr>
              <p:nvPr/>
            </p:nvGrpSpPr>
            <p:grpSpPr bwMode="auto">
              <a:xfrm>
                <a:off x="2510" y="4942"/>
                <a:ext cx="5678" cy="795"/>
                <a:chOff x="2510" y="4942"/>
                <a:chExt cx="5678" cy="795"/>
              </a:xfrm>
            </p:grpSpPr>
            <p:sp>
              <p:nvSpPr>
                <p:cNvPr id="72" name="Rectangle 16"/>
                <p:cNvSpPr>
                  <a:spLocks noChangeArrowheads="1"/>
                </p:cNvSpPr>
                <p:nvPr/>
              </p:nvSpPr>
              <p:spPr bwMode="auto">
                <a:xfrm>
                  <a:off x="2519" y="5059"/>
                  <a:ext cx="5669" cy="567"/>
                </a:xfrm>
                <a:prstGeom prst="rect">
                  <a:avLst/>
                </a:prstGeom>
                <a:gradFill rotWithShape="1">
                  <a:gsLst>
                    <a:gs pos="0">
                      <a:srgbClr val="FFFFFF">
                        <a:gamma/>
                        <a:shade val="0"/>
                        <a:invGamma/>
                      </a:srgbClr>
                    </a:gs>
                    <a:gs pos="100000">
                      <a:srgbClr val="FFFFFF"/>
                    </a:gs>
                  </a:gsLst>
                  <a:lin ang="5400000" scaled="1"/>
                </a:gradFill>
                <a:ln w="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3" name="Rectangle 17"/>
                <p:cNvSpPr>
                  <a:spLocks noChangeArrowheads="1"/>
                </p:cNvSpPr>
                <p:nvPr/>
              </p:nvSpPr>
              <p:spPr bwMode="auto">
                <a:xfrm>
                  <a:off x="2510" y="4942"/>
                  <a:ext cx="5669" cy="113"/>
                </a:xfrm>
                <a:prstGeom prst="rect">
                  <a:avLst/>
                </a:prstGeom>
                <a:solidFill>
                  <a:srgbClr val="BFBFBF"/>
                </a:solidFill>
                <a:ln w="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4" name="Rectangle 18"/>
                <p:cNvSpPr>
                  <a:spLocks noChangeArrowheads="1"/>
                </p:cNvSpPr>
                <p:nvPr/>
              </p:nvSpPr>
              <p:spPr bwMode="auto">
                <a:xfrm>
                  <a:off x="2516" y="5624"/>
                  <a:ext cx="5669" cy="113"/>
                </a:xfrm>
                <a:prstGeom prst="rect">
                  <a:avLst/>
                </a:prstGeom>
                <a:solidFill>
                  <a:srgbClr val="BFBFBF"/>
                </a:solidFill>
                <a:ln w="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58" name="Firewall"/>
              <p:cNvSpPr>
                <a:spLocks noEditPoints="1" noChangeArrowheads="1"/>
              </p:cNvSpPr>
              <p:nvPr/>
            </p:nvSpPr>
            <p:spPr bwMode="auto">
              <a:xfrm rot="5400000">
                <a:off x="976" y="4832"/>
                <a:ext cx="2850" cy="862"/>
              </a:xfrm>
              <a:custGeom>
                <a:avLst/>
                <a:gdLst>
                  <a:gd name="T0" fmla="*/ 0 w 21600"/>
                  <a:gd name="T1" fmla="*/ 0 h 21600"/>
                  <a:gd name="T2" fmla="*/ 10800 w 21600"/>
                  <a:gd name="T3" fmla="*/ 0 h 21600"/>
                  <a:gd name="T4" fmla="*/ 21600 w 21600"/>
                  <a:gd name="T5" fmla="*/ 0 h 21600"/>
                  <a:gd name="T6" fmla="*/ 21060 w 21600"/>
                  <a:gd name="T7" fmla="*/ 10800 h 21600"/>
                  <a:gd name="T8" fmla="*/ 21060 w 21600"/>
                  <a:gd name="T9" fmla="*/ 21600 h 21600"/>
                  <a:gd name="T10" fmla="*/ 10800 w 21600"/>
                  <a:gd name="T11" fmla="*/ 21600 h 21600"/>
                  <a:gd name="T12" fmla="*/ 540 w 21600"/>
                  <a:gd name="T13" fmla="*/ 21600 h 21600"/>
                  <a:gd name="T14" fmla="*/ 540 w 21600"/>
                  <a:gd name="T15" fmla="*/ 10800 h 21600"/>
                  <a:gd name="T16" fmla="*/ 761 w 21600"/>
                  <a:gd name="T17" fmla="*/ 22454 h 21600"/>
                  <a:gd name="T18" fmla="*/ 21069 w 21600"/>
                  <a:gd name="T19" fmla="*/ 32282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 extrusionOk="0">
                    <a:moveTo>
                      <a:pt x="540" y="4628"/>
                    </a:moveTo>
                    <a:lnTo>
                      <a:pt x="0" y="4628"/>
                    </a:lnTo>
                    <a:lnTo>
                      <a:pt x="0" y="0"/>
                    </a:lnTo>
                    <a:lnTo>
                      <a:pt x="21600" y="0"/>
                    </a:lnTo>
                    <a:lnTo>
                      <a:pt x="21600" y="4628"/>
                    </a:lnTo>
                    <a:lnTo>
                      <a:pt x="21060" y="4628"/>
                    </a:lnTo>
                    <a:lnTo>
                      <a:pt x="21060" y="21600"/>
                    </a:lnTo>
                    <a:lnTo>
                      <a:pt x="540" y="21600"/>
                    </a:lnTo>
                    <a:lnTo>
                      <a:pt x="540" y="4628"/>
                    </a:lnTo>
                    <a:close/>
                  </a:path>
                  <a:path w="21600" h="21600" extrusionOk="0">
                    <a:moveTo>
                      <a:pt x="540" y="4628"/>
                    </a:moveTo>
                    <a:lnTo>
                      <a:pt x="540" y="6171"/>
                    </a:lnTo>
                    <a:lnTo>
                      <a:pt x="2700" y="6171"/>
                    </a:lnTo>
                    <a:lnTo>
                      <a:pt x="2700" y="4628"/>
                    </a:lnTo>
                    <a:lnTo>
                      <a:pt x="540" y="4628"/>
                    </a:lnTo>
                    <a:close/>
                  </a:path>
                  <a:path w="21600" h="21600" extrusionOk="0">
                    <a:moveTo>
                      <a:pt x="2700" y="4628"/>
                    </a:moveTo>
                    <a:lnTo>
                      <a:pt x="2700" y="6171"/>
                    </a:lnTo>
                    <a:lnTo>
                      <a:pt x="4860" y="6171"/>
                    </a:lnTo>
                    <a:lnTo>
                      <a:pt x="4860" y="4628"/>
                    </a:lnTo>
                    <a:lnTo>
                      <a:pt x="2700" y="4628"/>
                    </a:lnTo>
                    <a:close/>
                  </a:path>
                  <a:path w="21600" h="21600" extrusionOk="0">
                    <a:moveTo>
                      <a:pt x="4860" y="4628"/>
                    </a:moveTo>
                    <a:lnTo>
                      <a:pt x="4860" y="6171"/>
                    </a:lnTo>
                    <a:lnTo>
                      <a:pt x="7020" y="6171"/>
                    </a:lnTo>
                    <a:lnTo>
                      <a:pt x="7020" y="4628"/>
                    </a:lnTo>
                    <a:lnTo>
                      <a:pt x="4860" y="4628"/>
                    </a:lnTo>
                    <a:close/>
                  </a:path>
                  <a:path w="21600" h="21600" extrusionOk="0">
                    <a:moveTo>
                      <a:pt x="7020" y="4628"/>
                    </a:moveTo>
                    <a:lnTo>
                      <a:pt x="7020" y="6171"/>
                    </a:lnTo>
                    <a:lnTo>
                      <a:pt x="9180" y="6171"/>
                    </a:lnTo>
                    <a:lnTo>
                      <a:pt x="9180" y="4628"/>
                    </a:lnTo>
                    <a:lnTo>
                      <a:pt x="7020" y="4628"/>
                    </a:lnTo>
                    <a:close/>
                  </a:path>
                  <a:path w="21600" h="21600" extrusionOk="0">
                    <a:moveTo>
                      <a:pt x="9180" y="4628"/>
                    </a:moveTo>
                    <a:lnTo>
                      <a:pt x="9180" y="6171"/>
                    </a:lnTo>
                    <a:lnTo>
                      <a:pt x="11340" y="6171"/>
                    </a:lnTo>
                    <a:lnTo>
                      <a:pt x="11340" y="4628"/>
                    </a:lnTo>
                    <a:lnTo>
                      <a:pt x="9180" y="4628"/>
                    </a:lnTo>
                    <a:close/>
                  </a:path>
                  <a:path w="21600" h="21600" extrusionOk="0">
                    <a:moveTo>
                      <a:pt x="11340" y="4628"/>
                    </a:moveTo>
                    <a:lnTo>
                      <a:pt x="11340" y="6171"/>
                    </a:lnTo>
                    <a:lnTo>
                      <a:pt x="13500" y="6171"/>
                    </a:lnTo>
                    <a:lnTo>
                      <a:pt x="13500" y="4628"/>
                    </a:lnTo>
                    <a:lnTo>
                      <a:pt x="11340" y="4628"/>
                    </a:lnTo>
                    <a:close/>
                  </a:path>
                  <a:path w="21600" h="21600" extrusionOk="0">
                    <a:moveTo>
                      <a:pt x="13500" y="4628"/>
                    </a:moveTo>
                    <a:lnTo>
                      <a:pt x="13500" y="6171"/>
                    </a:lnTo>
                    <a:lnTo>
                      <a:pt x="15660" y="6171"/>
                    </a:lnTo>
                    <a:lnTo>
                      <a:pt x="15660" y="4628"/>
                    </a:lnTo>
                    <a:lnTo>
                      <a:pt x="13500" y="4628"/>
                    </a:lnTo>
                    <a:close/>
                  </a:path>
                  <a:path w="21600" h="21600" extrusionOk="0">
                    <a:moveTo>
                      <a:pt x="15660" y="4628"/>
                    </a:moveTo>
                    <a:lnTo>
                      <a:pt x="15660" y="6171"/>
                    </a:lnTo>
                    <a:lnTo>
                      <a:pt x="17820" y="6171"/>
                    </a:lnTo>
                    <a:lnTo>
                      <a:pt x="17820" y="4628"/>
                    </a:lnTo>
                    <a:lnTo>
                      <a:pt x="15660" y="4628"/>
                    </a:lnTo>
                    <a:close/>
                  </a:path>
                  <a:path w="21600" h="21600" extrusionOk="0">
                    <a:moveTo>
                      <a:pt x="17820" y="4628"/>
                    </a:moveTo>
                    <a:lnTo>
                      <a:pt x="17820" y="6171"/>
                    </a:lnTo>
                    <a:lnTo>
                      <a:pt x="19980" y="6171"/>
                    </a:lnTo>
                    <a:lnTo>
                      <a:pt x="19980" y="4628"/>
                    </a:lnTo>
                    <a:lnTo>
                      <a:pt x="17820" y="4628"/>
                    </a:lnTo>
                    <a:close/>
                  </a:path>
                  <a:path w="21600" h="21600" extrusionOk="0">
                    <a:moveTo>
                      <a:pt x="1620" y="6171"/>
                    </a:moveTo>
                    <a:lnTo>
                      <a:pt x="1620" y="7714"/>
                    </a:lnTo>
                    <a:lnTo>
                      <a:pt x="3779" y="7714"/>
                    </a:lnTo>
                    <a:lnTo>
                      <a:pt x="3779" y="6171"/>
                    </a:lnTo>
                    <a:lnTo>
                      <a:pt x="1620" y="6171"/>
                    </a:lnTo>
                    <a:close/>
                  </a:path>
                  <a:path w="21600" h="21600" extrusionOk="0">
                    <a:moveTo>
                      <a:pt x="3779" y="6171"/>
                    </a:moveTo>
                    <a:lnTo>
                      <a:pt x="3779" y="7714"/>
                    </a:lnTo>
                    <a:lnTo>
                      <a:pt x="5940" y="7714"/>
                    </a:lnTo>
                    <a:lnTo>
                      <a:pt x="5940" y="6171"/>
                    </a:lnTo>
                    <a:lnTo>
                      <a:pt x="3779" y="6171"/>
                    </a:lnTo>
                    <a:close/>
                  </a:path>
                  <a:path w="21600" h="21600" extrusionOk="0">
                    <a:moveTo>
                      <a:pt x="5940" y="6171"/>
                    </a:moveTo>
                    <a:lnTo>
                      <a:pt x="5940" y="7714"/>
                    </a:lnTo>
                    <a:lnTo>
                      <a:pt x="8100" y="7714"/>
                    </a:lnTo>
                    <a:lnTo>
                      <a:pt x="8100" y="6171"/>
                    </a:lnTo>
                    <a:lnTo>
                      <a:pt x="5940" y="6171"/>
                    </a:lnTo>
                    <a:close/>
                  </a:path>
                  <a:path w="21600" h="21600" extrusionOk="0">
                    <a:moveTo>
                      <a:pt x="8100" y="6171"/>
                    </a:moveTo>
                    <a:lnTo>
                      <a:pt x="8100" y="7714"/>
                    </a:lnTo>
                    <a:lnTo>
                      <a:pt x="10260" y="7714"/>
                    </a:lnTo>
                    <a:lnTo>
                      <a:pt x="10260" y="6171"/>
                    </a:lnTo>
                    <a:lnTo>
                      <a:pt x="8100" y="6171"/>
                    </a:lnTo>
                    <a:close/>
                  </a:path>
                  <a:path w="21600" h="21600" extrusionOk="0">
                    <a:moveTo>
                      <a:pt x="10260" y="6171"/>
                    </a:moveTo>
                    <a:lnTo>
                      <a:pt x="10260" y="7714"/>
                    </a:lnTo>
                    <a:lnTo>
                      <a:pt x="12419" y="7714"/>
                    </a:lnTo>
                    <a:lnTo>
                      <a:pt x="12419" y="6171"/>
                    </a:lnTo>
                    <a:lnTo>
                      <a:pt x="10260" y="6171"/>
                    </a:lnTo>
                    <a:close/>
                  </a:path>
                  <a:path w="21600" h="21600" extrusionOk="0">
                    <a:moveTo>
                      <a:pt x="12419" y="6171"/>
                    </a:moveTo>
                    <a:lnTo>
                      <a:pt x="12419" y="7714"/>
                    </a:lnTo>
                    <a:lnTo>
                      <a:pt x="14580" y="7714"/>
                    </a:lnTo>
                    <a:lnTo>
                      <a:pt x="14580" y="6171"/>
                    </a:lnTo>
                    <a:lnTo>
                      <a:pt x="12419" y="6171"/>
                    </a:lnTo>
                    <a:close/>
                  </a:path>
                  <a:path w="21600" h="21600" extrusionOk="0">
                    <a:moveTo>
                      <a:pt x="14580" y="6171"/>
                    </a:moveTo>
                    <a:lnTo>
                      <a:pt x="14580" y="7714"/>
                    </a:lnTo>
                    <a:lnTo>
                      <a:pt x="16740" y="7714"/>
                    </a:lnTo>
                    <a:lnTo>
                      <a:pt x="16740" y="6171"/>
                    </a:lnTo>
                    <a:lnTo>
                      <a:pt x="14580" y="6171"/>
                    </a:lnTo>
                    <a:close/>
                  </a:path>
                  <a:path w="21600" h="21600" extrusionOk="0">
                    <a:moveTo>
                      <a:pt x="16740" y="6171"/>
                    </a:moveTo>
                    <a:lnTo>
                      <a:pt x="16740" y="7714"/>
                    </a:lnTo>
                    <a:lnTo>
                      <a:pt x="18900" y="7714"/>
                    </a:lnTo>
                    <a:lnTo>
                      <a:pt x="18900" y="6171"/>
                    </a:lnTo>
                    <a:lnTo>
                      <a:pt x="16740" y="6171"/>
                    </a:lnTo>
                    <a:close/>
                  </a:path>
                  <a:path w="21600" h="21600" extrusionOk="0">
                    <a:moveTo>
                      <a:pt x="18900" y="6171"/>
                    </a:moveTo>
                    <a:lnTo>
                      <a:pt x="18900" y="7714"/>
                    </a:lnTo>
                    <a:lnTo>
                      <a:pt x="21060" y="7714"/>
                    </a:lnTo>
                    <a:lnTo>
                      <a:pt x="21060" y="6171"/>
                    </a:lnTo>
                    <a:lnTo>
                      <a:pt x="18900" y="6171"/>
                    </a:lnTo>
                    <a:close/>
                  </a:path>
                  <a:path w="21600" h="21600" extrusionOk="0">
                    <a:moveTo>
                      <a:pt x="540" y="7714"/>
                    </a:moveTo>
                    <a:lnTo>
                      <a:pt x="540" y="9257"/>
                    </a:lnTo>
                    <a:lnTo>
                      <a:pt x="2700" y="9257"/>
                    </a:lnTo>
                    <a:lnTo>
                      <a:pt x="2700" y="7714"/>
                    </a:lnTo>
                    <a:lnTo>
                      <a:pt x="540" y="7714"/>
                    </a:lnTo>
                    <a:close/>
                  </a:path>
                  <a:path w="21600" h="21600" extrusionOk="0">
                    <a:moveTo>
                      <a:pt x="2700" y="7714"/>
                    </a:moveTo>
                    <a:lnTo>
                      <a:pt x="2700" y="9257"/>
                    </a:lnTo>
                    <a:lnTo>
                      <a:pt x="4860" y="9257"/>
                    </a:lnTo>
                    <a:lnTo>
                      <a:pt x="4860" y="7714"/>
                    </a:lnTo>
                    <a:lnTo>
                      <a:pt x="2700" y="7714"/>
                    </a:lnTo>
                    <a:close/>
                  </a:path>
                  <a:path w="21600" h="21600" extrusionOk="0">
                    <a:moveTo>
                      <a:pt x="4860" y="7714"/>
                    </a:moveTo>
                    <a:lnTo>
                      <a:pt x="4860" y="9257"/>
                    </a:lnTo>
                    <a:lnTo>
                      <a:pt x="7020" y="9257"/>
                    </a:lnTo>
                    <a:lnTo>
                      <a:pt x="7020" y="7714"/>
                    </a:lnTo>
                    <a:lnTo>
                      <a:pt x="4860" y="7714"/>
                    </a:lnTo>
                    <a:close/>
                  </a:path>
                  <a:path w="21600" h="21600" extrusionOk="0">
                    <a:moveTo>
                      <a:pt x="7020" y="7714"/>
                    </a:moveTo>
                    <a:lnTo>
                      <a:pt x="7020" y="9257"/>
                    </a:lnTo>
                    <a:lnTo>
                      <a:pt x="9180" y="9257"/>
                    </a:lnTo>
                    <a:lnTo>
                      <a:pt x="9180" y="7714"/>
                    </a:lnTo>
                    <a:lnTo>
                      <a:pt x="7020" y="7714"/>
                    </a:lnTo>
                    <a:close/>
                  </a:path>
                  <a:path w="21600" h="21600" extrusionOk="0">
                    <a:moveTo>
                      <a:pt x="9180" y="7714"/>
                    </a:moveTo>
                    <a:lnTo>
                      <a:pt x="9180" y="9257"/>
                    </a:lnTo>
                    <a:lnTo>
                      <a:pt x="11340" y="9257"/>
                    </a:lnTo>
                    <a:lnTo>
                      <a:pt x="11340" y="7714"/>
                    </a:lnTo>
                    <a:lnTo>
                      <a:pt x="9180" y="7714"/>
                    </a:lnTo>
                    <a:close/>
                  </a:path>
                  <a:path w="21600" h="21600" extrusionOk="0">
                    <a:moveTo>
                      <a:pt x="11340" y="7714"/>
                    </a:moveTo>
                    <a:lnTo>
                      <a:pt x="11340" y="9257"/>
                    </a:lnTo>
                    <a:lnTo>
                      <a:pt x="13500" y="9257"/>
                    </a:lnTo>
                    <a:lnTo>
                      <a:pt x="13500" y="7714"/>
                    </a:lnTo>
                    <a:lnTo>
                      <a:pt x="11340" y="7714"/>
                    </a:lnTo>
                    <a:close/>
                  </a:path>
                  <a:path w="21600" h="21600" extrusionOk="0">
                    <a:moveTo>
                      <a:pt x="13500" y="7714"/>
                    </a:moveTo>
                    <a:lnTo>
                      <a:pt x="13500" y="9257"/>
                    </a:lnTo>
                    <a:lnTo>
                      <a:pt x="15660" y="9257"/>
                    </a:lnTo>
                    <a:lnTo>
                      <a:pt x="15660" y="7714"/>
                    </a:lnTo>
                    <a:lnTo>
                      <a:pt x="13500" y="7714"/>
                    </a:lnTo>
                    <a:close/>
                  </a:path>
                  <a:path w="21600" h="21600" extrusionOk="0">
                    <a:moveTo>
                      <a:pt x="15660" y="7714"/>
                    </a:moveTo>
                    <a:lnTo>
                      <a:pt x="15660" y="9257"/>
                    </a:lnTo>
                    <a:lnTo>
                      <a:pt x="17820" y="9257"/>
                    </a:lnTo>
                    <a:lnTo>
                      <a:pt x="17820" y="7714"/>
                    </a:lnTo>
                    <a:lnTo>
                      <a:pt x="15660" y="7714"/>
                    </a:lnTo>
                    <a:close/>
                  </a:path>
                  <a:path w="21600" h="21600" extrusionOk="0">
                    <a:moveTo>
                      <a:pt x="17820" y="7714"/>
                    </a:moveTo>
                    <a:lnTo>
                      <a:pt x="17820" y="9257"/>
                    </a:lnTo>
                    <a:lnTo>
                      <a:pt x="19980" y="9257"/>
                    </a:lnTo>
                    <a:lnTo>
                      <a:pt x="19980" y="7714"/>
                    </a:lnTo>
                    <a:lnTo>
                      <a:pt x="17820" y="7714"/>
                    </a:lnTo>
                    <a:close/>
                  </a:path>
                  <a:path w="21600" h="21600" extrusionOk="0">
                    <a:moveTo>
                      <a:pt x="1620" y="9257"/>
                    </a:moveTo>
                    <a:lnTo>
                      <a:pt x="1620" y="10800"/>
                    </a:lnTo>
                    <a:lnTo>
                      <a:pt x="3779" y="10800"/>
                    </a:lnTo>
                    <a:lnTo>
                      <a:pt x="3779" y="9257"/>
                    </a:lnTo>
                    <a:lnTo>
                      <a:pt x="1620" y="9257"/>
                    </a:lnTo>
                    <a:close/>
                  </a:path>
                  <a:path w="21600" h="21600" extrusionOk="0">
                    <a:moveTo>
                      <a:pt x="3779" y="9257"/>
                    </a:moveTo>
                    <a:lnTo>
                      <a:pt x="3779" y="10800"/>
                    </a:lnTo>
                    <a:lnTo>
                      <a:pt x="5940" y="10800"/>
                    </a:lnTo>
                    <a:lnTo>
                      <a:pt x="5940" y="9257"/>
                    </a:lnTo>
                    <a:lnTo>
                      <a:pt x="3779" y="9257"/>
                    </a:lnTo>
                    <a:close/>
                  </a:path>
                  <a:path w="21600" h="21600" extrusionOk="0">
                    <a:moveTo>
                      <a:pt x="5940" y="9257"/>
                    </a:moveTo>
                    <a:lnTo>
                      <a:pt x="5940" y="10800"/>
                    </a:lnTo>
                    <a:lnTo>
                      <a:pt x="8100" y="10800"/>
                    </a:lnTo>
                    <a:lnTo>
                      <a:pt x="8100" y="9257"/>
                    </a:lnTo>
                    <a:lnTo>
                      <a:pt x="5940" y="9257"/>
                    </a:lnTo>
                    <a:close/>
                  </a:path>
                  <a:path w="21600" h="21600" extrusionOk="0">
                    <a:moveTo>
                      <a:pt x="8100" y="9257"/>
                    </a:moveTo>
                    <a:lnTo>
                      <a:pt x="8100" y="10800"/>
                    </a:lnTo>
                    <a:lnTo>
                      <a:pt x="10260" y="10800"/>
                    </a:lnTo>
                    <a:lnTo>
                      <a:pt x="10260" y="9257"/>
                    </a:lnTo>
                    <a:lnTo>
                      <a:pt x="8100" y="9257"/>
                    </a:lnTo>
                    <a:close/>
                  </a:path>
                  <a:path w="21600" h="21600" extrusionOk="0">
                    <a:moveTo>
                      <a:pt x="10260" y="9257"/>
                    </a:moveTo>
                    <a:lnTo>
                      <a:pt x="10260" y="10800"/>
                    </a:lnTo>
                    <a:lnTo>
                      <a:pt x="12419" y="10800"/>
                    </a:lnTo>
                    <a:lnTo>
                      <a:pt x="12419" y="9257"/>
                    </a:lnTo>
                    <a:lnTo>
                      <a:pt x="10260" y="9257"/>
                    </a:lnTo>
                    <a:close/>
                  </a:path>
                  <a:path w="21600" h="21600" extrusionOk="0">
                    <a:moveTo>
                      <a:pt x="12419" y="9257"/>
                    </a:moveTo>
                    <a:lnTo>
                      <a:pt x="12419" y="10800"/>
                    </a:lnTo>
                    <a:lnTo>
                      <a:pt x="14580" y="10800"/>
                    </a:lnTo>
                    <a:lnTo>
                      <a:pt x="14580" y="9257"/>
                    </a:lnTo>
                    <a:lnTo>
                      <a:pt x="12419" y="9257"/>
                    </a:lnTo>
                    <a:close/>
                  </a:path>
                  <a:path w="21600" h="21600" extrusionOk="0">
                    <a:moveTo>
                      <a:pt x="14580" y="9257"/>
                    </a:moveTo>
                    <a:lnTo>
                      <a:pt x="14580" y="10800"/>
                    </a:lnTo>
                    <a:lnTo>
                      <a:pt x="16740" y="10800"/>
                    </a:lnTo>
                    <a:lnTo>
                      <a:pt x="16740" y="9257"/>
                    </a:lnTo>
                    <a:lnTo>
                      <a:pt x="14580" y="9257"/>
                    </a:lnTo>
                    <a:close/>
                  </a:path>
                  <a:path w="21600" h="21600" extrusionOk="0">
                    <a:moveTo>
                      <a:pt x="16740" y="9257"/>
                    </a:moveTo>
                    <a:lnTo>
                      <a:pt x="16740" y="10800"/>
                    </a:lnTo>
                    <a:lnTo>
                      <a:pt x="18900" y="10800"/>
                    </a:lnTo>
                    <a:lnTo>
                      <a:pt x="18900" y="9257"/>
                    </a:lnTo>
                    <a:lnTo>
                      <a:pt x="16740" y="9257"/>
                    </a:lnTo>
                    <a:close/>
                  </a:path>
                  <a:path w="21600" h="21600" extrusionOk="0">
                    <a:moveTo>
                      <a:pt x="18900" y="9257"/>
                    </a:moveTo>
                    <a:lnTo>
                      <a:pt x="18900" y="10800"/>
                    </a:lnTo>
                    <a:lnTo>
                      <a:pt x="21060" y="10800"/>
                    </a:lnTo>
                    <a:lnTo>
                      <a:pt x="21060" y="9257"/>
                    </a:lnTo>
                    <a:lnTo>
                      <a:pt x="18900" y="9257"/>
                    </a:lnTo>
                    <a:close/>
                  </a:path>
                  <a:path w="21600" h="21600" extrusionOk="0">
                    <a:moveTo>
                      <a:pt x="540" y="10800"/>
                    </a:moveTo>
                    <a:lnTo>
                      <a:pt x="540" y="12342"/>
                    </a:lnTo>
                    <a:lnTo>
                      <a:pt x="2700" y="12342"/>
                    </a:lnTo>
                    <a:lnTo>
                      <a:pt x="2700" y="10800"/>
                    </a:lnTo>
                    <a:lnTo>
                      <a:pt x="540" y="10800"/>
                    </a:lnTo>
                    <a:close/>
                  </a:path>
                  <a:path w="21600" h="21600" extrusionOk="0">
                    <a:moveTo>
                      <a:pt x="2700" y="10800"/>
                    </a:moveTo>
                    <a:lnTo>
                      <a:pt x="2700" y="12342"/>
                    </a:lnTo>
                    <a:lnTo>
                      <a:pt x="4860" y="12342"/>
                    </a:lnTo>
                    <a:lnTo>
                      <a:pt x="4860" y="10800"/>
                    </a:lnTo>
                    <a:lnTo>
                      <a:pt x="2700" y="10800"/>
                    </a:lnTo>
                    <a:close/>
                  </a:path>
                  <a:path w="21600" h="21600" extrusionOk="0">
                    <a:moveTo>
                      <a:pt x="4860" y="10800"/>
                    </a:moveTo>
                    <a:lnTo>
                      <a:pt x="4860" y="12342"/>
                    </a:lnTo>
                    <a:lnTo>
                      <a:pt x="7020" y="12342"/>
                    </a:lnTo>
                    <a:lnTo>
                      <a:pt x="7020" y="10800"/>
                    </a:lnTo>
                    <a:lnTo>
                      <a:pt x="4860" y="10800"/>
                    </a:lnTo>
                    <a:close/>
                  </a:path>
                  <a:path w="21600" h="21600" extrusionOk="0">
                    <a:moveTo>
                      <a:pt x="7020" y="10800"/>
                    </a:moveTo>
                    <a:lnTo>
                      <a:pt x="7020" y="12342"/>
                    </a:lnTo>
                    <a:lnTo>
                      <a:pt x="9180" y="12342"/>
                    </a:lnTo>
                    <a:lnTo>
                      <a:pt x="9180" y="10800"/>
                    </a:lnTo>
                    <a:lnTo>
                      <a:pt x="7020" y="10800"/>
                    </a:lnTo>
                    <a:close/>
                  </a:path>
                  <a:path w="21600" h="21600" extrusionOk="0">
                    <a:moveTo>
                      <a:pt x="9180" y="10800"/>
                    </a:moveTo>
                    <a:lnTo>
                      <a:pt x="9180" y="12342"/>
                    </a:lnTo>
                    <a:lnTo>
                      <a:pt x="11340" y="12342"/>
                    </a:lnTo>
                    <a:lnTo>
                      <a:pt x="11340" y="10800"/>
                    </a:lnTo>
                    <a:lnTo>
                      <a:pt x="9180" y="10800"/>
                    </a:lnTo>
                    <a:close/>
                  </a:path>
                  <a:path w="21600" h="21600" extrusionOk="0">
                    <a:moveTo>
                      <a:pt x="11340" y="10800"/>
                    </a:moveTo>
                    <a:lnTo>
                      <a:pt x="11340" y="12342"/>
                    </a:lnTo>
                    <a:lnTo>
                      <a:pt x="13500" y="12342"/>
                    </a:lnTo>
                    <a:lnTo>
                      <a:pt x="13500" y="10800"/>
                    </a:lnTo>
                    <a:lnTo>
                      <a:pt x="11340" y="10800"/>
                    </a:lnTo>
                    <a:close/>
                  </a:path>
                  <a:path w="21600" h="21600" extrusionOk="0">
                    <a:moveTo>
                      <a:pt x="13500" y="10800"/>
                    </a:moveTo>
                    <a:lnTo>
                      <a:pt x="13500" y="12342"/>
                    </a:lnTo>
                    <a:lnTo>
                      <a:pt x="15660" y="12342"/>
                    </a:lnTo>
                    <a:lnTo>
                      <a:pt x="15660" y="10800"/>
                    </a:lnTo>
                    <a:lnTo>
                      <a:pt x="13500" y="10800"/>
                    </a:lnTo>
                    <a:close/>
                  </a:path>
                  <a:path w="21600" h="21600" extrusionOk="0">
                    <a:moveTo>
                      <a:pt x="15660" y="10800"/>
                    </a:moveTo>
                    <a:lnTo>
                      <a:pt x="15660" y="12342"/>
                    </a:lnTo>
                    <a:lnTo>
                      <a:pt x="17820" y="12342"/>
                    </a:lnTo>
                    <a:lnTo>
                      <a:pt x="17820" y="10800"/>
                    </a:lnTo>
                    <a:lnTo>
                      <a:pt x="15660" y="10800"/>
                    </a:lnTo>
                    <a:close/>
                  </a:path>
                  <a:path w="21600" h="21600" extrusionOk="0">
                    <a:moveTo>
                      <a:pt x="17820" y="10800"/>
                    </a:moveTo>
                    <a:lnTo>
                      <a:pt x="17820" y="12342"/>
                    </a:lnTo>
                    <a:lnTo>
                      <a:pt x="19980" y="12342"/>
                    </a:lnTo>
                    <a:lnTo>
                      <a:pt x="19980" y="10800"/>
                    </a:lnTo>
                    <a:lnTo>
                      <a:pt x="17820" y="10800"/>
                    </a:lnTo>
                    <a:close/>
                  </a:path>
                  <a:path w="21600" h="21600" extrusionOk="0">
                    <a:moveTo>
                      <a:pt x="1620" y="12342"/>
                    </a:moveTo>
                    <a:lnTo>
                      <a:pt x="1620" y="13885"/>
                    </a:lnTo>
                    <a:lnTo>
                      <a:pt x="3779" y="13885"/>
                    </a:lnTo>
                    <a:lnTo>
                      <a:pt x="3779" y="12342"/>
                    </a:lnTo>
                    <a:lnTo>
                      <a:pt x="1620" y="12342"/>
                    </a:lnTo>
                    <a:close/>
                  </a:path>
                  <a:path w="21600" h="21600" extrusionOk="0">
                    <a:moveTo>
                      <a:pt x="3779" y="12342"/>
                    </a:moveTo>
                    <a:lnTo>
                      <a:pt x="3779" y="13885"/>
                    </a:lnTo>
                    <a:lnTo>
                      <a:pt x="5940" y="13885"/>
                    </a:lnTo>
                    <a:lnTo>
                      <a:pt x="5940" y="12342"/>
                    </a:lnTo>
                    <a:lnTo>
                      <a:pt x="3779" y="12342"/>
                    </a:lnTo>
                    <a:close/>
                  </a:path>
                  <a:path w="21600" h="21600" extrusionOk="0">
                    <a:moveTo>
                      <a:pt x="5940" y="12342"/>
                    </a:moveTo>
                    <a:lnTo>
                      <a:pt x="5940" y="13885"/>
                    </a:lnTo>
                    <a:lnTo>
                      <a:pt x="8100" y="13885"/>
                    </a:lnTo>
                    <a:lnTo>
                      <a:pt x="8100" y="12342"/>
                    </a:lnTo>
                    <a:lnTo>
                      <a:pt x="5940" y="12342"/>
                    </a:lnTo>
                    <a:close/>
                  </a:path>
                  <a:path w="21600" h="21600" extrusionOk="0">
                    <a:moveTo>
                      <a:pt x="8100" y="12342"/>
                    </a:moveTo>
                    <a:lnTo>
                      <a:pt x="8100" y="13885"/>
                    </a:lnTo>
                    <a:lnTo>
                      <a:pt x="10260" y="13885"/>
                    </a:lnTo>
                    <a:lnTo>
                      <a:pt x="10260" y="12342"/>
                    </a:lnTo>
                    <a:lnTo>
                      <a:pt x="8100" y="12342"/>
                    </a:lnTo>
                    <a:close/>
                  </a:path>
                  <a:path w="21600" h="21600" extrusionOk="0">
                    <a:moveTo>
                      <a:pt x="10260" y="12342"/>
                    </a:moveTo>
                    <a:lnTo>
                      <a:pt x="10260" y="13885"/>
                    </a:lnTo>
                    <a:lnTo>
                      <a:pt x="12419" y="13885"/>
                    </a:lnTo>
                    <a:lnTo>
                      <a:pt x="12419" y="12342"/>
                    </a:lnTo>
                    <a:lnTo>
                      <a:pt x="10260" y="12342"/>
                    </a:lnTo>
                    <a:close/>
                  </a:path>
                  <a:path w="21600" h="21600" extrusionOk="0">
                    <a:moveTo>
                      <a:pt x="12419" y="12342"/>
                    </a:moveTo>
                    <a:lnTo>
                      <a:pt x="12419" y="13885"/>
                    </a:lnTo>
                    <a:lnTo>
                      <a:pt x="14580" y="13885"/>
                    </a:lnTo>
                    <a:lnTo>
                      <a:pt x="14580" y="12342"/>
                    </a:lnTo>
                    <a:lnTo>
                      <a:pt x="12419" y="12342"/>
                    </a:lnTo>
                    <a:close/>
                  </a:path>
                  <a:path w="21600" h="21600" extrusionOk="0">
                    <a:moveTo>
                      <a:pt x="14580" y="12342"/>
                    </a:moveTo>
                    <a:lnTo>
                      <a:pt x="14580" y="13885"/>
                    </a:lnTo>
                    <a:lnTo>
                      <a:pt x="16740" y="13885"/>
                    </a:lnTo>
                    <a:lnTo>
                      <a:pt x="16740" y="12342"/>
                    </a:lnTo>
                    <a:lnTo>
                      <a:pt x="14580" y="12342"/>
                    </a:lnTo>
                    <a:close/>
                  </a:path>
                  <a:path w="21600" h="21600" extrusionOk="0">
                    <a:moveTo>
                      <a:pt x="16740" y="12342"/>
                    </a:moveTo>
                    <a:lnTo>
                      <a:pt x="16740" y="13885"/>
                    </a:lnTo>
                    <a:lnTo>
                      <a:pt x="18900" y="13885"/>
                    </a:lnTo>
                    <a:lnTo>
                      <a:pt x="18900" y="12342"/>
                    </a:lnTo>
                    <a:lnTo>
                      <a:pt x="16740" y="12342"/>
                    </a:lnTo>
                    <a:close/>
                  </a:path>
                  <a:path w="21600" h="21600" extrusionOk="0">
                    <a:moveTo>
                      <a:pt x="18900" y="12342"/>
                    </a:moveTo>
                    <a:lnTo>
                      <a:pt x="18900" y="13885"/>
                    </a:lnTo>
                    <a:lnTo>
                      <a:pt x="21060" y="13885"/>
                    </a:lnTo>
                    <a:lnTo>
                      <a:pt x="21060" y="12342"/>
                    </a:lnTo>
                    <a:lnTo>
                      <a:pt x="18900" y="12342"/>
                    </a:lnTo>
                    <a:close/>
                  </a:path>
                  <a:path w="21600" h="21600" extrusionOk="0">
                    <a:moveTo>
                      <a:pt x="540" y="13885"/>
                    </a:moveTo>
                    <a:lnTo>
                      <a:pt x="540" y="15428"/>
                    </a:lnTo>
                    <a:lnTo>
                      <a:pt x="2700" y="15428"/>
                    </a:lnTo>
                    <a:lnTo>
                      <a:pt x="2700" y="13885"/>
                    </a:lnTo>
                    <a:lnTo>
                      <a:pt x="540" y="13885"/>
                    </a:lnTo>
                    <a:close/>
                  </a:path>
                  <a:path w="21600" h="21600" extrusionOk="0">
                    <a:moveTo>
                      <a:pt x="2700" y="13885"/>
                    </a:moveTo>
                    <a:lnTo>
                      <a:pt x="2700" y="15428"/>
                    </a:lnTo>
                    <a:lnTo>
                      <a:pt x="4860" y="15428"/>
                    </a:lnTo>
                    <a:lnTo>
                      <a:pt x="4860" y="13885"/>
                    </a:lnTo>
                    <a:lnTo>
                      <a:pt x="2700" y="13885"/>
                    </a:lnTo>
                    <a:close/>
                  </a:path>
                  <a:path w="21600" h="21600" extrusionOk="0">
                    <a:moveTo>
                      <a:pt x="4860" y="13885"/>
                    </a:moveTo>
                    <a:lnTo>
                      <a:pt x="4860" y="15428"/>
                    </a:lnTo>
                    <a:lnTo>
                      <a:pt x="7020" y="15428"/>
                    </a:lnTo>
                    <a:lnTo>
                      <a:pt x="7020" y="13885"/>
                    </a:lnTo>
                    <a:lnTo>
                      <a:pt x="4860" y="13885"/>
                    </a:lnTo>
                    <a:close/>
                  </a:path>
                  <a:path w="21600" h="21600" extrusionOk="0">
                    <a:moveTo>
                      <a:pt x="7020" y="13885"/>
                    </a:moveTo>
                    <a:lnTo>
                      <a:pt x="7020" y="15428"/>
                    </a:lnTo>
                    <a:lnTo>
                      <a:pt x="9180" y="15428"/>
                    </a:lnTo>
                    <a:lnTo>
                      <a:pt x="9180" y="13885"/>
                    </a:lnTo>
                    <a:lnTo>
                      <a:pt x="7020" y="13885"/>
                    </a:lnTo>
                    <a:close/>
                  </a:path>
                  <a:path w="21600" h="21600" extrusionOk="0">
                    <a:moveTo>
                      <a:pt x="9180" y="13885"/>
                    </a:moveTo>
                    <a:lnTo>
                      <a:pt x="9180" y="15428"/>
                    </a:lnTo>
                    <a:lnTo>
                      <a:pt x="11340" y="15428"/>
                    </a:lnTo>
                    <a:lnTo>
                      <a:pt x="11340" y="13885"/>
                    </a:lnTo>
                    <a:lnTo>
                      <a:pt x="9180" y="13885"/>
                    </a:lnTo>
                    <a:close/>
                  </a:path>
                  <a:path w="21600" h="21600" extrusionOk="0">
                    <a:moveTo>
                      <a:pt x="11340" y="13885"/>
                    </a:moveTo>
                    <a:lnTo>
                      <a:pt x="11340" y="15428"/>
                    </a:lnTo>
                    <a:lnTo>
                      <a:pt x="13500" y="15428"/>
                    </a:lnTo>
                    <a:lnTo>
                      <a:pt x="13500" y="13885"/>
                    </a:lnTo>
                    <a:lnTo>
                      <a:pt x="11340" y="13885"/>
                    </a:lnTo>
                    <a:close/>
                  </a:path>
                  <a:path w="21600" h="21600" extrusionOk="0">
                    <a:moveTo>
                      <a:pt x="13500" y="13885"/>
                    </a:moveTo>
                    <a:lnTo>
                      <a:pt x="13500" y="15428"/>
                    </a:lnTo>
                    <a:lnTo>
                      <a:pt x="15660" y="15428"/>
                    </a:lnTo>
                    <a:lnTo>
                      <a:pt x="15660" y="13885"/>
                    </a:lnTo>
                    <a:lnTo>
                      <a:pt x="13500" y="13885"/>
                    </a:lnTo>
                    <a:close/>
                  </a:path>
                  <a:path w="21600" h="21600" extrusionOk="0">
                    <a:moveTo>
                      <a:pt x="15660" y="13885"/>
                    </a:moveTo>
                    <a:lnTo>
                      <a:pt x="15660" y="15428"/>
                    </a:lnTo>
                    <a:lnTo>
                      <a:pt x="17820" y="15428"/>
                    </a:lnTo>
                    <a:lnTo>
                      <a:pt x="17820" y="13885"/>
                    </a:lnTo>
                    <a:lnTo>
                      <a:pt x="15660" y="13885"/>
                    </a:lnTo>
                    <a:close/>
                  </a:path>
                  <a:path w="21600" h="21600" extrusionOk="0">
                    <a:moveTo>
                      <a:pt x="17820" y="13885"/>
                    </a:moveTo>
                    <a:lnTo>
                      <a:pt x="17820" y="15428"/>
                    </a:lnTo>
                    <a:lnTo>
                      <a:pt x="19980" y="15428"/>
                    </a:lnTo>
                    <a:lnTo>
                      <a:pt x="19980" y="13885"/>
                    </a:lnTo>
                    <a:lnTo>
                      <a:pt x="17820" y="13885"/>
                    </a:lnTo>
                    <a:close/>
                  </a:path>
                  <a:path w="21600" h="21600" extrusionOk="0">
                    <a:moveTo>
                      <a:pt x="1620" y="15428"/>
                    </a:moveTo>
                    <a:lnTo>
                      <a:pt x="1620" y="16971"/>
                    </a:lnTo>
                    <a:lnTo>
                      <a:pt x="3779" y="16971"/>
                    </a:lnTo>
                    <a:lnTo>
                      <a:pt x="3779" y="15428"/>
                    </a:lnTo>
                    <a:lnTo>
                      <a:pt x="1620" y="15428"/>
                    </a:lnTo>
                    <a:close/>
                  </a:path>
                  <a:path w="21600" h="21600" extrusionOk="0">
                    <a:moveTo>
                      <a:pt x="3779" y="15428"/>
                    </a:moveTo>
                    <a:lnTo>
                      <a:pt x="3779" y="16971"/>
                    </a:lnTo>
                    <a:lnTo>
                      <a:pt x="5940" y="16971"/>
                    </a:lnTo>
                    <a:lnTo>
                      <a:pt x="5940" y="15428"/>
                    </a:lnTo>
                    <a:lnTo>
                      <a:pt x="3779" y="15428"/>
                    </a:lnTo>
                    <a:close/>
                  </a:path>
                  <a:path w="21600" h="21600" extrusionOk="0">
                    <a:moveTo>
                      <a:pt x="5940" y="15428"/>
                    </a:moveTo>
                    <a:lnTo>
                      <a:pt x="5940" y="16971"/>
                    </a:lnTo>
                    <a:lnTo>
                      <a:pt x="8100" y="16971"/>
                    </a:lnTo>
                    <a:lnTo>
                      <a:pt x="8100" y="15428"/>
                    </a:lnTo>
                    <a:lnTo>
                      <a:pt x="5940" y="15428"/>
                    </a:lnTo>
                    <a:close/>
                  </a:path>
                  <a:path w="21600" h="21600" extrusionOk="0">
                    <a:moveTo>
                      <a:pt x="8100" y="15428"/>
                    </a:moveTo>
                    <a:lnTo>
                      <a:pt x="8100" y="16971"/>
                    </a:lnTo>
                    <a:lnTo>
                      <a:pt x="10260" y="16971"/>
                    </a:lnTo>
                    <a:lnTo>
                      <a:pt x="10260" y="15428"/>
                    </a:lnTo>
                    <a:lnTo>
                      <a:pt x="8100" y="15428"/>
                    </a:lnTo>
                    <a:close/>
                  </a:path>
                  <a:path w="21600" h="21600" extrusionOk="0">
                    <a:moveTo>
                      <a:pt x="10260" y="15428"/>
                    </a:moveTo>
                    <a:lnTo>
                      <a:pt x="10260" y="16971"/>
                    </a:lnTo>
                    <a:lnTo>
                      <a:pt x="12419" y="16971"/>
                    </a:lnTo>
                    <a:lnTo>
                      <a:pt x="12419" y="15428"/>
                    </a:lnTo>
                    <a:lnTo>
                      <a:pt x="10260" y="15428"/>
                    </a:lnTo>
                    <a:close/>
                  </a:path>
                  <a:path w="21600" h="21600" extrusionOk="0">
                    <a:moveTo>
                      <a:pt x="12419" y="15428"/>
                    </a:moveTo>
                    <a:lnTo>
                      <a:pt x="12419" y="16971"/>
                    </a:lnTo>
                    <a:lnTo>
                      <a:pt x="14580" y="16971"/>
                    </a:lnTo>
                    <a:lnTo>
                      <a:pt x="14580" y="15428"/>
                    </a:lnTo>
                    <a:lnTo>
                      <a:pt x="12419" y="15428"/>
                    </a:lnTo>
                    <a:close/>
                  </a:path>
                  <a:path w="21600" h="21600" extrusionOk="0">
                    <a:moveTo>
                      <a:pt x="14580" y="15428"/>
                    </a:moveTo>
                    <a:lnTo>
                      <a:pt x="14580" y="16971"/>
                    </a:lnTo>
                    <a:lnTo>
                      <a:pt x="16740" y="16971"/>
                    </a:lnTo>
                    <a:lnTo>
                      <a:pt x="16740" y="15428"/>
                    </a:lnTo>
                    <a:lnTo>
                      <a:pt x="14580" y="15428"/>
                    </a:lnTo>
                    <a:close/>
                  </a:path>
                  <a:path w="21600" h="21600" extrusionOk="0">
                    <a:moveTo>
                      <a:pt x="16740" y="15428"/>
                    </a:moveTo>
                    <a:lnTo>
                      <a:pt x="16740" y="16971"/>
                    </a:lnTo>
                    <a:lnTo>
                      <a:pt x="18900" y="16971"/>
                    </a:lnTo>
                    <a:lnTo>
                      <a:pt x="18900" y="15428"/>
                    </a:lnTo>
                    <a:lnTo>
                      <a:pt x="16740" y="15428"/>
                    </a:lnTo>
                    <a:close/>
                  </a:path>
                  <a:path w="21600" h="21600" extrusionOk="0">
                    <a:moveTo>
                      <a:pt x="18900" y="15428"/>
                    </a:moveTo>
                    <a:lnTo>
                      <a:pt x="18900" y="16971"/>
                    </a:lnTo>
                    <a:lnTo>
                      <a:pt x="21060" y="16971"/>
                    </a:lnTo>
                    <a:lnTo>
                      <a:pt x="21060" y="15428"/>
                    </a:lnTo>
                    <a:lnTo>
                      <a:pt x="18900" y="15428"/>
                    </a:lnTo>
                    <a:close/>
                  </a:path>
                  <a:path w="21600" h="21600" extrusionOk="0">
                    <a:moveTo>
                      <a:pt x="540" y="16971"/>
                    </a:moveTo>
                    <a:lnTo>
                      <a:pt x="540" y="18514"/>
                    </a:lnTo>
                    <a:lnTo>
                      <a:pt x="2700" y="18514"/>
                    </a:lnTo>
                    <a:lnTo>
                      <a:pt x="2700" y="16971"/>
                    </a:lnTo>
                    <a:lnTo>
                      <a:pt x="540" y="16971"/>
                    </a:lnTo>
                    <a:close/>
                  </a:path>
                  <a:path w="21600" h="21600" extrusionOk="0">
                    <a:moveTo>
                      <a:pt x="2700" y="16971"/>
                    </a:moveTo>
                    <a:lnTo>
                      <a:pt x="2700" y="18514"/>
                    </a:lnTo>
                    <a:lnTo>
                      <a:pt x="4860" y="18514"/>
                    </a:lnTo>
                    <a:lnTo>
                      <a:pt x="4860" y="16971"/>
                    </a:lnTo>
                    <a:lnTo>
                      <a:pt x="2700" y="16971"/>
                    </a:lnTo>
                    <a:close/>
                  </a:path>
                  <a:path w="21600" h="21600" extrusionOk="0">
                    <a:moveTo>
                      <a:pt x="4860" y="16971"/>
                    </a:moveTo>
                    <a:lnTo>
                      <a:pt x="4860" y="18514"/>
                    </a:lnTo>
                    <a:lnTo>
                      <a:pt x="7020" y="18514"/>
                    </a:lnTo>
                    <a:lnTo>
                      <a:pt x="7020" y="16971"/>
                    </a:lnTo>
                    <a:lnTo>
                      <a:pt x="4860" y="16971"/>
                    </a:lnTo>
                    <a:close/>
                  </a:path>
                  <a:path w="21600" h="21600" extrusionOk="0">
                    <a:moveTo>
                      <a:pt x="7020" y="16971"/>
                    </a:moveTo>
                    <a:lnTo>
                      <a:pt x="7020" y="18514"/>
                    </a:lnTo>
                    <a:lnTo>
                      <a:pt x="9180" y="18514"/>
                    </a:lnTo>
                    <a:lnTo>
                      <a:pt x="9180" y="16971"/>
                    </a:lnTo>
                    <a:lnTo>
                      <a:pt x="7020" y="16971"/>
                    </a:lnTo>
                    <a:close/>
                  </a:path>
                  <a:path w="21600" h="21600" extrusionOk="0">
                    <a:moveTo>
                      <a:pt x="9180" y="16971"/>
                    </a:moveTo>
                    <a:lnTo>
                      <a:pt x="9180" y="18514"/>
                    </a:lnTo>
                    <a:lnTo>
                      <a:pt x="11340" y="18514"/>
                    </a:lnTo>
                    <a:lnTo>
                      <a:pt x="11340" y="16971"/>
                    </a:lnTo>
                    <a:lnTo>
                      <a:pt x="9180" y="16971"/>
                    </a:lnTo>
                    <a:close/>
                  </a:path>
                  <a:path w="21600" h="21600" extrusionOk="0">
                    <a:moveTo>
                      <a:pt x="11340" y="16971"/>
                    </a:moveTo>
                    <a:lnTo>
                      <a:pt x="11340" y="18514"/>
                    </a:lnTo>
                    <a:lnTo>
                      <a:pt x="13500" y="18514"/>
                    </a:lnTo>
                    <a:lnTo>
                      <a:pt x="13500" y="16971"/>
                    </a:lnTo>
                    <a:lnTo>
                      <a:pt x="11340" y="16971"/>
                    </a:lnTo>
                    <a:close/>
                  </a:path>
                  <a:path w="21600" h="21600" extrusionOk="0">
                    <a:moveTo>
                      <a:pt x="13500" y="16971"/>
                    </a:moveTo>
                    <a:lnTo>
                      <a:pt x="13500" y="18514"/>
                    </a:lnTo>
                    <a:lnTo>
                      <a:pt x="15660" y="18514"/>
                    </a:lnTo>
                    <a:lnTo>
                      <a:pt x="15660" y="16971"/>
                    </a:lnTo>
                    <a:lnTo>
                      <a:pt x="13500" y="16971"/>
                    </a:lnTo>
                    <a:close/>
                  </a:path>
                  <a:path w="21600" h="21600" extrusionOk="0">
                    <a:moveTo>
                      <a:pt x="15660" y="16971"/>
                    </a:moveTo>
                    <a:lnTo>
                      <a:pt x="15660" y="18514"/>
                    </a:lnTo>
                    <a:lnTo>
                      <a:pt x="17820" y="18514"/>
                    </a:lnTo>
                    <a:lnTo>
                      <a:pt x="17820" y="16971"/>
                    </a:lnTo>
                    <a:lnTo>
                      <a:pt x="15660" y="16971"/>
                    </a:lnTo>
                    <a:close/>
                  </a:path>
                  <a:path w="21600" h="21600" extrusionOk="0">
                    <a:moveTo>
                      <a:pt x="17820" y="16971"/>
                    </a:moveTo>
                    <a:lnTo>
                      <a:pt x="17820" y="18514"/>
                    </a:lnTo>
                    <a:lnTo>
                      <a:pt x="19980" y="18514"/>
                    </a:lnTo>
                    <a:lnTo>
                      <a:pt x="19980" y="16971"/>
                    </a:lnTo>
                    <a:lnTo>
                      <a:pt x="17820" y="16971"/>
                    </a:lnTo>
                    <a:close/>
                  </a:path>
                  <a:path w="21600" h="21600" extrusionOk="0">
                    <a:moveTo>
                      <a:pt x="1620" y="18514"/>
                    </a:moveTo>
                    <a:lnTo>
                      <a:pt x="1620" y="20057"/>
                    </a:lnTo>
                    <a:lnTo>
                      <a:pt x="3779" y="20057"/>
                    </a:lnTo>
                    <a:lnTo>
                      <a:pt x="3779" y="18514"/>
                    </a:lnTo>
                    <a:lnTo>
                      <a:pt x="1620" y="18514"/>
                    </a:lnTo>
                    <a:close/>
                  </a:path>
                  <a:path w="21600" h="21600" extrusionOk="0">
                    <a:moveTo>
                      <a:pt x="3779" y="18514"/>
                    </a:moveTo>
                    <a:lnTo>
                      <a:pt x="3779" y="20057"/>
                    </a:lnTo>
                    <a:lnTo>
                      <a:pt x="5940" y="20057"/>
                    </a:lnTo>
                    <a:lnTo>
                      <a:pt x="5940" y="18514"/>
                    </a:lnTo>
                    <a:lnTo>
                      <a:pt x="3779" y="18514"/>
                    </a:lnTo>
                    <a:close/>
                  </a:path>
                  <a:path w="21600" h="21600" extrusionOk="0">
                    <a:moveTo>
                      <a:pt x="5940" y="18514"/>
                    </a:moveTo>
                    <a:lnTo>
                      <a:pt x="5940" y="20057"/>
                    </a:lnTo>
                    <a:lnTo>
                      <a:pt x="8100" y="20057"/>
                    </a:lnTo>
                    <a:lnTo>
                      <a:pt x="8100" y="18514"/>
                    </a:lnTo>
                    <a:lnTo>
                      <a:pt x="5940" y="18514"/>
                    </a:lnTo>
                    <a:close/>
                  </a:path>
                  <a:path w="21600" h="21600" extrusionOk="0">
                    <a:moveTo>
                      <a:pt x="8100" y="18514"/>
                    </a:moveTo>
                    <a:lnTo>
                      <a:pt x="8100" y="20057"/>
                    </a:lnTo>
                    <a:lnTo>
                      <a:pt x="10260" y="20057"/>
                    </a:lnTo>
                    <a:lnTo>
                      <a:pt x="10260" y="18514"/>
                    </a:lnTo>
                    <a:lnTo>
                      <a:pt x="8100" y="18514"/>
                    </a:lnTo>
                    <a:close/>
                  </a:path>
                  <a:path w="21600" h="21600" extrusionOk="0">
                    <a:moveTo>
                      <a:pt x="10260" y="18514"/>
                    </a:moveTo>
                    <a:lnTo>
                      <a:pt x="10260" y="20057"/>
                    </a:lnTo>
                    <a:lnTo>
                      <a:pt x="12419" y="20057"/>
                    </a:lnTo>
                    <a:lnTo>
                      <a:pt x="12419" y="18514"/>
                    </a:lnTo>
                    <a:lnTo>
                      <a:pt x="10260" y="18514"/>
                    </a:lnTo>
                    <a:close/>
                  </a:path>
                  <a:path w="21600" h="21600" extrusionOk="0">
                    <a:moveTo>
                      <a:pt x="12419" y="18514"/>
                    </a:moveTo>
                    <a:lnTo>
                      <a:pt x="12419" y="20057"/>
                    </a:lnTo>
                    <a:lnTo>
                      <a:pt x="14580" y="20057"/>
                    </a:lnTo>
                    <a:lnTo>
                      <a:pt x="14580" y="18514"/>
                    </a:lnTo>
                    <a:lnTo>
                      <a:pt x="12419" y="18514"/>
                    </a:lnTo>
                    <a:close/>
                  </a:path>
                  <a:path w="21600" h="21600" extrusionOk="0">
                    <a:moveTo>
                      <a:pt x="14580" y="18514"/>
                    </a:moveTo>
                    <a:lnTo>
                      <a:pt x="14580" y="20057"/>
                    </a:lnTo>
                    <a:lnTo>
                      <a:pt x="16740" y="20057"/>
                    </a:lnTo>
                    <a:lnTo>
                      <a:pt x="16740" y="18514"/>
                    </a:lnTo>
                    <a:lnTo>
                      <a:pt x="14580" y="18514"/>
                    </a:lnTo>
                    <a:close/>
                  </a:path>
                  <a:path w="21600" h="21600" extrusionOk="0">
                    <a:moveTo>
                      <a:pt x="16740" y="18514"/>
                    </a:moveTo>
                    <a:lnTo>
                      <a:pt x="16740" y="20057"/>
                    </a:lnTo>
                    <a:lnTo>
                      <a:pt x="18900" y="20057"/>
                    </a:lnTo>
                    <a:lnTo>
                      <a:pt x="18900" y="18514"/>
                    </a:lnTo>
                    <a:lnTo>
                      <a:pt x="16740" y="18514"/>
                    </a:lnTo>
                    <a:close/>
                  </a:path>
                  <a:path w="21600" h="21600" extrusionOk="0">
                    <a:moveTo>
                      <a:pt x="18900" y="18514"/>
                    </a:moveTo>
                    <a:lnTo>
                      <a:pt x="18900" y="20057"/>
                    </a:lnTo>
                    <a:lnTo>
                      <a:pt x="21060" y="20057"/>
                    </a:lnTo>
                    <a:lnTo>
                      <a:pt x="21060" y="18514"/>
                    </a:lnTo>
                    <a:lnTo>
                      <a:pt x="18900" y="18514"/>
                    </a:lnTo>
                    <a:close/>
                  </a:path>
                  <a:path w="21600" h="21600" extrusionOk="0">
                    <a:moveTo>
                      <a:pt x="540" y="20057"/>
                    </a:moveTo>
                    <a:lnTo>
                      <a:pt x="540" y="21600"/>
                    </a:lnTo>
                    <a:lnTo>
                      <a:pt x="2700" y="21600"/>
                    </a:lnTo>
                    <a:lnTo>
                      <a:pt x="2700" y="20057"/>
                    </a:lnTo>
                    <a:lnTo>
                      <a:pt x="540" y="20057"/>
                    </a:lnTo>
                    <a:close/>
                  </a:path>
                  <a:path w="21600" h="21600" extrusionOk="0">
                    <a:moveTo>
                      <a:pt x="2700" y="20057"/>
                    </a:moveTo>
                    <a:lnTo>
                      <a:pt x="2700" y="21600"/>
                    </a:lnTo>
                    <a:lnTo>
                      <a:pt x="4860" y="21600"/>
                    </a:lnTo>
                    <a:lnTo>
                      <a:pt x="4860" y="20057"/>
                    </a:lnTo>
                    <a:lnTo>
                      <a:pt x="2700" y="20057"/>
                    </a:lnTo>
                    <a:close/>
                  </a:path>
                  <a:path w="21600" h="21600" extrusionOk="0">
                    <a:moveTo>
                      <a:pt x="4860" y="20057"/>
                    </a:moveTo>
                    <a:lnTo>
                      <a:pt x="4860" y="21600"/>
                    </a:lnTo>
                    <a:lnTo>
                      <a:pt x="7020" y="21600"/>
                    </a:lnTo>
                    <a:lnTo>
                      <a:pt x="7020" y="20057"/>
                    </a:lnTo>
                    <a:lnTo>
                      <a:pt x="4860" y="20057"/>
                    </a:lnTo>
                    <a:close/>
                  </a:path>
                  <a:path w="21600" h="21600" extrusionOk="0">
                    <a:moveTo>
                      <a:pt x="7020" y="20057"/>
                    </a:moveTo>
                    <a:lnTo>
                      <a:pt x="7020" y="21600"/>
                    </a:lnTo>
                    <a:lnTo>
                      <a:pt x="9180" y="21600"/>
                    </a:lnTo>
                    <a:lnTo>
                      <a:pt x="9180" y="20057"/>
                    </a:lnTo>
                    <a:lnTo>
                      <a:pt x="7020" y="20057"/>
                    </a:lnTo>
                    <a:close/>
                  </a:path>
                  <a:path w="21600" h="21600" extrusionOk="0">
                    <a:moveTo>
                      <a:pt x="9180" y="20057"/>
                    </a:moveTo>
                    <a:lnTo>
                      <a:pt x="9180" y="21600"/>
                    </a:lnTo>
                    <a:lnTo>
                      <a:pt x="11340" y="21600"/>
                    </a:lnTo>
                    <a:lnTo>
                      <a:pt x="11340" y="20057"/>
                    </a:lnTo>
                    <a:lnTo>
                      <a:pt x="9180" y="20057"/>
                    </a:lnTo>
                    <a:close/>
                  </a:path>
                  <a:path w="21600" h="21600" extrusionOk="0">
                    <a:moveTo>
                      <a:pt x="11340" y="20057"/>
                    </a:moveTo>
                    <a:lnTo>
                      <a:pt x="11340" y="21600"/>
                    </a:lnTo>
                    <a:lnTo>
                      <a:pt x="13500" y="21600"/>
                    </a:lnTo>
                    <a:lnTo>
                      <a:pt x="13500" y="20057"/>
                    </a:lnTo>
                    <a:lnTo>
                      <a:pt x="11340" y="20057"/>
                    </a:lnTo>
                    <a:close/>
                  </a:path>
                  <a:path w="21600" h="21600" extrusionOk="0">
                    <a:moveTo>
                      <a:pt x="13500" y="20057"/>
                    </a:moveTo>
                    <a:lnTo>
                      <a:pt x="13500" y="21600"/>
                    </a:lnTo>
                    <a:lnTo>
                      <a:pt x="15660" y="21600"/>
                    </a:lnTo>
                    <a:lnTo>
                      <a:pt x="15660" y="20057"/>
                    </a:lnTo>
                    <a:lnTo>
                      <a:pt x="13500" y="20057"/>
                    </a:lnTo>
                    <a:close/>
                  </a:path>
                  <a:path w="21600" h="21600" extrusionOk="0">
                    <a:moveTo>
                      <a:pt x="15660" y="20057"/>
                    </a:moveTo>
                    <a:lnTo>
                      <a:pt x="15660" y="21600"/>
                    </a:lnTo>
                    <a:lnTo>
                      <a:pt x="17820" y="21600"/>
                    </a:lnTo>
                    <a:lnTo>
                      <a:pt x="17820" y="20057"/>
                    </a:lnTo>
                    <a:lnTo>
                      <a:pt x="15660" y="20057"/>
                    </a:lnTo>
                    <a:close/>
                  </a:path>
                  <a:path w="21600" h="21600" extrusionOk="0">
                    <a:moveTo>
                      <a:pt x="17820" y="20057"/>
                    </a:moveTo>
                    <a:lnTo>
                      <a:pt x="17820" y="21600"/>
                    </a:lnTo>
                    <a:lnTo>
                      <a:pt x="19980" y="21600"/>
                    </a:lnTo>
                    <a:lnTo>
                      <a:pt x="19980" y="20057"/>
                    </a:lnTo>
                    <a:lnTo>
                      <a:pt x="17820" y="20057"/>
                    </a:lnTo>
                    <a:close/>
                  </a:path>
                  <a:path w="21600" h="21600" extrusionOk="0">
                    <a:moveTo>
                      <a:pt x="19980" y="4628"/>
                    </a:moveTo>
                    <a:lnTo>
                      <a:pt x="21060" y="4628"/>
                    </a:lnTo>
                    <a:lnTo>
                      <a:pt x="21060" y="6171"/>
                    </a:lnTo>
                    <a:lnTo>
                      <a:pt x="19980" y="6171"/>
                    </a:lnTo>
                    <a:lnTo>
                      <a:pt x="19980" y="462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rgbClr val="999999"/>
                  </a:gs>
                </a:gsLst>
                <a:lin ang="5400000" scaled="1"/>
              </a:gradFill>
              <a:ln w="12700">
                <a:solidFill>
                  <a:srgbClr val="666666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7F7F7F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cxnSp>
            <p:nvCxnSpPr>
              <p:cNvPr id="59" name="AutoShape 20"/>
              <p:cNvCxnSpPr>
                <a:cxnSpLocks noChangeShapeType="1"/>
              </p:cNvCxnSpPr>
              <p:nvPr/>
            </p:nvCxnSpPr>
            <p:spPr bwMode="auto">
              <a:xfrm rot="5400000">
                <a:off x="7698" y="4365"/>
                <a:ext cx="964" cy="0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ffectLst/>
            </p:spPr>
          </p:cxnSp>
          <p:cxnSp>
            <p:nvCxnSpPr>
              <p:cNvPr id="60" name="AutoShape 21"/>
              <p:cNvCxnSpPr>
                <a:cxnSpLocks noChangeShapeType="1"/>
              </p:cNvCxnSpPr>
              <p:nvPr/>
            </p:nvCxnSpPr>
            <p:spPr bwMode="auto">
              <a:xfrm rot="5400000">
                <a:off x="8101" y="5339"/>
                <a:ext cx="794" cy="0"/>
              </a:xfrm>
              <a:prstGeom prst="straightConnector1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stealth" w="med" len="lg"/>
                <a:tailEnd type="stealth" w="med" len="lg"/>
              </a:ln>
              <a:effectLst/>
            </p:spPr>
          </p:cxnSp>
          <p:cxnSp>
            <p:nvCxnSpPr>
              <p:cNvPr id="61" name="AutoShape 22"/>
              <p:cNvCxnSpPr>
                <a:cxnSpLocks noChangeShapeType="1"/>
              </p:cNvCxnSpPr>
              <p:nvPr/>
            </p:nvCxnSpPr>
            <p:spPr bwMode="auto">
              <a:xfrm rot="10800000">
                <a:off x="6626" y="3998"/>
                <a:ext cx="1531" cy="0"/>
              </a:xfrm>
              <a:prstGeom prst="straightConnector1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stealth" w="med" len="lg"/>
                <a:tailEnd type="stealth" w="med" len="lg"/>
              </a:ln>
              <a:effectLst/>
            </p:spPr>
          </p:cxnSp>
          <p:cxnSp>
            <p:nvCxnSpPr>
              <p:cNvPr id="62" name="AutoShape 23"/>
              <p:cNvCxnSpPr>
                <a:cxnSpLocks noChangeShapeType="1"/>
              </p:cNvCxnSpPr>
              <p:nvPr/>
            </p:nvCxnSpPr>
            <p:spPr bwMode="auto">
              <a:xfrm rot="2700000" flipV="1">
                <a:off x="4029" y="5580"/>
                <a:ext cx="0" cy="1134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  <a:effectLst/>
            </p:spPr>
          </p:cxnSp>
          <p:cxnSp>
            <p:nvCxnSpPr>
              <p:cNvPr id="63" name="AutoShape 24"/>
              <p:cNvCxnSpPr>
                <a:cxnSpLocks noChangeShapeType="1"/>
              </p:cNvCxnSpPr>
              <p:nvPr/>
            </p:nvCxnSpPr>
            <p:spPr bwMode="auto">
              <a:xfrm rot="13500000" flipV="1">
                <a:off x="7074" y="3938"/>
                <a:ext cx="0" cy="1134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  <a:effectLst/>
            </p:spPr>
          </p:cxnSp>
          <p:cxnSp>
            <p:nvCxnSpPr>
              <p:cNvPr id="64" name="AutoShape 25"/>
              <p:cNvCxnSpPr>
                <a:cxnSpLocks noChangeShapeType="1"/>
              </p:cNvCxnSpPr>
              <p:nvPr/>
            </p:nvCxnSpPr>
            <p:spPr bwMode="auto">
              <a:xfrm rot="5400000">
                <a:off x="6144" y="4345"/>
                <a:ext cx="964" cy="0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ffectLst/>
            </p:spPr>
          </p:cxnSp>
          <p:cxnSp>
            <p:nvCxnSpPr>
              <p:cNvPr id="65" name="AutoShape 26"/>
              <p:cNvCxnSpPr>
                <a:cxnSpLocks noChangeShapeType="1"/>
              </p:cNvCxnSpPr>
              <p:nvPr/>
            </p:nvCxnSpPr>
            <p:spPr bwMode="auto">
              <a:xfrm rot="5400000">
                <a:off x="3950" y="6232"/>
                <a:ext cx="964" cy="0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ffectLst/>
            </p:spPr>
          </p:cxnSp>
          <p:cxnSp>
            <p:nvCxnSpPr>
              <p:cNvPr id="66" name="AutoShape 27"/>
              <p:cNvCxnSpPr>
                <a:cxnSpLocks noChangeShapeType="1"/>
              </p:cNvCxnSpPr>
              <p:nvPr/>
            </p:nvCxnSpPr>
            <p:spPr bwMode="auto">
              <a:xfrm rot="10800000">
                <a:off x="2862" y="6624"/>
                <a:ext cx="1531" cy="0"/>
              </a:xfrm>
              <a:prstGeom prst="straightConnector1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stealth" w="med" len="lg"/>
                <a:tailEnd type="stealth" w="med" len="lg"/>
              </a:ln>
              <a:effectLst/>
            </p:spPr>
          </p:cxnSp>
          <p:cxnSp>
            <p:nvCxnSpPr>
              <p:cNvPr id="67" name="AutoShape 28"/>
              <p:cNvCxnSpPr>
                <a:cxnSpLocks noChangeShapeType="1"/>
              </p:cNvCxnSpPr>
              <p:nvPr/>
            </p:nvCxnSpPr>
            <p:spPr bwMode="auto">
              <a:xfrm rot="10800000">
                <a:off x="2844" y="3998"/>
                <a:ext cx="3742" cy="0"/>
              </a:xfrm>
              <a:prstGeom prst="straightConnector1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stealth" w="med" len="lg"/>
                <a:tailEnd type="stealth" w="med" len="lg"/>
              </a:ln>
              <a:effectLst/>
            </p:spPr>
          </p:cxnSp>
          <p:cxnSp>
            <p:nvCxnSpPr>
              <p:cNvPr id="68" name="AutoShape 29"/>
              <p:cNvCxnSpPr>
                <a:cxnSpLocks noChangeShapeType="1"/>
              </p:cNvCxnSpPr>
              <p:nvPr/>
            </p:nvCxnSpPr>
            <p:spPr bwMode="auto">
              <a:xfrm rot="5400000" flipV="1">
                <a:off x="8755" y="4375"/>
                <a:ext cx="0" cy="1134"/>
              </a:xfrm>
              <a:prstGeom prst="straightConnector1">
                <a:avLst/>
              </a:prstGeom>
              <a:noFill/>
              <a:ln w="25400">
                <a:solidFill>
                  <a:srgbClr val="002060"/>
                </a:solidFill>
                <a:round/>
                <a:headEnd/>
                <a:tailEnd type="stealth" w="lg" len="lg"/>
              </a:ln>
              <a:effectLst/>
            </p:spPr>
          </p:cxnSp>
          <p:cxnSp>
            <p:nvCxnSpPr>
              <p:cNvPr id="69" name="AutoShape 30"/>
              <p:cNvCxnSpPr>
                <a:cxnSpLocks noChangeShapeType="1"/>
              </p:cNvCxnSpPr>
              <p:nvPr/>
            </p:nvCxnSpPr>
            <p:spPr bwMode="auto">
              <a:xfrm rot="-5400000" flipH="1" flipV="1">
                <a:off x="8752" y="5169"/>
                <a:ext cx="0" cy="1134"/>
              </a:xfrm>
              <a:prstGeom prst="straightConnector1">
                <a:avLst/>
              </a:prstGeom>
              <a:noFill/>
              <a:ln w="25400">
                <a:solidFill>
                  <a:srgbClr val="002060"/>
                </a:solidFill>
                <a:round/>
                <a:headEnd/>
                <a:tailEnd type="stealth" w="lg" len="lg"/>
              </a:ln>
              <a:effectLst/>
            </p:spPr>
          </p:cxnSp>
          <p:sp>
            <p:nvSpPr>
              <p:cNvPr id="70" name="Arc 31"/>
              <p:cNvSpPr>
                <a:spLocks/>
              </p:cNvSpPr>
              <p:nvPr/>
            </p:nvSpPr>
            <p:spPr bwMode="auto">
              <a:xfrm>
                <a:off x="7139" y="4457"/>
                <a:ext cx="132" cy="47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42802"/>
                  <a:gd name="T2" fmla="*/ 4126 w 21600"/>
                  <a:gd name="T3" fmla="*/ 42802 h 42802"/>
                  <a:gd name="T4" fmla="*/ 0 w 21600"/>
                  <a:gd name="T5" fmla="*/ 21600 h 428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42802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1938"/>
                      <a:pt x="14274" y="40827"/>
                      <a:pt x="4126" y="42802"/>
                    </a:cubicBezTo>
                  </a:path>
                  <a:path w="21600" h="42802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1938"/>
                      <a:pt x="14274" y="40827"/>
                      <a:pt x="4126" y="42802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0">
                <a:solidFill>
                  <a:srgbClr val="000000"/>
                </a:solidFill>
                <a:round/>
                <a:headEnd type="stealth" w="med" len="med"/>
                <a:tailEnd type="stealth" w="med" len="med"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Arc 32"/>
              <p:cNvSpPr>
                <a:spLocks/>
              </p:cNvSpPr>
              <p:nvPr/>
            </p:nvSpPr>
            <p:spPr bwMode="auto">
              <a:xfrm flipH="1">
                <a:off x="3788" y="5763"/>
                <a:ext cx="132" cy="47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42802"/>
                  <a:gd name="T2" fmla="*/ 4126 w 21600"/>
                  <a:gd name="T3" fmla="*/ 42802 h 42802"/>
                  <a:gd name="T4" fmla="*/ 0 w 21600"/>
                  <a:gd name="T5" fmla="*/ 21600 h 428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42802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1938"/>
                      <a:pt x="14274" y="40827"/>
                      <a:pt x="4126" y="42802"/>
                    </a:cubicBezTo>
                  </a:path>
                  <a:path w="21600" h="42802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1938"/>
                      <a:pt x="14274" y="40827"/>
                      <a:pt x="4126" y="42802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0">
                <a:solidFill>
                  <a:srgbClr val="000000"/>
                </a:solidFill>
                <a:round/>
                <a:headEnd type="stealth" w="med" len="med"/>
                <a:tailEnd type="stealth" w="med" len="med"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7" name="Rectangle 46"/>
            <p:cNvSpPr/>
            <p:nvPr/>
          </p:nvSpPr>
          <p:spPr>
            <a:xfrm>
              <a:off x="7315200" y="2895600"/>
              <a:ext cx="685800" cy="533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3m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4953000" y="4953000"/>
              <a:ext cx="685800" cy="533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3m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486400" y="2971800"/>
              <a:ext cx="685800" cy="533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6m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8229600" y="3962400"/>
              <a:ext cx="914400" cy="533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0.6m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7543800" y="3429000"/>
              <a:ext cx="685800" cy="533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45</a:t>
              </a:r>
              <a:r>
                <a:rPr lang="en-US" b="1" baseline="30000" dirty="0" smtClean="0">
                  <a:solidFill>
                    <a:schemeClr val="tx1"/>
                  </a:solidFill>
                </a:rPr>
                <a:t>o</a:t>
              </a:r>
              <a:endParaRPr lang="en-US" b="1" baseline="30000" dirty="0">
                <a:solidFill>
                  <a:schemeClr val="tx1"/>
                </a:solidFill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8305800" y="3505200"/>
              <a:ext cx="838200" cy="533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rgbClr val="002060"/>
                  </a:solidFill>
                </a:rPr>
                <a:t>100 N</a:t>
              </a:r>
              <a:endParaRPr lang="en-US" b="1" baseline="30000" dirty="0">
                <a:solidFill>
                  <a:srgbClr val="002060"/>
                </a:solidFill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8305800" y="4419600"/>
              <a:ext cx="838200" cy="533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rgbClr val="002060"/>
                  </a:solidFill>
                </a:rPr>
                <a:t>100 N</a:t>
              </a:r>
              <a:endParaRPr lang="en-US" b="1" baseline="30000" dirty="0">
                <a:solidFill>
                  <a:srgbClr val="002060"/>
                </a:solidFill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334000" y="4648200"/>
              <a:ext cx="838200" cy="533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rgbClr val="FF0000"/>
                  </a:solidFill>
                </a:rPr>
                <a:t>200 N</a:t>
              </a:r>
              <a:endParaRPr lang="en-US" b="1" baseline="30000" dirty="0">
                <a:solidFill>
                  <a:srgbClr val="FF0000"/>
                </a:solidFill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4800600" y="4419600"/>
              <a:ext cx="685800" cy="533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45</a:t>
              </a:r>
              <a:r>
                <a:rPr lang="en-US" b="1" baseline="30000" dirty="0" smtClean="0">
                  <a:solidFill>
                    <a:schemeClr val="tx1"/>
                  </a:solidFill>
                </a:rPr>
                <a:t>o</a:t>
              </a:r>
              <a:endParaRPr lang="en-US" b="1" baseline="30000" dirty="0">
                <a:solidFill>
                  <a:schemeClr val="tx1"/>
                </a:solidFill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705600" y="3429000"/>
              <a:ext cx="838200" cy="533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rgbClr val="FF0000"/>
                  </a:solidFill>
                </a:rPr>
                <a:t>200 N</a:t>
              </a:r>
              <a:endParaRPr lang="en-US" b="1" baseline="30000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45"/>
          <p:cNvSpPr/>
          <p:nvPr/>
        </p:nvSpPr>
        <p:spPr>
          <a:xfrm>
            <a:off x="857224" y="1643050"/>
            <a:ext cx="6643734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b="1" dirty="0" smtClean="0"/>
              <a:t>Solution:</a:t>
            </a:r>
          </a:p>
          <a:p>
            <a:pPr algn="just">
              <a:lnSpc>
                <a:spcPct val="150000"/>
              </a:lnSpc>
            </a:pPr>
            <a:r>
              <a:rPr lang="en-US" sz="2000" b="1" dirty="0" smtClean="0"/>
              <a:t>First, the Moment direction:</a:t>
            </a:r>
          </a:p>
          <a:p>
            <a:pPr algn="just">
              <a:lnSpc>
                <a:spcPct val="150000"/>
              </a:lnSpc>
            </a:pPr>
            <a:r>
              <a:rPr lang="en-US" sz="2000" b="1" dirty="0" smtClean="0"/>
              <a:t>Second, the calculate the coupled moments   </a:t>
            </a:r>
          </a:p>
          <a:p>
            <a:pPr algn="just">
              <a:lnSpc>
                <a:spcPct val="120000"/>
              </a:lnSpc>
            </a:pPr>
            <a:r>
              <a:rPr lang="en-US" sz="2000" b="1" dirty="0" smtClean="0">
                <a:solidFill>
                  <a:srgbClr val="002060"/>
                </a:solidFill>
              </a:rPr>
              <a:t>M</a:t>
            </a:r>
            <a:r>
              <a:rPr lang="en-US" sz="2000" b="1" baseline="-25000" dirty="0" smtClean="0">
                <a:solidFill>
                  <a:srgbClr val="002060"/>
                </a:solidFill>
              </a:rPr>
              <a:t>1</a:t>
            </a:r>
            <a:r>
              <a:rPr lang="en-US" sz="2000" b="1" dirty="0" smtClean="0">
                <a:solidFill>
                  <a:srgbClr val="002060"/>
                </a:solidFill>
              </a:rPr>
              <a:t> = -(100)(0.6) = -60 </a:t>
            </a:r>
            <a:r>
              <a:rPr lang="en-US" sz="2000" b="1" dirty="0" err="1" smtClean="0">
                <a:solidFill>
                  <a:srgbClr val="002060"/>
                </a:solidFill>
              </a:rPr>
              <a:t>N.m</a:t>
            </a:r>
            <a:endParaRPr lang="en-US" sz="2000" b="1" dirty="0" smtClean="0">
              <a:solidFill>
                <a:srgbClr val="002060"/>
              </a:solidFill>
            </a:endParaRPr>
          </a:p>
          <a:p>
            <a:pPr algn="just">
              <a:lnSpc>
                <a:spcPct val="120000"/>
              </a:lnSpc>
            </a:pPr>
            <a:r>
              <a:rPr lang="en-US" sz="2000" b="1" dirty="0" smtClean="0">
                <a:solidFill>
                  <a:srgbClr val="FF0000"/>
                </a:solidFill>
              </a:rPr>
              <a:t>M</a:t>
            </a:r>
            <a:r>
              <a:rPr lang="en-US" sz="2000" b="1" baseline="-25000" dirty="0" smtClean="0">
                <a:solidFill>
                  <a:srgbClr val="FF0000"/>
                </a:solidFill>
              </a:rPr>
              <a:t>2,x </a:t>
            </a:r>
            <a:r>
              <a:rPr lang="en-US" sz="2000" b="1" dirty="0" smtClean="0">
                <a:solidFill>
                  <a:srgbClr val="FF0000"/>
                </a:solidFill>
              </a:rPr>
              <a:t>= (200 </a:t>
            </a:r>
            <a:r>
              <a:rPr lang="en-US" sz="2000" b="1" dirty="0" err="1" smtClean="0">
                <a:solidFill>
                  <a:srgbClr val="FF0000"/>
                </a:solidFill>
              </a:rPr>
              <a:t>cos</a:t>
            </a:r>
            <a:r>
              <a:rPr lang="en-US" sz="2000" b="1" dirty="0" smtClean="0">
                <a:solidFill>
                  <a:srgbClr val="FF0000"/>
                </a:solidFill>
              </a:rPr>
              <a:t>(45))(0.6) = 85 </a:t>
            </a:r>
            <a:r>
              <a:rPr lang="en-US" sz="2000" b="1" dirty="0" err="1" smtClean="0">
                <a:solidFill>
                  <a:srgbClr val="FF0000"/>
                </a:solidFill>
              </a:rPr>
              <a:t>N.m</a:t>
            </a:r>
            <a:endParaRPr lang="en-US" sz="2000" b="1" dirty="0" smtClean="0">
              <a:solidFill>
                <a:srgbClr val="FF0000"/>
              </a:solidFill>
            </a:endParaRPr>
          </a:p>
          <a:p>
            <a:pPr algn="just">
              <a:lnSpc>
                <a:spcPct val="120000"/>
              </a:lnSpc>
            </a:pPr>
            <a:r>
              <a:rPr lang="en-US" sz="2000" b="1" dirty="0" smtClean="0">
                <a:solidFill>
                  <a:srgbClr val="FF0000"/>
                </a:solidFill>
              </a:rPr>
              <a:t>M</a:t>
            </a:r>
            <a:r>
              <a:rPr lang="en-US" sz="2000" b="1" baseline="-25000" dirty="0" smtClean="0">
                <a:solidFill>
                  <a:srgbClr val="FF0000"/>
                </a:solidFill>
              </a:rPr>
              <a:t>2,y</a:t>
            </a:r>
            <a:r>
              <a:rPr lang="en-US" sz="2000" b="1" dirty="0" smtClean="0">
                <a:solidFill>
                  <a:srgbClr val="FF0000"/>
                </a:solidFill>
              </a:rPr>
              <a:t> = -(200 sin(45))(3) = -424 </a:t>
            </a:r>
            <a:r>
              <a:rPr lang="en-US" sz="2000" b="1" dirty="0" err="1" smtClean="0">
                <a:solidFill>
                  <a:srgbClr val="FF0000"/>
                </a:solidFill>
              </a:rPr>
              <a:t>N.m</a:t>
            </a:r>
            <a:endParaRPr lang="en-US" sz="2000" b="1" dirty="0" smtClean="0">
              <a:solidFill>
                <a:srgbClr val="FF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2000" b="1" dirty="0" smtClean="0"/>
              <a:t>Finally, calculate the moment sum (resultant) </a:t>
            </a:r>
          </a:p>
          <a:p>
            <a:pPr algn="just">
              <a:lnSpc>
                <a:spcPct val="120000"/>
              </a:lnSpc>
            </a:pPr>
            <a:r>
              <a:rPr lang="en-US" sz="2000" b="1" dirty="0" smtClean="0">
                <a:solidFill>
                  <a:srgbClr val="002060"/>
                </a:solidFill>
              </a:rPr>
              <a:t>M</a:t>
            </a:r>
            <a:r>
              <a:rPr lang="en-US" sz="2000" b="1" baseline="-25000" dirty="0" smtClean="0">
                <a:solidFill>
                  <a:srgbClr val="002060"/>
                </a:solidFill>
              </a:rPr>
              <a:t>T</a:t>
            </a:r>
            <a:r>
              <a:rPr lang="en-US" sz="2000" b="1" dirty="0" smtClean="0">
                <a:solidFill>
                  <a:srgbClr val="002060"/>
                </a:solidFill>
              </a:rPr>
              <a:t> </a:t>
            </a:r>
            <a:r>
              <a:rPr lang="en-US" sz="2000" b="1" smtClean="0">
                <a:solidFill>
                  <a:srgbClr val="002060"/>
                </a:solidFill>
              </a:rPr>
              <a:t>= </a:t>
            </a:r>
            <a:r>
              <a:rPr lang="en-US" sz="2000" b="1" smtClean="0">
                <a:solidFill>
                  <a:srgbClr val="002060"/>
                </a:solidFill>
              </a:rPr>
              <a:t>-60+85-242</a:t>
            </a:r>
            <a:r>
              <a:rPr lang="en-US" sz="2000" b="1" dirty="0" smtClean="0">
                <a:solidFill>
                  <a:srgbClr val="002060"/>
                </a:solidFill>
              </a:rPr>
              <a:t>=-399 </a:t>
            </a:r>
            <a:r>
              <a:rPr lang="en-US" sz="2000" b="1" dirty="0" err="1" smtClean="0">
                <a:solidFill>
                  <a:srgbClr val="002060"/>
                </a:solidFill>
              </a:rPr>
              <a:t>N.m</a:t>
            </a:r>
            <a:endParaRPr lang="en-US" sz="2000" b="1" dirty="0" smtClean="0">
              <a:solidFill>
                <a:srgbClr val="002060"/>
              </a:solidFill>
            </a:endParaRPr>
          </a:p>
          <a:p>
            <a:pPr algn="just">
              <a:lnSpc>
                <a:spcPct val="120000"/>
              </a:lnSpc>
            </a:pPr>
            <a:r>
              <a:rPr lang="en-US" sz="2000" b="1" dirty="0" smtClean="0">
                <a:solidFill>
                  <a:srgbClr val="002060"/>
                </a:solidFill>
              </a:rPr>
              <a:t>M</a:t>
            </a:r>
            <a:r>
              <a:rPr lang="en-US" sz="2000" b="1" baseline="-25000" dirty="0" smtClean="0">
                <a:solidFill>
                  <a:srgbClr val="002060"/>
                </a:solidFill>
              </a:rPr>
              <a:t>T</a:t>
            </a:r>
            <a:r>
              <a:rPr lang="en-US" sz="2000" b="1" dirty="0" smtClean="0">
                <a:solidFill>
                  <a:srgbClr val="002060"/>
                </a:solidFill>
              </a:rPr>
              <a:t> =399 </a:t>
            </a:r>
            <a:r>
              <a:rPr lang="en-US" sz="2000" b="1" dirty="0" err="1" smtClean="0">
                <a:solidFill>
                  <a:srgbClr val="002060"/>
                </a:solidFill>
              </a:rPr>
              <a:t>N.m</a:t>
            </a:r>
            <a:r>
              <a:rPr lang="en-US" sz="2000" b="1" dirty="0" smtClean="0">
                <a:solidFill>
                  <a:srgbClr val="002060"/>
                </a:solidFill>
              </a:rPr>
              <a:t> (clockwise)</a:t>
            </a:r>
          </a:p>
        </p:txBody>
      </p:sp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Moment of couple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sz="2000" b="1" dirty="0" smtClean="0">
                <a:solidFill>
                  <a:schemeClr val="bg1"/>
                </a:solidFill>
              </a:rPr>
              <a:t>Example [2]</a:t>
            </a: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29" name="Rounded Rectangle 28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1" name="Flowchart: Summing Junction 30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2" name="Flowchart: Or 31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45" name="Arc 44"/>
          <p:cNvSpPr/>
          <p:nvPr/>
        </p:nvSpPr>
        <p:spPr>
          <a:xfrm>
            <a:off x="3714744" y="2071678"/>
            <a:ext cx="457200" cy="457200"/>
          </a:xfrm>
          <a:prstGeom prst="arc">
            <a:avLst>
              <a:gd name="adj1" fmla="val 16200000"/>
              <a:gd name="adj2" fmla="val 5503096"/>
            </a:avLst>
          </a:prstGeom>
          <a:ln w="25400">
            <a:solidFill>
              <a:srgbClr val="002060"/>
            </a:solidFill>
            <a:head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+</a:t>
            </a:r>
            <a:endParaRPr lang="en-US" sz="2400" b="1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Moment of couple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857224" y="1214422"/>
            <a:ext cx="2071702" cy="464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19063" algn="just">
              <a:lnSpc>
                <a:spcPct val="150000"/>
              </a:lnSpc>
            </a:pPr>
            <a:endParaRPr lang="en-US" b="1" dirty="0" smtClean="0">
              <a:solidFill>
                <a:srgbClr val="FF000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85786" y="1721828"/>
            <a:ext cx="750099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000" b="1" dirty="0" smtClean="0"/>
              <a:t>For three dimensional problems, it is better to use the Cartesian notation (I, j and k) to represent the monuments. 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000" b="1" dirty="0" smtClean="0"/>
              <a:t>The moment in a direction not one of the principle axes (x, y or z) can be represented as: M = </a:t>
            </a:r>
            <a:r>
              <a:rPr lang="en-US" sz="2000" i="1" dirty="0" smtClean="0"/>
              <a:t>M</a:t>
            </a:r>
            <a:r>
              <a:rPr lang="en-US" sz="2000" b="1" dirty="0" smtClean="0"/>
              <a:t>u. Where u is a unit vector in the direction of the moment M.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000" b="1" dirty="0" smtClean="0"/>
              <a:t>The resultant moment can be found finally by vector addition for the moments vectors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928662" y="1142984"/>
            <a:ext cx="2857520" cy="35719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indent="119063" algn="ctr"/>
            <a:r>
              <a:rPr lang="en-US" sz="2000" b="1" dirty="0" smtClean="0">
                <a:solidFill>
                  <a:schemeClr val="bg1"/>
                </a:solidFill>
              </a:rPr>
              <a:t>3-D problems 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Moment of couple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857224" y="1214422"/>
            <a:ext cx="2071702" cy="464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19063" algn="just">
              <a:lnSpc>
                <a:spcPct val="150000"/>
              </a:lnSpc>
            </a:pPr>
            <a:endParaRPr lang="en-US" b="1" dirty="0" smtClean="0">
              <a:solidFill>
                <a:srgbClr val="FF0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928662" y="1142984"/>
            <a:ext cx="2857520" cy="35719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indent="119063" algn="ctr"/>
            <a:r>
              <a:rPr lang="en-US" sz="2000" b="1" dirty="0" smtClean="0">
                <a:solidFill>
                  <a:schemeClr val="bg1"/>
                </a:solidFill>
              </a:rPr>
              <a:t>3-D problems </a:t>
            </a:r>
          </a:p>
        </p:txBody>
      </p:sp>
      <p:grpSp>
        <p:nvGrpSpPr>
          <p:cNvPr id="46" name="Group 45"/>
          <p:cNvGrpSpPr/>
          <p:nvPr/>
        </p:nvGrpSpPr>
        <p:grpSpPr>
          <a:xfrm>
            <a:off x="3857620" y="1528754"/>
            <a:ext cx="5376839" cy="3829072"/>
            <a:chOff x="2786050" y="1428736"/>
            <a:chExt cx="5376839" cy="3829072"/>
          </a:xfrm>
        </p:grpSpPr>
        <p:grpSp>
          <p:nvGrpSpPr>
            <p:cNvPr id="26" name="Group 25"/>
            <p:cNvGrpSpPr/>
            <p:nvPr/>
          </p:nvGrpSpPr>
          <p:grpSpPr>
            <a:xfrm>
              <a:off x="2786050" y="2214554"/>
              <a:ext cx="4552957" cy="3043254"/>
              <a:chOff x="3000364" y="2285992"/>
              <a:chExt cx="4552957" cy="3043254"/>
            </a:xfrm>
          </p:grpSpPr>
          <p:pic>
            <p:nvPicPr>
              <p:cNvPr id="3075" name="Picture 3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000496" y="2285992"/>
                <a:ext cx="3552825" cy="25527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cxnSp>
            <p:nvCxnSpPr>
              <p:cNvPr id="64" name="Straight Arrow Connector 63"/>
              <p:cNvCxnSpPr/>
              <p:nvPr/>
            </p:nvCxnSpPr>
            <p:spPr>
              <a:xfrm flipH="1">
                <a:off x="3000364" y="4643446"/>
                <a:ext cx="1219200" cy="685800"/>
              </a:xfrm>
              <a:prstGeom prst="straightConnector1">
                <a:avLst/>
              </a:prstGeom>
              <a:ln w="25400">
                <a:solidFill>
                  <a:srgbClr val="002060"/>
                </a:solidFill>
                <a:tailEnd type="stealth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Arrow Connector 64"/>
              <p:cNvCxnSpPr/>
              <p:nvPr/>
            </p:nvCxnSpPr>
            <p:spPr>
              <a:xfrm flipV="1">
                <a:off x="6072198" y="4214818"/>
                <a:ext cx="1000132" cy="71438"/>
              </a:xfrm>
              <a:prstGeom prst="straightConnector1">
                <a:avLst/>
              </a:prstGeom>
              <a:ln w="25400">
                <a:solidFill>
                  <a:srgbClr val="002060"/>
                </a:solidFill>
                <a:tailEnd type="stealth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6" name="Rectangle 65"/>
              <p:cNvSpPr/>
              <p:nvPr/>
            </p:nvSpPr>
            <p:spPr>
              <a:xfrm>
                <a:off x="3195571" y="4329114"/>
                <a:ext cx="609600" cy="62536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smtClean="0">
                    <a:solidFill>
                      <a:srgbClr val="002060"/>
                    </a:solidFill>
                  </a:rPr>
                  <a:t>M</a:t>
                </a:r>
                <a:r>
                  <a:rPr lang="en-US" sz="2400" b="1" baseline="-25000" dirty="0" smtClean="0">
                    <a:solidFill>
                      <a:srgbClr val="002060"/>
                    </a:solidFill>
                  </a:rPr>
                  <a:t>1</a:t>
                </a:r>
                <a:endParaRPr lang="en-US" sz="2400" b="1" baseline="-25000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6500826" y="4357694"/>
                <a:ext cx="609600" cy="62536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smtClean="0">
                    <a:solidFill>
                      <a:srgbClr val="002060"/>
                    </a:solidFill>
                  </a:rPr>
                  <a:t>M</a:t>
                </a:r>
                <a:r>
                  <a:rPr lang="en-US" sz="2400" b="1" baseline="-25000" dirty="0" smtClean="0">
                    <a:solidFill>
                      <a:srgbClr val="002060"/>
                    </a:solidFill>
                  </a:rPr>
                  <a:t>2</a:t>
                </a:r>
                <a:endParaRPr lang="en-US" sz="2400" b="1" baseline="-25000" dirty="0">
                  <a:solidFill>
                    <a:srgbClr val="002060"/>
                  </a:solidFill>
                </a:endParaRPr>
              </a:p>
            </p:txBody>
          </p:sp>
        </p:grpSp>
        <p:cxnSp>
          <p:nvCxnSpPr>
            <p:cNvPr id="28" name="Straight Arrow Connector 27"/>
            <p:cNvCxnSpPr/>
            <p:nvPr/>
          </p:nvCxnSpPr>
          <p:spPr>
            <a:xfrm rot="10800000" flipH="1" flipV="1">
              <a:off x="6548435" y="3071810"/>
              <a:ext cx="1219200" cy="6858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 rot="5400000" flipH="1" flipV="1">
              <a:off x="5979308" y="2497929"/>
              <a:ext cx="1143008" cy="4754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 flipH="1">
              <a:off x="5333989" y="3071810"/>
              <a:ext cx="1219200" cy="6858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ectangle 32"/>
            <p:cNvSpPr/>
            <p:nvPr/>
          </p:nvSpPr>
          <p:spPr>
            <a:xfrm>
              <a:off x="4943457" y="3214686"/>
              <a:ext cx="609600" cy="62536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chemeClr val="tx1"/>
                  </a:solidFill>
                </a:rPr>
                <a:t>x</a:t>
              </a:r>
              <a:endParaRPr lang="en-US" sz="2400" b="1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6229341" y="1428736"/>
              <a:ext cx="609600" cy="62536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chemeClr val="tx1"/>
                  </a:solidFill>
                </a:rPr>
                <a:t>z</a:t>
              </a:r>
              <a:endParaRPr lang="en-US" sz="2400" b="1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7553289" y="3429000"/>
              <a:ext cx="609600" cy="62536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chemeClr val="tx1"/>
                  </a:solidFill>
                </a:rPr>
                <a:t>y</a:t>
              </a:r>
              <a:endParaRPr lang="en-US" sz="2400" b="1" baseline="-25000" dirty="0">
                <a:solidFill>
                  <a:schemeClr val="tx1"/>
                </a:solidFill>
              </a:endParaRPr>
            </a:p>
          </p:txBody>
        </p:sp>
        <p:cxnSp>
          <p:nvCxnSpPr>
            <p:cNvPr id="44" name="Straight Arrow Connector 43"/>
            <p:cNvCxnSpPr/>
            <p:nvPr/>
          </p:nvCxnSpPr>
          <p:spPr>
            <a:xfrm rot="10800000" flipH="1" flipV="1">
              <a:off x="4500562" y="4357694"/>
              <a:ext cx="1219200" cy="685800"/>
            </a:xfrm>
            <a:prstGeom prst="straightConnector1">
              <a:avLst/>
            </a:prstGeom>
            <a:ln w="25400">
              <a:solidFill>
                <a:schemeClr val="tx1"/>
              </a:solidFill>
              <a:prstDash val="dash"/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Arc 44"/>
            <p:cNvSpPr/>
            <p:nvPr/>
          </p:nvSpPr>
          <p:spPr>
            <a:xfrm>
              <a:off x="4786314" y="4143380"/>
              <a:ext cx="457200" cy="457200"/>
            </a:xfrm>
            <a:prstGeom prst="arc">
              <a:avLst>
                <a:gd name="adj1" fmla="val 20181942"/>
                <a:gd name="adj2" fmla="val 5503096"/>
              </a:avLst>
            </a:prstGeom>
            <a:ln w="25400">
              <a:solidFill>
                <a:srgbClr val="002060"/>
              </a:solidFill>
              <a:head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l-GR" sz="2400" b="1" dirty="0" smtClean="0"/>
                <a:t>θ</a:t>
              </a:r>
              <a:endParaRPr lang="en-US" sz="2400" b="1" dirty="0"/>
            </a:p>
          </p:txBody>
        </p:sp>
      </p:grpSp>
      <p:sp>
        <p:nvSpPr>
          <p:cNvPr id="19" name="Rectangle 18"/>
          <p:cNvSpPr/>
          <p:nvPr/>
        </p:nvSpPr>
        <p:spPr>
          <a:xfrm>
            <a:off x="785786" y="1721828"/>
            <a:ext cx="442915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 smtClean="0"/>
              <a:t>Example:</a:t>
            </a:r>
          </a:p>
          <a:p>
            <a:pPr algn="just">
              <a:lnSpc>
                <a:spcPct val="150000"/>
              </a:lnSpc>
            </a:pPr>
            <a:r>
              <a:rPr lang="en-US" sz="2000" b="1" dirty="0" smtClean="0"/>
              <a:t>The figure show an object subjected to two moments: M</a:t>
            </a:r>
            <a:r>
              <a:rPr lang="en-US" sz="2000" b="1" baseline="-25000" dirty="0" smtClean="0"/>
              <a:t>1</a:t>
            </a:r>
            <a:r>
              <a:rPr lang="en-US" sz="2000" b="1" dirty="0" smtClean="0"/>
              <a:t> and M</a:t>
            </a:r>
            <a:r>
              <a:rPr lang="en-US" sz="2000" b="1" baseline="-25000" dirty="0" smtClean="0"/>
              <a:t>2</a:t>
            </a:r>
            <a:r>
              <a:rPr lang="en-US" sz="2000" b="1" dirty="0" smtClean="0"/>
              <a:t>. as you can see M</a:t>
            </a:r>
            <a:r>
              <a:rPr lang="en-US" sz="2000" b="1" baseline="-25000" dirty="0" smtClean="0"/>
              <a:t>2</a:t>
            </a:r>
            <a:r>
              <a:rPr lang="en-US" sz="2000" b="1" dirty="0" smtClean="0"/>
              <a:t> has an angle </a:t>
            </a:r>
            <a:r>
              <a:rPr lang="el-GR" sz="2000" b="1" dirty="0" smtClean="0"/>
              <a:t>θ</a:t>
            </a:r>
            <a:r>
              <a:rPr lang="en-US" sz="2000" b="1" dirty="0" smtClean="0"/>
              <a:t> from the y-axis. The moment M</a:t>
            </a:r>
            <a:r>
              <a:rPr lang="en-US" sz="2000" b="1" baseline="-25000" dirty="0" smtClean="0"/>
              <a:t>1</a:t>
            </a:r>
            <a:r>
              <a:rPr lang="en-US" sz="2000" b="1" dirty="0" smtClean="0"/>
              <a:t> can be represented as: M</a:t>
            </a:r>
            <a:r>
              <a:rPr lang="en-US" sz="2000" b="1" baseline="-25000" dirty="0" smtClean="0"/>
              <a:t>1</a:t>
            </a:r>
            <a:r>
              <a:rPr lang="en-US" sz="2000" b="1" dirty="0" smtClean="0"/>
              <a:t>= </a:t>
            </a:r>
            <a:r>
              <a:rPr lang="en-US" sz="2000" i="1" dirty="0" smtClean="0"/>
              <a:t>M</a:t>
            </a:r>
            <a:r>
              <a:rPr lang="en-US" sz="2000" i="1" baseline="-25000" dirty="0" smtClean="0"/>
              <a:t>1</a:t>
            </a:r>
            <a:r>
              <a:rPr lang="en-US" sz="2000" b="1" dirty="0" smtClean="0"/>
              <a:t>i. </a:t>
            </a:r>
          </a:p>
          <a:p>
            <a:pPr algn="just">
              <a:lnSpc>
                <a:spcPct val="150000"/>
              </a:lnSpc>
            </a:pPr>
            <a:r>
              <a:rPr lang="en-US" sz="2000" b="1" dirty="0" smtClean="0"/>
              <a:t>While the moment </a:t>
            </a:r>
          </a:p>
          <a:p>
            <a:pPr algn="just">
              <a:lnSpc>
                <a:spcPct val="150000"/>
              </a:lnSpc>
            </a:pPr>
            <a:r>
              <a:rPr lang="en-US" sz="2000" b="1" dirty="0" smtClean="0"/>
              <a:t>M</a:t>
            </a:r>
            <a:r>
              <a:rPr lang="en-US" sz="2000" b="1" baseline="-25000" dirty="0" smtClean="0"/>
              <a:t>2</a:t>
            </a:r>
            <a:r>
              <a:rPr lang="en-US" sz="2000" b="1" dirty="0" smtClean="0"/>
              <a:t> can be represented as: </a:t>
            </a:r>
          </a:p>
          <a:p>
            <a:pPr algn="just">
              <a:lnSpc>
                <a:spcPct val="150000"/>
              </a:lnSpc>
            </a:pPr>
            <a:r>
              <a:rPr lang="en-US" sz="2000" b="1" dirty="0" smtClean="0"/>
              <a:t>M</a:t>
            </a:r>
            <a:r>
              <a:rPr lang="en-US" sz="2000" b="1" baseline="-25000" dirty="0" smtClean="0"/>
              <a:t>2</a:t>
            </a:r>
            <a:r>
              <a:rPr lang="en-US" sz="2000" b="1" dirty="0" smtClean="0"/>
              <a:t> = </a:t>
            </a:r>
            <a:r>
              <a:rPr lang="en-US" sz="2000" i="1" dirty="0" smtClean="0"/>
              <a:t>M</a:t>
            </a:r>
            <a:r>
              <a:rPr lang="en-US" sz="2000" i="1" baseline="-25000" dirty="0" smtClean="0"/>
              <a:t>2</a:t>
            </a:r>
            <a:r>
              <a:rPr lang="en-US" sz="2000" b="1" dirty="0" smtClean="0"/>
              <a:t> (0i + </a:t>
            </a:r>
            <a:r>
              <a:rPr lang="en-US" sz="2000" dirty="0" err="1" smtClean="0"/>
              <a:t>cos</a:t>
            </a:r>
            <a:r>
              <a:rPr lang="en-US" sz="2000" dirty="0" smtClean="0"/>
              <a:t>(</a:t>
            </a:r>
            <a:r>
              <a:rPr lang="el-GR" sz="2000" dirty="0" smtClean="0"/>
              <a:t>θ</a:t>
            </a:r>
            <a:r>
              <a:rPr lang="en-US" sz="2000" dirty="0" smtClean="0"/>
              <a:t>)</a:t>
            </a:r>
            <a:r>
              <a:rPr lang="en-US" sz="2000" b="1" dirty="0" smtClean="0"/>
              <a:t> j + </a:t>
            </a:r>
            <a:r>
              <a:rPr lang="en-US" sz="2000" dirty="0" smtClean="0"/>
              <a:t>sin(</a:t>
            </a:r>
            <a:r>
              <a:rPr lang="el-GR" sz="2000" dirty="0" smtClean="0"/>
              <a:t>θ</a:t>
            </a:r>
            <a:r>
              <a:rPr lang="en-US" sz="2000" dirty="0" smtClean="0"/>
              <a:t>)</a:t>
            </a:r>
            <a:r>
              <a:rPr lang="en-US" sz="2000" b="1" dirty="0" smtClean="0"/>
              <a:t> k) 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812</TotalTime>
  <Words>716</Words>
  <Application>Microsoft Office PowerPoint</Application>
  <PresentationFormat>On-screen Show (4:3)</PresentationFormat>
  <Paragraphs>161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Laith Batarseh</dc:creator>
  <cp:lastModifiedBy>AviRec</cp:lastModifiedBy>
  <cp:revision>239</cp:revision>
  <dcterms:created xsi:type="dcterms:W3CDTF">2013-05-06T16:21:25Z</dcterms:created>
  <dcterms:modified xsi:type="dcterms:W3CDTF">2013-10-01T07:05:49Z</dcterms:modified>
</cp:coreProperties>
</file>