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62" r:id="rId3"/>
    <p:sldId id="288" r:id="rId4"/>
    <p:sldId id="296" r:id="rId5"/>
    <p:sldId id="299" r:id="rId6"/>
    <p:sldId id="300" r:id="rId7"/>
    <p:sldId id="285" r:id="rId8"/>
    <p:sldId id="289" r:id="rId9"/>
    <p:sldId id="290" r:id="rId10"/>
    <p:sldId id="291" r:id="rId11"/>
    <p:sldId id="301" r:id="rId12"/>
    <p:sldId id="302" r:id="rId13"/>
    <p:sldId id="287" r:id="rId14"/>
    <p:sldId id="27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1" d="100"/>
          <a:sy n="91" d="100"/>
        </p:scale>
        <p:origin x="-66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8ABF34-2BC1-473B-87C0-8E88AE821395}" type="datetimeFigureOut">
              <a:rPr lang="en-US" smtClean="0"/>
              <a:pPr/>
              <a:t>10/2/2013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DAFCB0-6134-47E1-BE4E-4821DD2DF01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B06F84-8023-47C8-9124-E02C765911A4}" type="datetimeFigureOut">
              <a:rPr lang="en-US" smtClean="0"/>
              <a:pPr/>
              <a:t>10/2/2013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7B7F41-00C5-4285-AB36-E0AF075D87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4F18BD-0D06-471B-9EB2-9D27EBA77692}" type="datetime1">
              <a:rPr lang="en-US" smtClean="0"/>
              <a:pPr/>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DAB64-F6C2-4545-ABD9-8E11665509A0}" type="datetime1">
              <a:rPr lang="en-US" smtClean="0"/>
              <a:pPr/>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B4C64-8AB9-4927-92EB-D5081CD61AD1}" type="datetime1">
              <a:rPr lang="en-US" smtClean="0"/>
              <a:pPr/>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B1EA74-A2C4-47DC-BB4A-714E13492C46}" type="datetime1">
              <a:rPr lang="en-US" smtClean="0"/>
              <a:pPr/>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F499A7-4279-4BD8-AFEB-BE4EE285AADF}" type="datetime1">
              <a:rPr lang="en-US" smtClean="0"/>
              <a:pPr/>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CA88BE-78BC-40C8-8B75-2FBA2B0C7A19}" type="datetime1">
              <a:rPr lang="en-US" smtClean="0"/>
              <a:pPr/>
              <a:t>10/2/2013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4611267-5607-40C2-8EB9-EFBB991A6307}" type="datetime1">
              <a:rPr lang="en-US" smtClean="0"/>
              <a:pPr/>
              <a:t>10/2/2013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31179D6-DDC1-4FA0-87E5-7A127C70911D}" type="datetime1">
              <a:rPr lang="en-US" smtClean="0"/>
              <a:pPr/>
              <a:t>10/2/2013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EE230D-0681-410D-BA04-0D43F99ED355}" type="datetime1">
              <a:rPr lang="en-US" smtClean="0"/>
              <a:pPr/>
              <a:t>10/2/2013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945A0C-6548-42FD-BFFC-106D921BB2E8}" type="datetime1">
              <a:rPr lang="en-US" smtClean="0"/>
              <a:pPr/>
              <a:t>10/2/2013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A527-D86F-453B-AF27-A507A1D589B9}" type="datetime1">
              <a:rPr lang="en-US" smtClean="0"/>
              <a:pPr/>
              <a:t>10/2/2013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6AC5C0-FED3-47A0-BD12-B7ED298DF25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92DEF7-A956-4A6A-B0D8-71EDC7B65DBA}" type="datetime1">
              <a:rPr lang="en-US" smtClean="0"/>
              <a:pPr/>
              <a:t>10/2/2013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6AC5C0-FED3-47A0-BD12-B7ED298DF25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5.png"/><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Rectangle 109"/>
          <p:cNvSpPr/>
          <p:nvPr/>
        </p:nvSpPr>
        <p:spPr>
          <a:xfrm>
            <a:off x="357158" y="406748"/>
            <a:ext cx="108000" cy="6300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Rectangle 110"/>
          <p:cNvSpPr/>
          <p:nvPr/>
        </p:nvSpPr>
        <p:spPr>
          <a:xfrm>
            <a:off x="142844" y="559148"/>
            <a:ext cx="108000" cy="6156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00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1357290" y="1643050"/>
            <a:ext cx="3600000"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smtClean="0"/>
              <a:t>Chapter Three</a:t>
            </a:r>
            <a:endParaRPr lang="en-US" sz="4000" dirty="0"/>
          </a:p>
        </p:txBody>
      </p:sp>
      <p:sp>
        <p:nvSpPr>
          <p:cNvPr id="115" name="Rectangle 114"/>
          <p:cNvSpPr/>
          <p:nvPr/>
        </p:nvSpPr>
        <p:spPr>
          <a:xfrm>
            <a:off x="1357290" y="4214818"/>
            <a:ext cx="6500858" cy="5400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4000" dirty="0" err="1" smtClean="0"/>
              <a:t>Laith</a:t>
            </a:r>
            <a:r>
              <a:rPr lang="en-US" sz="4000" dirty="0" smtClean="0"/>
              <a:t> </a:t>
            </a:r>
            <a:r>
              <a:rPr lang="en-US" sz="4000" dirty="0" err="1" smtClean="0"/>
              <a:t>Batarseh</a:t>
            </a:r>
            <a:endParaRPr lang="en-US" sz="4000" dirty="0"/>
          </a:p>
        </p:txBody>
      </p:sp>
      <p:sp>
        <p:nvSpPr>
          <p:cNvPr id="117" name="Rectangle 116"/>
          <p:cNvSpPr/>
          <p:nvPr/>
        </p:nvSpPr>
        <p:spPr>
          <a:xfrm>
            <a:off x="3664486" y="142852"/>
            <a:ext cx="1836208" cy="769441"/>
          </a:xfrm>
          <a:prstGeom prst="rect">
            <a:avLst/>
          </a:prstGeom>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rPr>
              <a:t>Statics </a:t>
            </a:r>
            <a:endParaRPr lang="en-US" sz="4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ndParaRPr>
          </a:p>
        </p:txBody>
      </p:sp>
      <p:sp>
        <p:nvSpPr>
          <p:cNvPr id="118" name="Rectangle 117"/>
          <p:cNvSpPr/>
          <p:nvPr/>
        </p:nvSpPr>
        <p:spPr>
          <a:xfrm>
            <a:off x="1000100" y="2428868"/>
            <a:ext cx="7643866" cy="928694"/>
          </a:xfrm>
          <a:prstGeom prst="rect">
            <a:avLst/>
          </a:prstGeom>
        </p:spPr>
        <p:style>
          <a:lnRef idx="1">
            <a:schemeClr val="accent1"/>
          </a:lnRef>
          <a:fillRef idx="2">
            <a:schemeClr val="accent1"/>
          </a:fillRef>
          <a:effectRef idx="1">
            <a:schemeClr val="accent1"/>
          </a:effectRef>
          <a:fontRef idx="minor">
            <a:schemeClr val="dk1"/>
          </a:fontRef>
        </p:style>
        <p:txBody>
          <a:bodyPr rtlCol="0" anchor="ct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lvl="0" algn="ctr">
              <a:buClr>
                <a:schemeClr val="accent1"/>
              </a:buClr>
              <a:buSzPct val="80000"/>
            </a:pPr>
            <a:r>
              <a:rPr lang="en-US" sz="3200" b="1" cap="all" dirty="0" smtClean="0">
                <a:ln w="0"/>
                <a:solidFill>
                  <a:srgbClr val="FF0000"/>
                </a:solidFill>
                <a:effectLst>
                  <a:reflection blurRad="12700" stA="50000" endPos="50000" dist="5000" dir="5400000" sy="-100000" rotWithShape="0"/>
                </a:effectLst>
                <a:latin typeface="Times New Roman" pitchFamily="18" charset="0"/>
                <a:cs typeface="Times New Roman" pitchFamily="18" charset="0"/>
              </a:rPr>
              <a:t>6.1.</a:t>
            </a:r>
            <a:r>
              <a:rPr lang="en-US" sz="3200" dirty="0" smtClean="0">
                <a:ln w="1905"/>
                <a:solidFill>
                  <a:srgbClr val="FF0000"/>
                </a:solidFill>
                <a:effectLst>
                  <a:innerShdw blurRad="69850" dist="43180" dir="5400000">
                    <a:srgbClr val="000000">
                      <a:alpha val="65000"/>
                    </a:srgbClr>
                  </a:innerShdw>
                </a:effectLst>
              </a:rPr>
              <a:t> Simplification of a force and couple system </a:t>
            </a:r>
            <a:endParaRPr lang="en-US" sz="3200" b="1" dirty="0" smtClean="0">
              <a:ln w="1905"/>
              <a:solidFill>
                <a:srgbClr val="FF0000"/>
              </a:solidFill>
              <a:effectLst>
                <a:innerShdw blurRad="69850" dist="43180" dir="5400000">
                  <a:srgbClr val="000000">
                    <a:alpha val="65000"/>
                  </a:srgbClr>
                </a:innerShdw>
              </a:effectLst>
            </a:endParaRPr>
          </a:p>
        </p:txBody>
      </p:sp>
      <p:sp>
        <p:nvSpPr>
          <p:cNvPr id="119" name="Rectangle 118"/>
          <p:cNvSpPr/>
          <p:nvPr/>
        </p:nvSpPr>
        <p:spPr>
          <a:xfrm>
            <a:off x="4357686" y="3429000"/>
            <a:ext cx="698396" cy="584775"/>
          </a:xfrm>
          <a:prstGeom prst="rect">
            <a:avLst/>
          </a:prstGeom>
        </p:spPr>
        <p:txBody>
          <a:bodyPr wrap="none">
            <a:spAutoFit/>
          </a:bodyPr>
          <a:lstStyle/>
          <a:p>
            <a:pPr algn="ctr"/>
            <a:r>
              <a:rPr lang="en-US" sz="32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By </a:t>
            </a:r>
            <a:endParaRPr lang="en-US" sz="32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grpSp>
        <p:nvGrpSpPr>
          <p:cNvPr id="120" name="Group 9"/>
          <p:cNvGrpSpPr>
            <a:grpSpLocks noChangeAspect="1"/>
          </p:cNvGrpSpPr>
          <p:nvPr/>
        </p:nvGrpSpPr>
        <p:grpSpPr>
          <a:xfrm>
            <a:off x="7572396" y="5286388"/>
            <a:ext cx="1440000" cy="1440000"/>
            <a:chOff x="357158" y="1000108"/>
            <a:chExt cx="1800000" cy="1800000"/>
          </a:xfrm>
        </p:grpSpPr>
        <p:sp>
          <p:nvSpPr>
            <p:cNvPr id="121" name="Rounded Rectangle 120"/>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2" name="Flowchart: Summing Junction 121"/>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3" name="Flowchart: Or 122"/>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124" name="Rectangle 123"/>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125" name="Rectangle 12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126" name="Rectangle 125"/>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127" name="Rectangle 126"/>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131" name="Oval 130"/>
          <p:cNvSpPr>
            <a:spLocks noChangeAspect="1"/>
          </p:cNvSpPr>
          <p:nvPr/>
        </p:nvSpPr>
        <p:spPr>
          <a:xfrm>
            <a:off x="8005762"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p:cNvSpPr/>
          <p:nvPr/>
        </p:nvSpPr>
        <p:spPr>
          <a:xfrm>
            <a:off x="8001024"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857224" y="1643050"/>
            <a:ext cx="6643734" cy="4739759"/>
          </a:xfrm>
          <a:prstGeom prst="rect">
            <a:avLst/>
          </a:prstGeom>
        </p:spPr>
        <p:txBody>
          <a:bodyPr wrap="square">
            <a:spAutoFit/>
          </a:bodyPr>
          <a:lstStyle/>
          <a:p>
            <a:pPr algn="just"/>
            <a:r>
              <a:rPr lang="en-US" sz="2000" b="1" dirty="0" smtClean="0"/>
              <a:t>Solution:</a:t>
            </a:r>
          </a:p>
          <a:p>
            <a:pPr algn="just">
              <a:lnSpc>
                <a:spcPct val="150000"/>
              </a:lnSpc>
            </a:pPr>
            <a:r>
              <a:rPr lang="en-US" sz="2000" b="1" dirty="0" smtClean="0">
                <a:solidFill>
                  <a:srgbClr val="FF0000"/>
                </a:solidFill>
              </a:rPr>
              <a:t>First, the Moment direction:</a:t>
            </a:r>
          </a:p>
          <a:p>
            <a:pPr algn="just">
              <a:lnSpc>
                <a:spcPct val="150000"/>
              </a:lnSpc>
            </a:pPr>
            <a:r>
              <a:rPr lang="en-US" sz="2000" b="1" dirty="0" smtClean="0">
                <a:solidFill>
                  <a:srgbClr val="FF0000"/>
                </a:solidFill>
              </a:rPr>
              <a:t>Second, calculate the coupled moments   </a:t>
            </a:r>
          </a:p>
          <a:p>
            <a:pPr algn="just">
              <a:lnSpc>
                <a:spcPct val="120000"/>
              </a:lnSpc>
            </a:pPr>
            <a:r>
              <a:rPr lang="en-US" sz="2000" b="1" dirty="0" smtClean="0"/>
              <a:t>M</a:t>
            </a:r>
            <a:r>
              <a:rPr lang="en-US" sz="2000" b="1" baseline="-25000" dirty="0" smtClean="0"/>
              <a:t>1</a:t>
            </a:r>
            <a:r>
              <a:rPr lang="en-US" sz="2000" b="1" dirty="0" smtClean="0"/>
              <a:t> = -(100)(0.6) = -60 </a:t>
            </a:r>
            <a:r>
              <a:rPr lang="en-US" sz="2000" b="1" dirty="0" err="1" smtClean="0"/>
              <a:t>N.m</a:t>
            </a:r>
            <a:endParaRPr lang="en-US" sz="2000" b="1" dirty="0" smtClean="0"/>
          </a:p>
          <a:p>
            <a:pPr algn="just">
              <a:lnSpc>
                <a:spcPct val="120000"/>
              </a:lnSpc>
            </a:pPr>
            <a:r>
              <a:rPr lang="en-US" sz="2000" b="1" dirty="0" smtClean="0"/>
              <a:t>M</a:t>
            </a:r>
            <a:r>
              <a:rPr lang="en-US" sz="2000" b="1" baseline="-25000" dirty="0" smtClean="0"/>
              <a:t>2,x</a:t>
            </a:r>
            <a:r>
              <a:rPr lang="en-US" sz="2000" b="1" dirty="0" smtClean="0"/>
              <a:t> = (200 </a:t>
            </a:r>
            <a:r>
              <a:rPr lang="en-US" sz="2000" b="1" dirty="0" err="1" smtClean="0"/>
              <a:t>cos</a:t>
            </a:r>
            <a:r>
              <a:rPr lang="en-US" sz="2000" b="1" dirty="0" smtClean="0"/>
              <a:t>(45))(0.6) = 85 </a:t>
            </a:r>
            <a:r>
              <a:rPr lang="en-US" sz="2000" b="1" dirty="0" err="1" smtClean="0"/>
              <a:t>N.m</a:t>
            </a:r>
            <a:endParaRPr lang="en-US" sz="2000" b="1" dirty="0" smtClean="0"/>
          </a:p>
          <a:p>
            <a:pPr algn="just">
              <a:lnSpc>
                <a:spcPct val="120000"/>
              </a:lnSpc>
            </a:pPr>
            <a:r>
              <a:rPr lang="en-US" sz="2000" b="1" dirty="0" smtClean="0"/>
              <a:t>M</a:t>
            </a:r>
            <a:r>
              <a:rPr lang="en-US" sz="2000" b="1" baseline="-25000" dirty="0" smtClean="0"/>
              <a:t>2,y </a:t>
            </a:r>
            <a:r>
              <a:rPr lang="en-US" sz="2000" b="1" dirty="0" smtClean="0"/>
              <a:t>= -(200 sin(45))(3) = -424 </a:t>
            </a:r>
            <a:r>
              <a:rPr lang="en-US" sz="2000" b="1" dirty="0" err="1" smtClean="0"/>
              <a:t>N.m</a:t>
            </a:r>
            <a:endParaRPr lang="en-US" sz="2000" b="1" dirty="0" smtClean="0"/>
          </a:p>
          <a:p>
            <a:pPr algn="just">
              <a:lnSpc>
                <a:spcPct val="150000"/>
              </a:lnSpc>
            </a:pPr>
            <a:r>
              <a:rPr lang="en-US" sz="2000" b="1" dirty="0" smtClean="0">
                <a:solidFill>
                  <a:srgbClr val="FF0000"/>
                </a:solidFill>
              </a:rPr>
              <a:t>Finally, calculate the moment sum (resultant) </a:t>
            </a:r>
          </a:p>
          <a:p>
            <a:pPr algn="just">
              <a:lnSpc>
                <a:spcPct val="120000"/>
              </a:lnSpc>
            </a:pPr>
            <a:r>
              <a:rPr lang="en-US" sz="2000" b="1" dirty="0" smtClean="0">
                <a:solidFill>
                  <a:srgbClr val="002060"/>
                </a:solidFill>
              </a:rPr>
              <a:t>M</a:t>
            </a:r>
            <a:r>
              <a:rPr lang="en-US" sz="2000" b="1" baseline="-25000" dirty="0" smtClean="0">
                <a:solidFill>
                  <a:srgbClr val="002060"/>
                </a:solidFill>
              </a:rPr>
              <a:t>T</a:t>
            </a:r>
            <a:r>
              <a:rPr lang="en-US" sz="2000" b="1" dirty="0" smtClean="0">
                <a:solidFill>
                  <a:srgbClr val="002060"/>
                </a:solidFill>
              </a:rPr>
              <a:t> = -60+85-242=-399 </a:t>
            </a:r>
            <a:r>
              <a:rPr lang="en-US" sz="2000" b="1" dirty="0" err="1" smtClean="0">
                <a:solidFill>
                  <a:srgbClr val="002060"/>
                </a:solidFill>
              </a:rPr>
              <a:t>N.m</a:t>
            </a:r>
            <a:endParaRPr lang="en-US" sz="2000" b="1" dirty="0" smtClean="0">
              <a:solidFill>
                <a:srgbClr val="002060"/>
              </a:solidFill>
            </a:endParaRPr>
          </a:p>
          <a:p>
            <a:pPr algn="just">
              <a:lnSpc>
                <a:spcPct val="120000"/>
              </a:lnSpc>
            </a:pPr>
            <a:r>
              <a:rPr lang="en-US" sz="2000" b="1" dirty="0" smtClean="0">
                <a:solidFill>
                  <a:srgbClr val="002060"/>
                </a:solidFill>
              </a:rPr>
              <a:t>M</a:t>
            </a:r>
            <a:r>
              <a:rPr lang="en-US" sz="2000" b="1" baseline="-25000" dirty="0" smtClean="0">
                <a:solidFill>
                  <a:srgbClr val="002060"/>
                </a:solidFill>
              </a:rPr>
              <a:t>T</a:t>
            </a:r>
            <a:r>
              <a:rPr lang="en-US" sz="2000" b="1" dirty="0" smtClean="0">
                <a:solidFill>
                  <a:srgbClr val="002060"/>
                </a:solidFill>
              </a:rPr>
              <a:t> =399 </a:t>
            </a:r>
            <a:r>
              <a:rPr lang="en-US" sz="2000" b="1" dirty="0" err="1" smtClean="0">
                <a:solidFill>
                  <a:srgbClr val="002060"/>
                </a:solidFill>
              </a:rPr>
              <a:t>N.m</a:t>
            </a:r>
            <a:r>
              <a:rPr lang="en-US" sz="2000" b="1" dirty="0" smtClean="0">
                <a:solidFill>
                  <a:srgbClr val="002060"/>
                </a:solidFill>
              </a:rPr>
              <a:t> (clockwise)</a:t>
            </a:r>
          </a:p>
          <a:p>
            <a:pPr algn="just">
              <a:lnSpc>
                <a:spcPct val="120000"/>
              </a:lnSpc>
            </a:pPr>
            <a:endParaRPr lang="en-US" sz="2000" b="1" dirty="0" smtClean="0">
              <a:solidFill>
                <a:srgbClr val="002060"/>
              </a:solidFill>
            </a:endParaRPr>
          </a:p>
          <a:p>
            <a:pPr algn="just">
              <a:lnSpc>
                <a:spcPct val="120000"/>
              </a:lnSpc>
            </a:pPr>
            <a:r>
              <a:rPr lang="en-US" sz="2000" b="1" dirty="0" smtClean="0">
                <a:solidFill>
                  <a:srgbClr val="002060"/>
                </a:solidFill>
              </a:rPr>
              <a:t>Note that the resultant force (</a:t>
            </a:r>
            <a:r>
              <a:rPr lang="en-US" sz="2000" i="1" dirty="0" smtClean="0">
                <a:solidFill>
                  <a:srgbClr val="002060"/>
                </a:solidFill>
              </a:rPr>
              <a:t>F</a:t>
            </a:r>
            <a:r>
              <a:rPr lang="en-US" sz="2000" i="1" baseline="-25000" dirty="0" smtClean="0">
                <a:solidFill>
                  <a:srgbClr val="002060"/>
                </a:solidFill>
              </a:rPr>
              <a:t>R</a:t>
            </a:r>
            <a:r>
              <a:rPr lang="en-US" sz="2000" b="1" dirty="0" smtClean="0">
                <a:solidFill>
                  <a:srgbClr val="002060"/>
                </a:solidFill>
              </a:rPr>
              <a:t> ) = 0 which is true for all the coupled forces systems    </a:t>
            </a:r>
          </a:p>
        </p:txBody>
      </p:sp>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[2]</a:t>
            </a:r>
          </a:p>
        </p:txBody>
      </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45" name="Arc 44"/>
          <p:cNvSpPr/>
          <p:nvPr/>
        </p:nvSpPr>
        <p:spPr>
          <a:xfrm>
            <a:off x="3714744" y="2071678"/>
            <a:ext cx="457200" cy="457200"/>
          </a:xfrm>
          <a:prstGeom prst="arc">
            <a:avLst>
              <a:gd name="adj1" fmla="val 16200000"/>
              <a:gd name="adj2" fmla="val 5503096"/>
            </a:avLst>
          </a:prstGeom>
          <a:ln w="25400">
            <a:solidFill>
              <a:srgbClr val="002060"/>
            </a:solidFill>
            <a:headEnd type="stealth" w="med" len="lg"/>
          </a:ln>
        </p:spPr>
        <p:style>
          <a:lnRef idx="1">
            <a:schemeClr val="accent1"/>
          </a:lnRef>
          <a:fillRef idx="0">
            <a:schemeClr val="accent1"/>
          </a:fillRef>
          <a:effectRef idx="0">
            <a:schemeClr val="accent1"/>
          </a:effectRef>
          <a:fontRef idx="minor">
            <a:schemeClr val="tx1"/>
          </a:fontRef>
        </p:style>
        <p:txBody>
          <a:bodyPr rtlCol="0" anchor="ctr"/>
          <a:lstStyle/>
          <a:p>
            <a:pPr algn="ctr"/>
            <a:r>
              <a:rPr lang="en-US" sz="2400" b="1" dirty="0" smtClean="0"/>
              <a:t>+</a:t>
            </a:r>
            <a:endParaRPr lang="en-US" sz="2400" b="1" dirty="0"/>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[3]</a:t>
            </a:r>
          </a:p>
        </p:txBody>
      </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24" name="Rectangle 23"/>
          <p:cNvSpPr/>
          <p:nvPr/>
        </p:nvSpPr>
        <p:spPr>
          <a:xfrm>
            <a:off x="4572000" y="1714488"/>
            <a:ext cx="4286280" cy="286232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lnSpc>
                <a:spcPct val="150000"/>
              </a:lnSpc>
            </a:pPr>
            <a:r>
              <a:rPr lang="en-US" sz="2000" b="1" dirty="0" smtClean="0"/>
              <a:t>The three forces act on the pipe assembly. If F1 = 50 N and F2 = 80 N, replace this force system by an equivalent resultant force and couple moment acting at </a:t>
            </a:r>
            <a:r>
              <a:rPr lang="en-US" sz="2000" b="1" i="1" dirty="0" smtClean="0"/>
              <a:t>O. </a:t>
            </a:r>
            <a:r>
              <a:rPr lang="en-US" sz="2000" b="1" dirty="0" smtClean="0"/>
              <a:t>Express the results in Cartesian vector form..</a:t>
            </a:r>
          </a:p>
        </p:txBody>
      </p:sp>
      <p:pic>
        <p:nvPicPr>
          <p:cNvPr id="4098" name="Picture 2"/>
          <p:cNvPicPr>
            <a:picLocks noChangeAspect="1" noChangeArrowheads="1"/>
          </p:cNvPicPr>
          <p:nvPr/>
        </p:nvPicPr>
        <p:blipFill>
          <a:blip r:embed="rId3" cstate="print"/>
          <a:srcRect/>
          <a:stretch>
            <a:fillRect/>
          </a:stretch>
        </p:blipFill>
        <p:spPr bwMode="auto">
          <a:xfrm>
            <a:off x="1071538" y="1785926"/>
            <a:ext cx="3214710" cy="4757771"/>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857224" y="1643050"/>
            <a:ext cx="7715304" cy="1938992"/>
          </a:xfrm>
          <a:prstGeom prst="rect">
            <a:avLst/>
          </a:prstGeom>
        </p:spPr>
        <p:txBody>
          <a:bodyPr wrap="square">
            <a:spAutoFit/>
          </a:bodyPr>
          <a:lstStyle/>
          <a:p>
            <a:pPr algn="just"/>
            <a:r>
              <a:rPr lang="en-US" sz="2000" b="1" dirty="0" smtClean="0"/>
              <a:t>Solution:</a:t>
            </a:r>
          </a:p>
          <a:p>
            <a:pPr algn="just">
              <a:lnSpc>
                <a:spcPct val="150000"/>
              </a:lnSpc>
            </a:pPr>
            <a:r>
              <a:rPr lang="en-US" sz="2000" b="1" dirty="0" smtClean="0">
                <a:solidFill>
                  <a:srgbClr val="FF0000"/>
                </a:solidFill>
              </a:rPr>
              <a:t>First,  calculate the resultant  force F</a:t>
            </a:r>
            <a:r>
              <a:rPr lang="en-US" sz="2000" b="1" baseline="-25000" dirty="0" smtClean="0">
                <a:solidFill>
                  <a:srgbClr val="FF0000"/>
                </a:solidFill>
              </a:rPr>
              <a:t>R</a:t>
            </a:r>
          </a:p>
          <a:p>
            <a:pPr algn="just">
              <a:lnSpc>
                <a:spcPct val="150000"/>
              </a:lnSpc>
            </a:pPr>
            <a:endParaRPr lang="en-US" sz="2000" b="1" baseline="-25000" dirty="0" smtClean="0">
              <a:solidFill>
                <a:srgbClr val="FF0000"/>
              </a:solidFill>
            </a:endParaRPr>
          </a:p>
          <a:p>
            <a:pPr algn="just">
              <a:lnSpc>
                <a:spcPct val="150000"/>
              </a:lnSpc>
            </a:pPr>
            <a:endParaRPr lang="en-US" sz="2000" b="1" baseline="-25000" dirty="0" smtClean="0">
              <a:solidFill>
                <a:srgbClr val="FF0000"/>
              </a:solidFill>
            </a:endParaRPr>
          </a:p>
          <a:p>
            <a:pPr algn="just">
              <a:lnSpc>
                <a:spcPct val="150000"/>
              </a:lnSpc>
            </a:pPr>
            <a:r>
              <a:rPr lang="en-US" sz="2000" b="1" dirty="0" smtClean="0">
                <a:solidFill>
                  <a:srgbClr val="FF0000"/>
                </a:solidFill>
              </a:rPr>
              <a:t>Finally, calculate the resultant moment M</a:t>
            </a:r>
            <a:r>
              <a:rPr lang="en-US" sz="2000" b="1" baseline="-25000" dirty="0" smtClean="0">
                <a:solidFill>
                  <a:srgbClr val="FF0000"/>
                </a:solidFill>
              </a:rPr>
              <a:t>R </a:t>
            </a:r>
            <a:r>
              <a:rPr lang="en-US" sz="2000" b="1" dirty="0" smtClean="0">
                <a:solidFill>
                  <a:srgbClr val="FF0000"/>
                </a:solidFill>
              </a:rPr>
              <a:t>using cross product </a:t>
            </a:r>
            <a:endParaRPr lang="en-US" sz="2000" b="1" baseline="-25000" dirty="0" smtClean="0">
              <a:solidFill>
                <a:srgbClr val="FF0000"/>
              </a:solidFill>
            </a:endParaRPr>
          </a:p>
        </p:txBody>
      </p:sp>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[3]</a:t>
            </a:r>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graphicFrame>
        <p:nvGraphicFramePr>
          <p:cNvPr id="5122" name="Object 2"/>
          <p:cNvGraphicFramePr>
            <a:graphicFrameLocks noChangeAspect="1"/>
          </p:cNvGraphicFramePr>
          <p:nvPr/>
        </p:nvGraphicFramePr>
        <p:xfrm>
          <a:off x="3000364" y="2571744"/>
          <a:ext cx="3678238" cy="363538"/>
        </p:xfrm>
        <a:graphic>
          <a:graphicData uri="http://schemas.openxmlformats.org/presentationml/2006/ole">
            <p:oleObj spid="_x0000_s5122" name="Equation" r:id="rId4" imgW="2184120" imgH="215640" progId="Equation.3">
              <p:embed/>
            </p:oleObj>
          </a:graphicData>
        </a:graphic>
      </p:graphicFrame>
      <p:graphicFrame>
        <p:nvGraphicFramePr>
          <p:cNvPr id="5123" name="Object 3"/>
          <p:cNvGraphicFramePr>
            <a:graphicFrameLocks noChangeAspect="1"/>
          </p:cNvGraphicFramePr>
          <p:nvPr/>
        </p:nvGraphicFramePr>
        <p:xfrm>
          <a:off x="1300163" y="3671903"/>
          <a:ext cx="6535737" cy="1900237"/>
        </p:xfrm>
        <a:graphic>
          <a:graphicData uri="http://schemas.openxmlformats.org/presentationml/2006/ole">
            <p:oleObj spid="_x0000_s5123" name="Equation" r:id="rId5" imgW="3974760" imgH="1155600" progId="Equation.3">
              <p:embed/>
            </p:oleObj>
          </a:graphicData>
        </a:graphic>
      </p:graphicFrame>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slide(fromLeft)">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nodeType="clickEffect">
                                  <p:stCondLst>
                                    <p:cond delay="0"/>
                                  </p:stCondLst>
                                  <p:childTnLst>
                                    <p:set>
                                      <p:cBhvr>
                                        <p:cTn id="11" dur="1" fill="hold">
                                          <p:stCondLst>
                                            <p:cond delay="0"/>
                                          </p:stCondLst>
                                        </p:cTn>
                                        <p:tgtEl>
                                          <p:spTgt spid="5123"/>
                                        </p:tgtEl>
                                        <p:attrNameLst>
                                          <p:attrName>style.visibility</p:attrName>
                                        </p:attrNameLst>
                                      </p:cBhvr>
                                      <p:to>
                                        <p:strVal val="visible"/>
                                      </p:to>
                                    </p:set>
                                    <p:animEffect transition="in" filter="slide(fromLeft)">
                                      <p:cBhvr>
                                        <p:cTn id="12" dur="5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r>
              <a:rPr lang="en-US" sz="2000" b="1" dirty="0" smtClean="0">
                <a:solidFill>
                  <a:schemeClr val="bg1"/>
                </a:solidFill>
              </a:rPr>
              <a:t>Summary</a:t>
            </a:r>
          </a:p>
        </p:txBody>
      </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642910" y="1855889"/>
            <a:ext cx="8143932" cy="1891287"/>
          </a:xfrm>
          <a:prstGeom prst="rect">
            <a:avLst/>
          </a:prstGeom>
        </p:spPr>
        <p:txBody>
          <a:bodyPr wrap="square">
            <a:spAutoFit/>
          </a:bodyPr>
          <a:lstStyle/>
          <a:p>
            <a:pPr algn="just">
              <a:lnSpc>
                <a:spcPct val="150000"/>
              </a:lnSpc>
              <a:buFont typeface="Arial" pitchFamily="34" charset="0"/>
              <a:buChar char="•"/>
            </a:pPr>
            <a:r>
              <a:rPr lang="en-US" sz="2000" b="1" dirty="0" smtClean="0"/>
              <a:t>To replace a system of forces and moments to single force and moment system, the external effects produced by the forces and moments on the body for the original system are the same of the single force and moment in the new simplified system. </a:t>
            </a:r>
          </a:p>
        </p:txBody>
      </p:sp>
      <p:sp>
        <p:nvSpPr>
          <p:cNvPr id="19" name="Rectangle 18"/>
          <p:cNvSpPr/>
          <p:nvPr/>
        </p:nvSpPr>
        <p:spPr>
          <a:xfrm>
            <a:off x="714348" y="3786190"/>
            <a:ext cx="6500858" cy="1938992"/>
          </a:xfrm>
          <a:prstGeom prst="rect">
            <a:avLst/>
          </a:prstGeom>
        </p:spPr>
        <p:txBody>
          <a:bodyPr wrap="square">
            <a:spAutoFit/>
          </a:bodyPr>
          <a:lstStyle/>
          <a:p>
            <a:pPr algn="just">
              <a:lnSpc>
                <a:spcPct val="150000"/>
              </a:lnSpc>
              <a:buFont typeface="Arial" pitchFamily="34" charset="0"/>
              <a:buChar char="•"/>
            </a:pPr>
            <a:r>
              <a:rPr lang="en-US" sz="2000" b="1" dirty="0" smtClean="0"/>
              <a:t>The magnitude and the direction of force remain the same as it moves along its line of action </a:t>
            </a:r>
          </a:p>
          <a:p>
            <a:pPr algn="just">
              <a:lnSpc>
                <a:spcPct val="150000"/>
              </a:lnSpc>
              <a:buFont typeface="Arial" pitchFamily="34" charset="0"/>
              <a:buChar char="•"/>
            </a:pPr>
            <a:r>
              <a:rPr lang="en-US" sz="2000" b="1" dirty="0" smtClean="0"/>
              <a:t>If the force produce a moment about a certain point, this moment must be compensated about that point.</a:t>
            </a:r>
          </a:p>
        </p:txBody>
      </p:sp>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6"/>
          <p:cNvSpPr txBox="1">
            <a:spLocks/>
          </p:cNvSpPr>
          <p:nvPr/>
        </p:nvSpPr>
        <p:spPr>
          <a:xfrm>
            <a:off x="1214414" y="1357298"/>
            <a:ext cx="6215106" cy="3914781"/>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chor="ctr" anchorCtr="0">
            <a:normAutofit fontScale="77500" lnSpcReduction="20000"/>
          </a:bodyPr>
          <a:lstStyle/>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End of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See you in the next lecture </a:t>
            </a:r>
          </a:p>
          <a:p>
            <a:pPr marL="0" marR="0" lvl="0" indent="0" algn="ctr" defTabSz="914400" rtl="0" eaLnBrk="1" fontAlgn="auto" latinLnBrk="0" hangingPunct="1">
              <a:lnSpc>
                <a:spcPct val="200000"/>
              </a:lnSpc>
              <a:spcBef>
                <a:spcPct val="20000"/>
              </a:spcBef>
              <a:spcAft>
                <a:spcPts val="0"/>
              </a:spcAft>
              <a:buClrTx/>
              <a:buSzTx/>
              <a:buFont typeface="Arial" pitchFamily="34" charset="0"/>
              <a:buNone/>
              <a:tabLst/>
              <a:defRPr/>
            </a:pPr>
            <a:r>
              <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rPr>
              <a:t>Don’t forget to answer </a:t>
            </a:r>
            <a:r>
              <a:rPr kumimoji="0" lang="en-US" sz="4800" b="1" i="0" u="none" strike="noStrike" kern="1200" cap="none" spc="0" normalizeH="0" baseline="0" noProof="0" smtClean="0">
                <a:ln>
                  <a:noFill/>
                </a:ln>
                <a:solidFill>
                  <a:srgbClr val="0070C0"/>
                </a:solidFill>
                <a:effectLst/>
                <a:uLnTx/>
                <a:uFillTx/>
                <a:latin typeface="Andalus" pitchFamily="18" charset="-78"/>
                <a:ea typeface="+mn-ea"/>
                <a:cs typeface="Andalus" pitchFamily="18" charset="-78"/>
              </a:rPr>
              <a:t>the quiz</a:t>
            </a:r>
            <a:endParaRPr kumimoji="0" lang="en-US" sz="4800" b="1" i="0" u="none" strike="noStrike" kern="1200" cap="none" spc="0" normalizeH="0" baseline="0" noProof="0" dirty="0" smtClean="0">
              <a:ln>
                <a:noFill/>
              </a:ln>
              <a:solidFill>
                <a:srgbClr val="0070C0"/>
              </a:solidFill>
              <a:effectLst/>
              <a:uLnTx/>
              <a:uFillTx/>
              <a:latin typeface="Andalus" pitchFamily="18" charset="-78"/>
              <a:ea typeface="+mn-ea"/>
              <a:cs typeface="Andalus" pitchFamily="18" charset="-78"/>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slide(fromTop)">
                                      <p:cBhvr>
                                        <p:cTn id="7" dur="1000"/>
                                        <p:tgtEl>
                                          <p:spTgt spid="19">
                                            <p:txEl>
                                              <p:pRg st="0" end="0"/>
                                            </p:txEl>
                                          </p:spTgt>
                                        </p:tgtEl>
                                      </p:cBhvr>
                                    </p:animEffect>
                                  </p:childTnLst>
                                </p:cTn>
                              </p:par>
                            </p:childTnLst>
                          </p:cTn>
                        </p:par>
                        <p:par>
                          <p:cTn id="8" fill="hold">
                            <p:stCondLst>
                              <p:cond delay="1000"/>
                            </p:stCondLst>
                            <p:childTnLst>
                              <p:par>
                                <p:cTn id="9" presetID="12" presetClass="entr" presetSubtype="1" fill="hold" nodeType="afterEffect">
                                  <p:stCondLst>
                                    <p:cond delay="0"/>
                                  </p:stCondLst>
                                  <p:childTnLst>
                                    <p:set>
                                      <p:cBhvr>
                                        <p:cTn id="10" dur="1" fill="hold">
                                          <p:stCondLst>
                                            <p:cond delay="0"/>
                                          </p:stCondLst>
                                        </p:cTn>
                                        <p:tgtEl>
                                          <p:spTgt spid="19">
                                            <p:txEl>
                                              <p:pRg st="1" end="1"/>
                                            </p:txEl>
                                          </p:spTgt>
                                        </p:tgtEl>
                                        <p:attrNameLst>
                                          <p:attrName>style.visibility</p:attrName>
                                        </p:attrNameLst>
                                      </p:cBhvr>
                                      <p:to>
                                        <p:strVal val="visible"/>
                                      </p:to>
                                    </p:set>
                                    <p:animEffect transition="in" filter="slide(fromTop)">
                                      <p:cBhvr>
                                        <p:cTn id="11" dur="1000"/>
                                        <p:tgtEl>
                                          <p:spTgt spid="19">
                                            <p:txEl>
                                              <p:pRg st="1" end="1"/>
                                            </p:txEl>
                                          </p:spTgt>
                                        </p:tgtEl>
                                      </p:cBhvr>
                                    </p:animEffect>
                                  </p:childTnLst>
                                </p:cTn>
                              </p:par>
                            </p:childTnLst>
                          </p:cTn>
                        </p:par>
                        <p:par>
                          <p:cTn id="12" fill="hold">
                            <p:stCondLst>
                              <p:cond delay="2000"/>
                            </p:stCondLst>
                            <p:childTnLst>
                              <p:par>
                                <p:cTn id="13" presetID="12" presetClass="entr" presetSubtype="1" fill="hold" nodeType="afterEffect">
                                  <p:stCondLst>
                                    <p:cond delay="0"/>
                                  </p:stCondLst>
                                  <p:childTnLst>
                                    <p:set>
                                      <p:cBhvr>
                                        <p:cTn id="14" dur="1" fill="hold">
                                          <p:stCondLst>
                                            <p:cond delay="0"/>
                                          </p:stCondLst>
                                        </p:cTn>
                                        <p:tgtEl>
                                          <p:spTgt spid="19">
                                            <p:txEl>
                                              <p:pRg st="2" end="2"/>
                                            </p:txEl>
                                          </p:spTgt>
                                        </p:tgtEl>
                                        <p:attrNameLst>
                                          <p:attrName>style.visibility</p:attrName>
                                        </p:attrNameLst>
                                      </p:cBhvr>
                                      <p:to>
                                        <p:strVal val="visible"/>
                                      </p:to>
                                    </p:set>
                                    <p:animEffect transition="in" filter="slide(fromTop)">
                                      <p:cBhvr>
                                        <p:cTn id="15" dur="1000"/>
                                        <p:tgtEl>
                                          <p:spTgt spid="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19" name="Rectangle 18"/>
          <p:cNvSpPr/>
          <p:nvPr/>
        </p:nvSpPr>
        <p:spPr>
          <a:xfrm>
            <a:off x="785786" y="1721828"/>
            <a:ext cx="8001056" cy="3939540"/>
          </a:xfrm>
          <a:prstGeom prst="rect">
            <a:avLst/>
          </a:prstGeom>
        </p:spPr>
        <p:txBody>
          <a:bodyPr wrap="square">
            <a:spAutoFit/>
          </a:bodyPr>
          <a:lstStyle/>
          <a:p>
            <a:pPr algn="just">
              <a:lnSpc>
                <a:spcPct val="125000"/>
              </a:lnSpc>
              <a:buFont typeface="Wingdings" pitchFamily="2" charset="2"/>
              <a:buChar char="q"/>
            </a:pPr>
            <a:r>
              <a:rPr lang="en-US" sz="2000" b="1" dirty="0" smtClean="0"/>
              <a:t>In many of situation where there a group of forces and moments acting on an object, it is seem more convenient to reduce the large number of forces and moments to one force and one moment. </a:t>
            </a:r>
          </a:p>
          <a:p>
            <a:pPr algn="just">
              <a:lnSpc>
                <a:spcPct val="125000"/>
              </a:lnSpc>
            </a:pPr>
            <a:endParaRPr lang="en-US" sz="2000" b="1" dirty="0" smtClean="0"/>
          </a:p>
          <a:p>
            <a:pPr algn="just">
              <a:lnSpc>
                <a:spcPct val="125000"/>
              </a:lnSpc>
              <a:buFont typeface="Wingdings" pitchFamily="2" charset="2"/>
              <a:buChar char="q"/>
            </a:pPr>
            <a:r>
              <a:rPr lang="en-US" sz="2000" b="1" dirty="0" smtClean="0">
                <a:solidFill>
                  <a:srgbClr val="FF0000"/>
                </a:solidFill>
              </a:rPr>
              <a:t>Physical meaning: </a:t>
            </a:r>
            <a:r>
              <a:rPr lang="en-US" sz="2000" b="1" dirty="0" smtClean="0"/>
              <a:t>replacing a system of forces and moments by a system of one force  and one moment. </a:t>
            </a:r>
          </a:p>
          <a:p>
            <a:pPr algn="just">
              <a:lnSpc>
                <a:spcPct val="125000"/>
              </a:lnSpc>
            </a:pPr>
            <a:endParaRPr lang="en-US" sz="2000" b="1" dirty="0" smtClean="0"/>
          </a:p>
          <a:p>
            <a:pPr algn="just">
              <a:lnSpc>
                <a:spcPct val="125000"/>
              </a:lnSpc>
              <a:buFont typeface="Wingdings" pitchFamily="2" charset="2"/>
              <a:buChar char="q"/>
            </a:pPr>
            <a:r>
              <a:rPr lang="en-US" sz="2000" b="1" dirty="0" smtClean="0">
                <a:solidFill>
                  <a:srgbClr val="FF0000"/>
                </a:solidFill>
              </a:rPr>
              <a:t>Condition: </a:t>
            </a:r>
            <a:r>
              <a:rPr lang="en-US" sz="2000" b="1" dirty="0" smtClean="0"/>
              <a:t>the external effects produced by the forces and moments on the body for the original system are the same of the single force and moment in the new simplified system</a:t>
            </a:r>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428596" y="142852"/>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7514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20" name="Rectangle 19"/>
          <p:cNvSpPr/>
          <p:nvPr/>
        </p:nvSpPr>
        <p:spPr>
          <a:xfrm>
            <a:off x="928662" y="1142984"/>
            <a:ext cx="285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en-US" sz="2000" b="1" dirty="0" smtClean="0">
                <a:solidFill>
                  <a:schemeClr val="bg1"/>
                </a:solidFill>
              </a:rPr>
              <a:t>Simplification conditions</a:t>
            </a:r>
          </a:p>
        </p:txBody>
      </p:sp>
      <p:sp>
        <p:nvSpPr>
          <p:cNvPr id="35" name="Rectangle 34"/>
          <p:cNvSpPr/>
          <p:nvPr/>
        </p:nvSpPr>
        <p:spPr>
          <a:xfrm>
            <a:off x="3464287" y="2045050"/>
            <a:ext cx="360000" cy="360000"/>
          </a:xfrm>
          <a:prstGeom prst="rect">
            <a:avLst/>
          </a:prstGeom>
          <a:no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3" name="Rectangle 2"/>
          <p:cNvSpPr>
            <a:spLocks noChangeArrowheads="1"/>
          </p:cNvSpPr>
          <p:nvPr/>
        </p:nvSpPr>
        <p:spPr bwMode="auto">
          <a:xfrm>
            <a:off x="685799" y="1947850"/>
            <a:ext cx="2880000" cy="71437"/>
          </a:xfrm>
          <a:prstGeom prst="rect">
            <a:avLst/>
          </a:prstGeom>
          <a:gradFill rotWithShape="0">
            <a:gsLst>
              <a:gs pos="0">
                <a:srgbClr val="666666"/>
              </a:gs>
              <a:gs pos="50000">
                <a:srgbClr val="CCCCCC"/>
              </a:gs>
              <a:gs pos="100000">
                <a:srgbClr val="666666"/>
              </a:gs>
            </a:gsLst>
            <a:lin ang="18900000" scaled="1"/>
          </a:gradFill>
          <a:ln w="0">
            <a:solidFill>
              <a:srgbClr val="666666"/>
            </a:solidFill>
            <a:miter lim="800000"/>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cxnSp>
        <p:nvCxnSpPr>
          <p:cNvPr id="44" name="AutoShape 3"/>
          <p:cNvCxnSpPr>
            <a:cxnSpLocks noChangeShapeType="1"/>
          </p:cNvCxnSpPr>
          <p:nvPr/>
        </p:nvCxnSpPr>
        <p:spPr bwMode="auto">
          <a:xfrm>
            <a:off x="3595687" y="1982775"/>
            <a:ext cx="720000" cy="0"/>
          </a:xfrm>
          <a:prstGeom prst="straightConnector1">
            <a:avLst/>
          </a:prstGeom>
          <a:noFill/>
          <a:ln w="25400">
            <a:solidFill>
              <a:srgbClr val="FF0000"/>
            </a:solidFill>
            <a:round/>
            <a:headEnd/>
            <a:tailEnd type="stealth" w="lg" len="lg"/>
          </a:ln>
        </p:spPr>
      </p:cxnSp>
      <p:sp>
        <p:nvSpPr>
          <p:cNvPr id="45" name="Rectangle 44"/>
          <p:cNvSpPr/>
          <p:nvPr/>
        </p:nvSpPr>
        <p:spPr>
          <a:xfrm>
            <a:off x="4953000" y="2045050"/>
            <a:ext cx="360000" cy="360000"/>
          </a:xfrm>
          <a:prstGeom prst="rect">
            <a:avLst/>
          </a:prstGeom>
          <a:no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6" name="Rectangle 45"/>
          <p:cNvSpPr/>
          <p:nvPr/>
        </p:nvSpPr>
        <p:spPr>
          <a:xfrm>
            <a:off x="7924800" y="2045050"/>
            <a:ext cx="360000" cy="360000"/>
          </a:xfrm>
          <a:prstGeom prst="rect">
            <a:avLst/>
          </a:prstGeom>
          <a:no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7" name="Rectangle 2"/>
          <p:cNvSpPr>
            <a:spLocks noChangeArrowheads="1"/>
          </p:cNvSpPr>
          <p:nvPr/>
        </p:nvSpPr>
        <p:spPr bwMode="auto">
          <a:xfrm>
            <a:off x="5146312" y="1947850"/>
            <a:ext cx="2880000" cy="71437"/>
          </a:xfrm>
          <a:prstGeom prst="rect">
            <a:avLst/>
          </a:prstGeom>
          <a:gradFill rotWithShape="0">
            <a:gsLst>
              <a:gs pos="0">
                <a:srgbClr val="666666"/>
              </a:gs>
              <a:gs pos="50000">
                <a:srgbClr val="CCCCCC"/>
              </a:gs>
              <a:gs pos="100000">
                <a:srgbClr val="666666"/>
              </a:gs>
            </a:gsLst>
            <a:lin ang="18900000" scaled="1"/>
          </a:gradFill>
          <a:ln w="0">
            <a:solidFill>
              <a:srgbClr val="666666"/>
            </a:solidFill>
            <a:miter lim="800000"/>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cxnSp>
        <p:nvCxnSpPr>
          <p:cNvPr id="48" name="AutoShape 3"/>
          <p:cNvCxnSpPr>
            <a:cxnSpLocks noChangeShapeType="1"/>
          </p:cNvCxnSpPr>
          <p:nvPr/>
        </p:nvCxnSpPr>
        <p:spPr bwMode="auto">
          <a:xfrm>
            <a:off x="8056200" y="1982775"/>
            <a:ext cx="720000" cy="0"/>
          </a:xfrm>
          <a:prstGeom prst="straightConnector1">
            <a:avLst/>
          </a:prstGeom>
          <a:noFill/>
          <a:ln w="25400">
            <a:solidFill>
              <a:srgbClr val="FF0000"/>
            </a:solidFill>
            <a:round/>
            <a:headEnd/>
            <a:tailEnd type="stealth" w="lg" len="lg"/>
          </a:ln>
        </p:spPr>
      </p:cxnSp>
      <p:sp>
        <p:nvSpPr>
          <p:cNvPr id="49" name="Rectangle 48"/>
          <p:cNvSpPr/>
          <p:nvPr/>
        </p:nvSpPr>
        <p:spPr>
          <a:xfrm>
            <a:off x="3733800" y="1643050"/>
            <a:ext cx="36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a:t>
            </a:r>
            <a:endParaRPr lang="en-US" sz="2000" b="1" dirty="0">
              <a:solidFill>
                <a:srgbClr val="FF0000"/>
              </a:solidFill>
            </a:endParaRPr>
          </a:p>
        </p:txBody>
      </p:sp>
      <p:sp>
        <p:nvSpPr>
          <p:cNvPr id="51" name="Rectangle 50"/>
          <p:cNvSpPr/>
          <p:nvPr/>
        </p:nvSpPr>
        <p:spPr>
          <a:xfrm>
            <a:off x="8229600" y="1643050"/>
            <a:ext cx="36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a:t>
            </a:r>
            <a:endParaRPr lang="en-US" sz="2000" b="1" dirty="0">
              <a:solidFill>
                <a:srgbClr val="FF0000"/>
              </a:solidFill>
            </a:endParaRPr>
          </a:p>
        </p:txBody>
      </p:sp>
      <p:cxnSp>
        <p:nvCxnSpPr>
          <p:cNvPr id="52" name="AutoShape 3"/>
          <p:cNvCxnSpPr>
            <a:cxnSpLocks noChangeShapeType="1"/>
          </p:cNvCxnSpPr>
          <p:nvPr/>
        </p:nvCxnSpPr>
        <p:spPr bwMode="auto">
          <a:xfrm flipH="1">
            <a:off x="4419600" y="2024050"/>
            <a:ext cx="720000" cy="0"/>
          </a:xfrm>
          <a:prstGeom prst="straightConnector1">
            <a:avLst/>
          </a:prstGeom>
          <a:noFill/>
          <a:ln w="25400">
            <a:solidFill>
              <a:srgbClr val="FF0000"/>
            </a:solidFill>
            <a:round/>
            <a:headEnd/>
            <a:tailEnd type="stealth" w="lg" len="lg"/>
          </a:ln>
        </p:spPr>
      </p:cxnSp>
      <p:cxnSp>
        <p:nvCxnSpPr>
          <p:cNvPr id="53" name="AutoShape 3"/>
          <p:cNvCxnSpPr>
            <a:cxnSpLocks noChangeShapeType="1"/>
          </p:cNvCxnSpPr>
          <p:nvPr/>
        </p:nvCxnSpPr>
        <p:spPr bwMode="auto">
          <a:xfrm>
            <a:off x="5181600" y="2024050"/>
            <a:ext cx="720000" cy="0"/>
          </a:xfrm>
          <a:prstGeom prst="straightConnector1">
            <a:avLst/>
          </a:prstGeom>
          <a:noFill/>
          <a:ln w="25400">
            <a:solidFill>
              <a:srgbClr val="FF0000"/>
            </a:solidFill>
            <a:round/>
            <a:headEnd/>
            <a:tailEnd type="stealth" w="lg" len="lg"/>
          </a:ln>
        </p:spPr>
      </p:cxnSp>
      <p:sp>
        <p:nvSpPr>
          <p:cNvPr id="54" name="Rectangle 53"/>
          <p:cNvSpPr/>
          <p:nvPr/>
        </p:nvSpPr>
        <p:spPr>
          <a:xfrm>
            <a:off x="4648200" y="1643050"/>
            <a:ext cx="4572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a:t>
            </a:r>
            <a:endParaRPr lang="en-US" sz="2000" b="1" dirty="0">
              <a:solidFill>
                <a:srgbClr val="FF0000"/>
              </a:solidFill>
            </a:endParaRPr>
          </a:p>
        </p:txBody>
      </p:sp>
      <p:sp>
        <p:nvSpPr>
          <p:cNvPr id="55" name="Rectangle 54"/>
          <p:cNvSpPr/>
          <p:nvPr/>
        </p:nvSpPr>
        <p:spPr>
          <a:xfrm>
            <a:off x="5334000" y="1643050"/>
            <a:ext cx="36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a:t>
            </a:r>
            <a:endParaRPr lang="en-US" sz="2000" b="1" dirty="0">
              <a:solidFill>
                <a:srgbClr val="FF0000"/>
              </a:solidFill>
            </a:endParaRPr>
          </a:p>
        </p:txBody>
      </p:sp>
      <p:cxnSp>
        <p:nvCxnSpPr>
          <p:cNvPr id="56" name="Straight Connector 55"/>
          <p:cNvCxnSpPr/>
          <p:nvPr/>
        </p:nvCxnSpPr>
        <p:spPr>
          <a:xfrm rot="5400000">
            <a:off x="8153400" y="1947850"/>
            <a:ext cx="533400" cy="381000"/>
          </a:xfrm>
          <a:prstGeom prst="line">
            <a:avLst/>
          </a:prstGeom>
        </p:spPr>
        <p:style>
          <a:lnRef idx="1">
            <a:schemeClr val="dk1"/>
          </a:lnRef>
          <a:fillRef idx="0">
            <a:schemeClr val="dk1"/>
          </a:fillRef>
          <a:effectRef idx="0">
            <a:schemeClr val="dk1"/>
          </a:effectRef>
          <a:fontRef idx="minor">
            <a:schemeClr val="tx1"/>
          </a:fontRef>
        </p:style>
      </p:cxnSp>
      <p:cxnSp>
        <p:nvCxnSpPr>
          <p:cNvPr id="57" name="Straight Connector 56"/>
          <p:cNvCxnSpPr/>
          <p:nvPr/>
        </p:nvCxnSpPr>
        <p:spPr>
          <a:xfrm rot="5400000">
            <a:off x="4495800" y="1795450"/>
            <a:ext cx="533400" cy="381000"/>
          </a:xfrm>
          <a:prstGeom prst="line">
            <a:avLst/>
          </a:prstGeom>
        </p:spPr>
        <p:style>
          <a:lnRef idx="1">
            <a:schemeClr val="dk1"/>
          </a:lnRef>
          <a:fillRef idx="0">
            <a:schemeClr val="dk1"/>
          </a:fillRef>
          <a:effectRef idx="0">
            <a:schemeClr val="dk1"/>
          </a:effectRef>
          <a:fontRef idx="minor">
            <a:schemeClr val="tx1"/>
          </a:fontRef>
        </p:style>
      </p:cxnSp>
      <p:sp>
        <p:nvSpPr>
          <p:cNvPr id="58" name="Rectangle 2"/>
          <p:cNvSpPr>
            <a:spLocks noChangeArrowheads="1"/>
          </p:cNvSpPr>
          <p:nvPr/>
        </p:nvSpPr>
        <p:spPr bwMode="auto">
          <a:xfrm>
            <a:off x="685800" y="2557450"/>
            <a:ext cx="7200000" cy="720000"/>
          </a:xfrm>
          <a:prstGeom prst="rect">
            <a:avLst/>
          </a:prstGeom>
          <a:ln>
            <a:headEnd/>
            <a:tailEnd type="none" w="lg" len="lg"/>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en-US" b="1" dirty="0" smtClean="0">
                <a:solidFill>
                  <a:srgbClr val="002060"/>
                </a:solidFill>
              </a:rPr>
              <a:t>Note: </a:t>
            </a:r>
            <a:r>
              <a:rPr lang="en-US" b="1" dirty="0" smtClean="0">
                <a:solidFill>
                  <a:schemeClr val="tx1"/>
                </a:solidFill>
              </a:rPr>
              <a:t>the acting force can be transport from one position to another on its line of action (i.e. force vector)  </a:t>
            </a:r>
            <a:endParaRPr lang="en-US" b="1" dirty="0">
              <a:solidFill>
                <a:srgbClr val="002060"/>
              </a:solidFill>
            </a:endParaRPr>
          </a:p>
        </p:txBody>
      </p:sp>
      <p:sp>
        <p:nvSpPr>
          <p:cNvPr id="59" name="Rectangle 58"/>
          <p:cNvSpPr/>
          <p:nvPr/>
        </p:nvSpPr>
        <p:spPr>
          <a:xfrm>
            <a:off x="533400" y="4310050"/>
            <a:ext cx="360000" cy="360000"/>
          </a:xfrm>
          <a:prstGeom prst="rect">
            <a:avLst/>
          </a:prstGeom>
          <a:no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3" name="Rectangle 62"/>
          <p:cNvSpPr/>
          <p:nvPr/>
        </p:nvSpPr>
        <p:spPr>
          <a:xfrm>
            <a:off x="3505200" y="4310050"/>
            <a:ext cx="360000" cy="360000"/>
          </a:xfrm>
          <a:prstGeom prst="rect">
            <a:avLst/>
          </a:prstGeom>
          <a:no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3" name="Rectangle 2"/>
          <p:cNvSpPr>
            <a:spLocks noChangeArrowheads="1"/>
          </p:cNvSpPr>
          <p:nvPr/>
        </p:nvSpPr>
        <p:spPr bwMode="auto">
          <a:xfrm>
            <a:off x="726712" y="4212850"/>
            <a:ext cx="2880000" cy="71437"/>
          </a:xfrm>
          <a:prstGeom prst="rect">
            <a:avLst/>
          </a:prstGeom>
          <a:gradFill rotWithShape="0">
            <a:gsLst>
              <a:gs pos="0">
                <a:srgbClr val="666666"/>
              </a:gs>
              <a:gs pos="50000">
                <a:srgbClr val="CCCCCC"/>
              </a:gs>
              <a:gs pos="100000">
                <a:srgbClr val="666666"/>
              </a:gs>
            </a:gsLst>
            <a:lin ang="18900000" scaled="1"/>
          </a:gradFill>
          <a:ln w="0">
            <a:solidFill>
              <a:srgbClr val="666666"/>
            </a:solidFill>
            <a:miter lim="800000"/>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cxnSp>
        <p:nvCxnSpPr>
          <p:cNvPr id="74" name="AutoShape 3"/>
          <p:cNvCxnSpPr>
            <a:cxnSpLocks noChangeShapeType="1"/>
          </p:cNvCxnSpPr>
          <p:nvPr/>
        </p:nvCxnSpPr>
        <p:spPr bwMode="auto">
          <a:xfrm rot="5400000">
            <a:off x="3221400" y="3831850"/>
            <a:ext cx="720000" cy="0"/>
          </a:xfrm>
          <a:prstGeom prst="straightConnector1">
            <a:avLst/>
          </a:prstGeom>
          <a:noFill/>
          <a:ln w="25400">
            <a:solidFill>
              <a:srgbClr val="FF0000"/>
            </a:solidFill>
            <a:round/>
            <a:headEnd/>
            <a:tailEnd type="stealth" w="lg" len="lg"/>
          </a:ln>
        </p:spPr>
      </p:cxnSp>
      <p:sp>
        <p:nvSpPr>
          <p:cNvPr id="75" name="Rectangle 74"/>
          <p:cNvSpPr/>
          <p:nvPr/>
        </p:nvSpPr>
        <p:spPr>
          <a:xfrm>
            <a:off x="5085487" y="4310050"/>
            <a:ext cx="360000" cy="360000"/>
          </a:xfrm>
          <a:prstGeom prst="rect">
            <a:avLst/>
          </a:prstGeom>
          <a:no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6" name="Rectangle 75"/>
          <p:cNvSpPr/>
          <p:nvPr/>
        </p:nvSpPr>
        <p:spPr>
          <a:xfrm>
            <a:off x="8250600" y="4310050"/>
            <a:ext cx="360000" cy="360000"/>
          </a:xfrm>
          <a:prstGeom prst="rect">
            <a:avLst/>
          </a:prstGeom>
          <a:noFill/>
          <a:ln>
            <a:noFill/>
          </a:ln>
        </p:spPr>
        <p:style>
          <a:lnRef idx="1">
            <a:schemeClr val="dk1"/>
          </a:lnRef>
          <a:fillRef idx="2">
            <a:schemeClr val="dk1"/>
          </a:fillRef>
          <a:effectRef idx="1">
            <a:schemeClr val="dk1"/>
          </a:effectRef>
          <a:fontRef idx="minor">
            <a:schemeClr val="dk1"/>
          </a:fontRef>
        </p:style>
        <p:txBody>
          <a:bodyPr rtlCol="0" anchor="ctr"/>
          <a:lstStyle/>
          <a:p>
            <a:pPr algn="ct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B</a:t>
            </a:r>
            <a:endPar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7" name="Rectangle 2"/>
          <p:cNvSpPr>
            <a:spLocks noChangeArrowheads="1"/>
          </p:cNvSpPr>
          <p:nvPr/>
        </p:nvSpPr>
        <p:spPr bwMode="auto">
          <a:xfrm>
            <a:off x="5472112" y="4212850"/>
            <a:ext cx="2880000" cy="71437"/>
          </a:xfrm>
          <a:prstGeom prst="rect">
            <a:avLst/>
          </a:prstGeom>
          <a:gradFill rotWithShape="0">
            <a:gsLst>
              <a:gs pos="0">
                <a:srgbClr val="666666"/>
              </a:gs>
              <a:gs pos="50000">
                <a:srgbClr val="CCCCCC"/>
              </a:gs>
              <a:gs pos="100000">
                <a:srgbClr val="666666"/>
              </a:gs>
            </a:gsLst>
            <a:lin ang="18900000" scaled="1"/>
          </a:gradFill>
          <a:ln w="0">
            <a:solidFill>
              <a:srgbClr val="666666"/>
            </a:solidFill>
            <a:miter lim="800000"/>
            <a:headEnd/>
            <a:tailEnd type="none" w="lg" len="lg"/>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78" name="Rectangle 77"/>
          <p:cNvSpPr/>
          <p:nvPr/>
        </p:nvSpPr>
        <p:spPr>
          <a:xfrm>
            <a:off x="3657600" y="3603250"/>
            <a:ext cx="36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a:t>
            </a:r>
            <a:endParaRPr lang="en-US" sz="2000" b="1" dirty="0">
              <a:solidFill>
                <a:srgbClr val="FF0000"/>
              </a:solidFill>
            </a:endParaRPr>
          </a:p>
        </p:txBody>
      </p:sp>
      <p:cxnSp>
        <p:nvCxnSpPr>
          <p:cNvPr id="79" name="AutoShape 3"/>
          <p:cNvCxnSpPr>
            <a:cxnSpLocks noChangeShapeType="1"/>
          </p:cNvCxnSpPr>
          <p:nvPr/>
        </p:nvCxnSpPr>
        <p:spPr bwMode="auto">
          <a:xfrm rot="5400000">
            <a:off x="5182687" y="3852850"/>
            <a:ext cx="720000" cy="0"/>
          </a:xfrm>
          <a:prstGeom prst="straightConnector1">
            <a:avLst/>
          </a:prstGeom>
          <a:noFill/>
          <a:ln w="25400">
            <a:solidFill>
              <a:srgbClr val="FF0000"/>
            </a:solidFill>
            <a:round/>
            <a:headEnd/>
            <a:tailEnd type="stealth" w="lg" len="lg"/>
          </a:ln>
        </p:spPr>
      </p:cxnSp>
      <p:sp>
        <p:nvSpPr>
          <p:cNvPr id="80" name="Rectangle 79"/>
          <p:cNvSpPr/>
          <p:nvPr/>
        </p:nvSpPr>
        <p:spPr>
          <a:xfrm>
            <a:off x="5466487" y="4517650"/>
            <a:ext cx="1143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rgbClr val="002060"/>
                </a:solidFill>
              </a:rPr>
              <a:t>M = </a:t>
            </a:r>
            <a:r>
              <a:rPr lang="en-US" sz="2000" b="1" dirty="0" err="1" smtClean="0">
                <a:solidFill>
                  <a:srgbClr val="002060"/>
                </a:solidFill>
              </a:rPr>
              <a:t>F.d</a:t>
            </a:r>
            <a:endParaRPr lang="en-US" sz="2000" b="1" dirty="0">
              <a:solidFill>
                <a:srgbClr val="002060"/>
              </a:solidFill>
            </a:endParaRPr>
          </a:p>
        </p:txBody>
      </p:sp>
      <p:sp>
        <p:nvSpPr>
          <p:cNvPr id="81" name="Rectangle 80"/>
          <p:cNvSpPr/>
          <p:nvPr/>
        </p:nvSpPr>
        <p:spPr>
          <a:xfrm>
            <a:off x="5466487" y="3679450"/>
            <a:ext cx="36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a:t>
            </a:r>
            <a:endParaRPr lang="en-US" sz="2000" b="1" dirty="0">
              <a:solidFill>
                <a:srgbClr val="FF0000"/>
              </a:solidFill>
            </a:endParaRPr>
          </a:p>
        </p:txBody>
      </p:sp>
      <p:sp>
        <p:nvSpPr>
          <p:cNvPr id="82" name="Arc 81"/>
          <p:cNvSpPr/>
          <p:nvPr/>
        </p:nvSpPr>
        <p:spPr>
          <a:xfrm>
            <a:off x="5390287" y="4060450"/>
            <a:ext cx="457200" cy="457200"/>
          </a:xfrm>
          <a:prstGeom prst="arc">
            <a:avLst>
              <a:gd name="adj1" fmla="val 16200000"/>
              <a:gd name="adj2" fmla="val 5503096"/>
            </a:avLst>
          </a:prstGeom>
          <a:ln w="25400">
            <a:solidFill>
              <a:srgbClr val="002060"/>
            </a:solidFill>
            <a:headEnd type="stealth" w="med"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b="1" dirty="0"/>
          </a:p>
        </p:txBody>
      </p:sp>
      <p:sp>
        <p:nvSpPr>
          <p:cNvPr id="83" name="Rectangle 2"/>
          <p:cNvSpPr>
            <a:spLocks noChangeArrowheads="1"/>
          </p:cNvSpPr>
          <p:nvPr/>
        </p:nvSpPr>
        <p:spPr bwMode="auto">
          <a:xfrm>
            <a:off x="685800" y="4919650"/>
            <a:ext cx="6386530" cy="948600"/>
          </a:xfrm>
          <a:prstGeom prst="rect">
            <a:avLst/>
          </a:prstGeom>
          <a:ln>
            <a:headEnd/>
            <a:tailEnd type="none" w="lg" len="lg"/>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r>
              <a:rPr lang="en-US" b="1" dirty="0" smtClean="0">
                <a:solidFill>
                  <a:srgbClr val="002060"/>
                </a:solidFill>
              </a:rPr>
              <a:t>Note: </a:t>
            </a:r>
            <a:r>
              <a:rPr lang="en-US" b="1" dirty="0" smtClean="0">
                <a:solidFill>
                  <a:schemeClr val="tx1"/>
                </a:solidFill>
              </a:rPr>
              <a:t>the force acts on a member can be transport from one position to another on a line perpendicular force vector by adding the moment generated by the original force (i.e. M=</a:t>
            </a:r>
            <a:r>
              <a:rPr lang="en-US" b="1" dirty="0" err="1" smtClean="0">
                <a:solidFill>
                  <a:schemeClr val="tx1"/>
                </a:solidFill>
              </a:rPr>
              <a:t>F.d</a:t>
            </a:r>
            <a:r>
              <a:rPr lang="en-US" b="1" dirty="0" smtClean="0">
                <a:solidFill>
                  <a:schemeClr val="tx1"/>
                </a:solidFill>
              </a:rPr>
              <a:t>) </a:t>
            </a:r>
            <a:endParaRPr lang="en-US" b="1" dirty="0">
              <a:solidFill>
                <a:srgbClr val="002060"/>
              </a:solidFill>
            </a:endParaRPr>
          </a:p>
        </p:txBody>
      </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box(out)">
                                      <p:cBhvr>
                                        <p:cTn id="7" dur="500"/>
                                        <p:tgtEl>
                                          <p:spTgt spid="43"/>
                                        </p:tgtEl>
                                      </p:cBhvr>
                                    </p:animEffect>
                                  </p:childTnLst>
                                </p:cTn>
                              </p:par>
                            </p:childTnLst>
                          </p:cTn>
                        </p:par>
                        <p:par>
                          <p:cTn id="8" fill="hold">
                            <p:stCondLst>
                              <p:cond delay="500"/>
                            </p:stCondLst>
                            <p:childTnLst>
                              <p:par>
                                <p:cTn id="9" presetID="12" presetClass="entr" presetSubtype="4" fill="hold" grpId="0" nodeType="afterEffect">
                                  <p:stCondLst>
                                    <p:cond delay="0"/>
                                  </p:stCondLst>
                                  <p:childTnLst>
                                    <p:set>
                                      <p:cBhvr>
                                        <p:cTn id="10" dur="1" fill="hold">
                                          <p:stCondLst>
                                            <p:cond delay="0"/>
                                          </p:stCondLst>
                                        </p:cTn>
                                        <p:tgtEl>
                                          <p:spTgt spid="35"/>
                                        </p:tgtEl>
                                        <p:attrNameLst>
                                          <p:attrName>style.visibility</p:attrName>
                                        </p:attrNameLst>
                                      </p:cBhvr>
                                      <p:to>
                                        <p:strVal val="visible"/>
                                      </p:to>
                                    </p:set>
                                    <p:animEffect transition="in" filter="slide(fromBottom)">
                                      <p:cBhvr>
                                        <p:cTn id="11" dur="500"/>
                                        <p:tgtEl>
                                          <p:spTgt spid="35"/>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8" fill="hold" nodeType="clickEffect">
                                  <p:stCondLst>
                                    <p:cond delay="0"/>
                                  </p:stCondLst>
                                  <p:childTnLst>
                                    <p:set>
                                      <p:cBhvr>
                                        <p:cTn id="15" dur="1" fill="hold">
                                          <p:stCondLst>
                                            <p:cond delay="0"/>
                                          </p:stCondLst>
                                        </p:cTn>
                                        <p:tgtEl>
                                          <p:spTgt spid="44"/>
                                        </p:tgtEl>
                                        <p:attrNameLst>
                                          <p:attrName>style.visibility</p:attrName>
                                        </p:attrNameLst>
                                      </p:cBhvr>
                                      <p:to>
                                        <p:strVal val="visible"/>
                                      </p:to>
                                    </p:set>
                                    <p:animEffect transition="in" filter="slide(fromLeft)">
                                      <p:cBhvr>
                                        <p:cTn id="16" dur="500"/>
                                        <p:tgtEl>
                                          <p:spTgt spid="44"/>
                                        </p:tgtEl>
                                      </p:cBhvr>
                                    </p:animEffect>
                                  </p:childTnLst>
                                </p:cTn>
                              </p:par>
                              <p:par>
                                <p:cTn id="17" presetID="12" presetClass="entr" presetSubtype="8" fill="hold" grpId="0" nodeType="withEffect">
                                  <p:stCondLst>
                                    <p:cond delay="0"/>
                                  </p:stCondLst>
                                  <p:childTnLst>
                                    <p:set>
                                      <p:cBhvr>
                                        <p:cTn id="18" dur="1" fill="hold">
                                          <p:stCondLst>
                                            <p:cond delay="0"/>
                                          </p:stCondLst>
                                        </p:cTn>
                                        <p:tgtEl>
                                          <p:spTgt spid="49"/>
                                        </p:tgtEl>
                                        <p:attrNameLst>
                                          <p:attrName>style.visibility</p:attrName>
                                        </p:attrNameLst>
                                      </p:cBhvr>
                                      <p:to>
                                        <p:strVal val="visible"/>
                                      </p:to>
                                    </p:set>
                                    <p:animEffect transition="in" filter="slide(fromLeft)">
                                      <p:cBhvr>
                                        <p:cTn id="19" dur="500"/>
                                        <p:tgtEl>
                                          <p:spTgt spid="49"/>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32" fill="hold" grpId="0" nodeType="clickEffect">
                                  <p:stCondLst>
                                    <p:cond delay="0"/>
                                  </p:stCondLst>
                                  <p:childTnLst>
                                    <p:set>
                                      <p:cBhvr>
                                        <p:cTn id="23" dur="1" fill="hold">
                                          <p:stCondLst>
                                            <p:cond delay="0"/>
                                          </p:stCondLst>
                                        </p:cTn>
                                        <p:tgtEl>
                                          <p:spTgt spid="47"/>
                                        </p:tgtEl>
                                        <p:attrNameLst>
                                          <p:attrName>style.visibility</p:attrName>
                                        </p:attrNameLst>
                                      </p:cBhvr>
                                      <p:to>
                                        <p:strVal val="visible"/>
                                      </p:to>
                                    </p:set>
                                    <p:animEffect transition="in" filter="box(out)">
                                      <p:cBhvr>
                                        <p:cTn id="24" dur="500"/>
                                        <p:tgtEl>
                                          <p:spTgt spid="47"/>
                                        </p:tgtEl>
                                      </p:cBhvr>
                                    </p:animEffect>
                                  </p:childTnLst>
                                </p:cTn>
                              </p:par>
                              <p:par>
                                <p:cTn id="25" presetID="4" presetClass="entr" presetSubtype="32" fill="hold" grpId="0" nodeType="withEffect">
                                  <p:stCondLst>
                                    <p:cond delay="0"/>
                                  </p:stCondLst>
                                  <p:childTnLst>
                                    <p:set>
                                      <p:cBhvr>
                                        <p:cTn id="26" dur="1" fill="hold">
                                          <p:stCondLst>
                                            <p:cond delay="0"/>
                                          </p:stCondLst>
                                        </p:cTn>
                                        <p:tgtEl>
                                          <p:spTgt spid="51"/>
                                        </p:tgtEl>
                                        <p:attrNameLst>
                                          <p:attrName>style.visibility</p:attrName>
                                        </p:attrNameLst>
                                      </p:cBhvr>
                                      <p:to>
                                        <p:strVal val="visible"/>
                                      </p:to>
                                    </p:set>
                                    <p:animEffect transition="in" filter="box(out)">
                                      <p:cBhvr>
                                        <p:cTn id="27" dur="500"/>
                                        <p:tgtEl>
                                          <p:spTgt spid="51"/>
                                        </p:tgtEl>
                                      </p:cBhvr>
                                    </p:animEffect>
                                  </p:childTnLst>
                                </p:cTn>
                              </p:par>
                              <p:par>
                                <p:cTn id="28" presetID="4" presetClass="entr" presetSubtype="32" fill="hold" nodeType="withEffect">
                                  <p:stCondLst>
                                    <p:cond delay="0"/>
                                  </p:stCondLst>
                                  <p:childTnLst>
                                    <p:set>
                                      <p:cBhvr>
                                        <p:cTn id="29" dur="1" fill="hold">
                                          <p:stCondLst>
                                            <p:cond delay="0"/>
                                          </p:stCondLst>
                                        </p:cTn>
                                        <p:tgtEl>
                                          <p:spTgt spid="48"/>
                                        </p:tgtEl>
                                        <p:attrNameLst>
                                          <p:attrName>style.visibility</p:attrName>
                                        </p:attrNameLst>
                                      </p:cBhvr>
                                      <p:to>
                                        <p:strVal val="visible"/>
                                      </p:to>
                                    </p:set>
                                    <p:animEffect transition="in" filter="box(out)">
                                      <p:cBhvr>
                                        <p:cTn id="30" dur="500"/>
                                        <p:tgtEl>
                                          <p:spTgt spid="48"/>
                                        </p:tgtEl>
                                      </p:cBhvr>
                                    </p:animEffect>
                                  </p:childTnLst>
                                </p:cTn>
                              </p:par>
                              <p:par>
                                <p:cTn id="31" presetID="4" presetClass="entr" presetSubtype="32" fill="hold" grpId="0" nodeType="withEffect">
                                  <p:stCondLst>
                                    <p:cond delay="0"/>
                                  </p:stCondLst>
                                  <p:childTnLst>
                                    <p:set>
                                      <p:cBhvr>
                                        <p:cTn id="32" dur="1" fill="hold">
                                          <p:stCondLst>
                                            <p:cond delay="0"/>
                                          </p:stCondLst>
                                        </p:cTn>
                                        <p:tgtEl>
                                          <p:spTgt spid="46"/>
                                        </p:tgtEl>
                                        <p:attrNameLst>
                                          <p:attrName>style.visibility</p:attrName>
                                        </p:attrNameLst>
                                      </p:cBhvr>
                                      <p:to>
                                        <p:strVal val="visible"/>
                                      </p:to>
                                    </p:set>
                                    <p:animEffect transition="in" filter="box(out)">
                                      <p:cBhvr>
                                        <p:cTn id="33" dur="500"/>
                                        <p:tgtEl>
                                          <p:spTgt spid="46"/>
                                        </p:tgtEl>
                                      </p:cBhvr>
                                    </p:animEffect>
                                  </p:childTnLst>
                                </p:cTn>
                              </p:par>
                              <p:par>
                                <p:cTn id="34" presetID="4" presetClass="entr" presetSubtype="32" fill="hold" grpId="0" nodeType="withEffect">
                                  <p:stCondLst>
                                    <p:cond delay="0"/>
                                  </p:stCondLst>
                                  <p:childTnLst>
                                    <p:set>
                                      <p:cBhvr>
                                        <p:cTn id="35" dur="1" fill="hold">
                                          <p:stCondLst>
                                            <p:cond delay="0"/>
                                          </p:stCondLst>
                                        </p:cTn>
                                        <p:tgtEl>
                                          <p:spTgt spid="45"/>
                                        </p:tgtEl>
                                        <p:attrNameLst>
                                          <p:attrName>style.visibility</p:attrName>
                                        </p:attrNameLst>
                                      </p:cBhvr>
                                      <p:to>
                                        <p:strVal val="visible"/>
                                      </p:to>
                                    </p:set>
                                    <p:animEffect transition="in" filter="box(out)">
                                      <p:cBhvr>
                                        <p:cTn id="36" dur="500"/>
                                        <p:tgtEl>
                                          <p:spTgt spid="45"/>
                                        </p:tgtEl>
                                      </p:cBhvr>
                                    </p:animEffect>
                                  </p:childTnLst>
                                </p:cTn>
                              </p:par>
                            </p:childTnLst>
                          </p:cTn>
                        </p:par>
                      </p:childTnLst>
                    </p:cTn>
                  </p:par>
                  <p:par>
                    <p:cTn id="37" fill="hold">
                      <p:stCondLst>
                        <p:cond delay="indefinite"/>
                      </p:stCondLst>
                      <p:childTnLst>
                        <p:par>
                          <p:cTn id="38" fill="hold">
                            <p:stCondLst>
                              <p:cond delay="0"/>
                            </p:stCondLst>
                            <p:childTnLst>
                              <p:par>
                                <p:cTn id="39" presetID="12" presetClass="entr" presetSubtype="8" fill="hold" grpId="0" nodeType="clickEffect">
                                  <p:stCondLst>
                                    <p:cond delay="0"/>
                                  </p:stCondLst>
                                  <p:childTnLst>
                                    <p:set>
                                      <p:cBhvr>
                                        <p:cTn id="40" dur="1" fill="hold">
                                          <p:stCondLst>
                                            <p:cond delay="0"/>
                                          </p:stCondLst>
                                        </p:cTn>
                                        <p:tgtEl>
                                          <p:spTgt spid="55"/>
                                        </p:tgtEl>
                                        <p:attrNameLst>
                                          <p:attrName>style.visibility</p:attrName>
                                        </p:attrNameLst>
                                      </p:cBhvr>
                                      <p:to>
                                        <p:strVal val="visible"/>
                                      </p:to>
                                    </p:set>
                                    <p:animEffect transition="in" filter="slide(fromLeft)">
                                      <p:cBhvr>
                                        <p:cTn id="41" dur="500"/>
                                        <p:tgtEl>
                                          <p:spTgt spid="55"/>
                                        </p:tgtEl>
                                      </p:cBhvr>
                                    </p:animEffect>
                                  </p:childTnLst>
                                </p:cTn>
                              </p:par>
                              <p:par>
                                <p:cTn id="42" presetID="12" presetClass="entr" presetSubtype="8" fill="hold" nodeType="withEffect">
                                  <p:stCondLst>
                                    <p:cond delay="0"/>
                                  </p:stCondLst>
                                  <p:childTnLst>
                                    <p:set>
                                      <p:cBhvr>
                                        <p:cTn id="43" dur="1" fill="hold">
                                          <p:stCondLst>
                                            <p:cond delay="0"/>
                                          </p:stCondLst>
                                        </p:cTn>
                                        <p:tgtEl>
                                          <p:spTgt spid="53"/>
                                        </p:tgtEl>
                                        <p:attrNameLst>
                                          <p:attrName>style.visibility</p:attrName>
                                        </p:attrNameLst>
                                      </p:cBhvr>
                                      <p:to>
                                        <p:strVal val="visible"/>
                                      </p:to>
                                    </p:set>
                                    <p:animEffect transition="in" filter="slide(fromLeft)">
                                      <p:cBhvr>
                                        <p:cTn id="44" dur="500"/>
                                        <p:tgtEl>
                                          <p:spTgt spid="53"/>
                                        </p:tgtEl>
                                      </p:cBhvr>
                                    </p:animEffect>
                                  </p:childTnLst>
                                </p:cTn>
                              </p:par>
                              <p:par>
                                <p:cTn id="45" presetID="12" presetClass="entr" presetSubtype="2" fill="hold" grpId="0" nodeType="withEffect">
                                  <p:stCondLst>
                                    <p:cond delay="0"/>
                                  </p:stCondLst>
                                  <p:childTnLst>
                                    <p:set>
                                      <p:cBhvr>
                                        <p:cTn id="46" dur="1" fill="hold">
                                          <p:stCondLst>
                                            <p:cond delay="0"/>
                                          </p:stCondLst>
                                        </p:cTn>
                                        <p:tgtEl>
                                          <p:spTgt spid="54"/>
                                        </p:tgtEl>
                                        <p:attrNameLst>
                                          <p:attrName>style.visibility</p:attrName>
                                        </p:attrNameLst>
                                      </p:cBhvr>
                                      <p:to>
                                        <p:strVal val="visible"/>
                                      </p:to>
                                    </p:set>
                                    <p:animEffect transition="in" filter="slide(fromRight)">
                                      <p:cBhvr>
                                        <p:cTn id="47" dur="500"/>
                                        <p:tgtEl>
                                          <p:spTgt spid="54"/>
                                        </p:tgtEl>
                                      </p:cBhvr>
                                    </p:animEffect>
                                  </p:childTnLst>
                                </p:cTn>
                              </p:par>
                              <p:par>
                                <p:cTn id="48" presetID="12" presetClass="entr" presetSubtype="2" fill="hold" nodeType="withEffect">
                                  <p:stCondLst>
                                    <p:cond delay="0"/>
                                  </p:stCondLst>
                                  <p:childTnLst>
                                    <p:set>
                                      <p:cBhvr>
                                        <p:cTn id="49" dur="1" fill="hold">
                                          <p:stCondLst>
                                            <p:cond delay="0"/>
                                          </p:stCondLst>
                                        </p:cTn>
                                        <p:tgtEl>
                                          <p:spTgt spid="52"/>
                                        </p:tgtEl>
                                        <p:attrNameLst>
                                          <p:attrName>style.visibility</p:attrName>
                                        </p:attrNameLst>
                                      </p:cBhvr>
                                      <p:to>
                                        <p:strVal val="visible"/>
                                      </p:to>
                                    </p:set>
                                    <p:animEffect transition="in" filter="slide(fromRight)">
                                      <p:cBhvr>
                                        <p:cTn id="50" dur="500"/>
                                        <p:tgtEl>
                                          <p:spTgt spid="52"/>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ntr" presetSubtype="32" fill="hold" nodeType="clickEffect">
                                  <p:stCondLst>
                                    <p:cond delay="0"/>
                                  </p:stCondLst>
                                  <p:childTnLst>
                                    <p:set>
                                      <p:cBhvr>
                                        <p:cTn id="54" dur="1" fill="hold">
                                          <p:stCondLst>
                                            <p:cond delay="0"/>
                                          </p:stCondLst>
                                        </p:cTn>
                                        <p:tgtEl>
                                          <p:spTgt spid="56"/>
                                        </p:tgtEl>
                                        <p:attrNameLst>
                                          <p:attrName>style.visibility</p:attrName>
                                        </p:attrNameLst>
                                      </p:cBhvr>
                                      <p:to>
                                        <p:strVal val="visible"/>
                                      </p:to>
                                    </p:set>
                                    <p:animEffect transition="in" filter="box(out)">
                                      <p:cBhvr>
                                        <p:cTn id="55" dur="500"/>
                                        <p:tgtEl>
                                          <p:spTgt spid="56"/>
                                        </p:tgtEl>
                                      </p:cBhvr>
                                    </p:animEffect>
                                  </p:childTnLst>
                                </p:cTn>
                              </p:par>
                            </p:childTnLst>
                          </p:cTn>
                        </p:par>
                        <p:par>
                          <p:cTn id="56" fill="hold">
                            <p:stCondLst>
                              <p:cond delay="500"/>
                            </p:stCondLst>
                            <p:childTnLst>
                              <p:par>
                                <p:cTn id="57" presetID="4" presetClass="entr" presetSubtype="32" fill="hold" nodeType="afterEffect">
                                  <p:stCondLst>
                                    <p:cond delay="0"/>
                                  </p:stCondLst>
                                  <p:childTnLst>
                                    <p:set>
                                      <p:cBhvr>
                                        <p:cTn id="58" dur="1" fill="hold">
                                          <p:stCondLst>
                                            <p:cond delay="0"/>
                                          </p:stCondLst>
                                        </p:cTn>
                                        <p:tgtEl>
                                          <p:spTgt spid="57"/>
                                        </p:tgtEl>
                                        <p:attrNameLst>
                                          <p:attrName>style.visibility</p:attrName>
                                        </p:attrNameLst>
                                      </p:cBhvr>
                                      <p:to>
                                        <p:strVal val="visible"/>
                                      </p:to>
                                    </p:set>
                                    <p:animEffect transition="in" filter="box(out)">
                                      <p:cBhvr>
                                        <p:cTn id="59" dur="500"/>
                                        <p:tgtEl>
                                          <p:spTgt spid="57"/>
                                        </p:tgtEl>
                                      </p:cBhvr>
                                    </p:animEffect>
                                  </p:childTnLst>
                                </p:cTn>
                              </p:par>
                            </p:childTnLst>
                          </p:cTn>
                        </p:par>
                      </p:childTnLst>
                    </p:cTn>
                  </p:par>
                  <p:par>
                    <p:cTn id="60" fill="hold">
                      <p:stCondLst>
                        <p:cond delay="indefinite"/>
                      </p:stCondLst>
                      <p:childTnLst>
                        <p:par>
                          <p:cTn id="61" fill="hold">
                            <p:stCondLst>
                              <p:cond delay="0"/>
                            </p:stCondLst>
                            <p:childTnLst>
                              <p:par>
                                <p:cTn id="62" presetID="8" presetClass="entr" presetSubtype="16" fill="hold" grpId="0" nodeType="clickEffect">
                                  <p:stCondLst>
                                    <p:cond delay="0"/>
                                  </p:stCondLst>
                                  <p:childTnLst>
                                    <p:set>
                                      <p:cBhvr>
                                        <p:cTn id="63" dur="1" fill="hold">
                                          <p:stCondLst>
                                            <p:cond delay="0"/>
                                          </p:stCondLst>
                                        </p:cTn>
                                        <p:tgtEl>
                                          <p:spTgt spid="58"/>
                                        </p:tgtEl>
                                        <p:attrNameLst>
                                          <p:attrName>style.visibility</p:attrName>
                                        </p:attrNameLst>
                                      </p:cBhvr>
                                      <p:to>
                                        <p:strVal val="visible"/>
                                      </p:to>
                                    </p:set>
                                    <p:animEffect transition="in" filter="diamond(in)">
                                      <p:cBhvr>
                                        <p:cTn id="64" dur="500"/>
                                        <p:tgtEl>
                                          <p:spTgt spid="58"/>
                                        </p:tgtEl>
                                      </p:cBhvr>
                                    </p:animEffect>
                                  </p:childTnLst>
                                </p:cTn>
                              </p:par>
                            </p:childTnLst>
                          </p:cTn>
                        </p:par>
                      </p:childTnLst>
                    </p:cTn>
                  </p:par>
                  <p:par>
                    <p:cTn id="65" fill="hold">
                      <p:stCondLst>
                        <p:cond delay="indefinite"/>
                      </p:stCondLst>
                      <p:childTnLst>
                        <p:par>
                          <p:cTn id="66" fill="hold">
                            <p:stCondLst>
                              <p:cond delay="0"/>
                            </p:stCondLst>
                            <p:childTnLst>
                              <p:par>
                                <p:cTn id="67" presetID="4" presetClass="entr" presetSubtype="32" fill="hold" grpId="0" nodeType="clickEffect">
                                  <p:stCondLst>
                                    <p:cond delay="0"/>
                                  </p:stCondLst>
                                  <p:childTnLst>
                                    <p:set>
                                      <p:cBhvr>
                                        <p:cTn id="68" dur="1" fill="hold">
                                          <p:stCondLst>
                                            <p:cond delay="0"/>
                                          </p:stCondLst>
                                        </p:cTn>
                                        <p:tgtEl>
                                          <p:spTgt spid="73"/>
                                        </p:tgtEl>
                                        <p:attrNameLst>
                                          <p:attrName>style.visibility</p:attrName>
                                        </p:attrNameLst>
                                      </p:cBhvr>
                                      <p:to>
                                        <p:strVal val="visible"/>
                                      </p:to>
                                    </p:set>
                                    <p:animEffect transition="in" filter="box(out)">
                                      <p:cBhvr>
                                        <p:cTn id="69" dur="500"/>
                                        <p:tgtEl>
                                          <p:spTgt spid="73"/>
                                        </p:tgtEl>
                                      </p:cBhvr>
                                    </p:animEffect>
                                  </p:childTnLst>
                                </p:cTn>
                              </p:par>
                            </p:childTnLst>
                          </p:cTn>
                        </p:par>
                        <p:par>
                          <p:cTn id="70" fill="hold">
                            <p:stCondLst>
                              <p:cond delay="500"/>
                            </p:stCondLst>
                            <p:childTnLst>
                              <p:par>
                                <p:cTn id="71" presetID="12" presetClass="entr" presetSubtype="4" fill="hold" grpId="0" nodeType="afterEffect">
                                  <p:stCondLst>
                                    <p:cond delay="0"/>
                                  </p:stCondLst>
                                  <p:childTnLst>
                                    <p:set>
                                      <p:cBhvr>
                                        <p:cTn id="72" dur="1" fill="hold">
                                          <p:stCondLst>
                                            <p:cond delay="0"/>
                                          </p:stCondLst>
                                        </p:cTn>
                                        <p:tgtEl>
                                          <p:spTgt spid="59"/>
                                        </p:tgtEl>
                                        <p:attrNameLst>
                                          <p:attrName>style.visibility</p:attrName>
                                        </p:attrNameLst>
                                      </p:cBhvr>
                                      <p:to>
                                        <p:strVal val="visible"/>
                                      </p:to>
                                    </p:set>
                                    <p:animEffect transition="in" filter="slide(fromBottom)">
                                      <p:cBhvr>
                                        <p:cTn id="73" dur="500"/>
                                        <p:tgtEl>
                                          <p:spTgt spid="59"/>
                                        </p:tgtEl>
                                      </p:cBhvr>
                                    </p:animEffect>
                                  </p:childTnLst>
                                </p:cTn>
                              </p:par>
                            </p:childTnLst>
                          </p:cTn>
                        </p:par>
                        <p:par>
                          <p:cTn id="74" fill="hold">
                            <p:stCondLst>
                              <p:cond delay="1000"/>
                            </p:stCondLst>
                            <p:childTnLst>
                              <p:par>
                                <p:cTn id="75" presetID="12" presetClass="entr" presetSubtype="4" fill="hold" grpId="0" nodeType="afterEffect">
                                  <p:stCondLst>
                                    <p:cond delay="0"/>
                                  </p:stCondLst>
                                  <p:childTnLst>
                                    <p:set>
                                      <p:cBhvr>
                                        <p:cTn id="76" dur="1" fill="hold">
                                          <p:stCondLst>
                                            <p:cond delay="0"/>
                                          </p:stCondLst>
                                        </p:cTn>
                                        <p:tgtEl>
                                          <p:spTgt spid="63"/>
                                        </p:tgtEl>
                                        <p:attrNameLst>
                                          <p:attrName>style.visibility</p:attrName>
                                        </p:attrNameLst>
                                      </p:cBhvr>
                                      <p:to>
                                        <p:strVal val="visible"/>
                                      </p:to>
                                    </p:set>
                                    <p:animEffect transition="in" filter="slide(fromBottom)">
                                      <p:cBhvr>
                                        <p:cTn id="77" dur="500"/>
                                        <p:tgtEl>
                                          <p:spTgt spid="63"/>
                                        </p:tgtEl>
                                      </p:cBhvr>
                                    </p:animEffect>
                                  </p:childTnLst>
                                </p:cTn>
                              </p:par>
                            </p:childTnLst>
                          </p:cTn>
                        </p:par>
                      </p:childTnLst>
                    </p:cTn>
                  </p:par>
                  <p:par>
                    <p:cTn id="78" fill="hold">
                      <p:stCondLst>
                        <p:cond delay="indefinite"/>
                      </p:stCondLst>
                      <p:childTnLst>
                        <p:par>
                          <p:cTn id="79" fill="hold">
                            <p:stCondLst>
                              <p:cond delay="0"/>
                            </p:stCondLst>
                            <p:childTnLst>
                              <p:par>
                                <p:cTn id="80" presetID="12" presetClass="entr" presetSubtype="8" fill="hold" nodeType="clickEffect">
                                  <p:stCondLst>
                                    <p:cond delay="0"/>
                                  </p:stCondLst>
                                  <p:childTnLst>
                                    <p:set>
                                      <p:cBhvr>
                                        <p:cTn id="81" dur="1" fill="hold">
                                          <p:stCondLst>
                                            <p:cond delay="0"/>
                                          </p:stCondLst>
                                        </p:cTn>
                                        <p:tgtEl>
                                          <p:spTgt spid="74"/>
                                        </p:tgtEl>
                                        <p:attrNameLst>
                                          <p:attrName>style.visibility</p:attrName>
                                        </p:attrNameLst>
                                      </p:cBhvr>
                                      <p:to>
                                        <p:strVal val="visible"/>
                                      </p:to>
                                    </p:set>
                                    <p:animEffect transition="in" filter="slide(fromLeft)">
                                      <p:cBhvr>
                                        <p:cTn id="82" dur="500"/>
                                        <p:tgtEl>
                                          <p:spTgt spid="74"/>
                                        </p:tgtEl>
                                      </p:cBhvr>
                                    </p:animEffect>
                                  </p:childTnLst>
                                </p:cTn>
                              </p:par>
                              <p:par>
                                <p:cTn id="83" presetID="12" presetClass="entr" presetSubtype="8" fill="hold" grpId="0" nodeType="withEffect">
                                  <p:stCondLst>
                                    <p:cond delay="0"/>
                                  </p:stCondLst>
                                  <p:childTnLst>
                                    <p:set>
                                      <p:cBhvr>
                                        <p:cTn id="84" dur="1" fill="hold">
                                          <p:stCondLst>
                                            <p:cond delay="0"/>
                                          </p:stCondLst>
                                        </p:cTn>
                                        <p:tgtEl>
                                          <p:spTgt spid="78"/>
                                        </p:tgtEl>
                                        <p:attrNameLst>
                                          <p:attrName>style.visibility</p:attrName>
                                        </p:attrNameLst>
                                      </p:cBhvr>
                                      <p:to>
                                        <p:strVal val="visible"/>
                                      </p:to>
                                    </p:set>
                                    <p:animEffect transition="in" filter="slide(fromLeft)">
                                      <p:cBhvr>
                                        <p:cTn id="85" dur="500"/>
                                        <p:tgtEl>
                                          <p:spTgt spid="78"/>
                                        </p:tgtEl>
                                      </p:cBhvr>
                                    </p:animEffect>
                                  </p:childTnLst>
                                </p:cTn>
                              </p:par>
                            </p:childTnLst>
                          </p:cTn>
                        </p:par>
                      </p:childTnLst>
                    </p:cTn>
                  </p:par>
                  <p:par>
                    <p:cTn id="86" fill="hold">
                      <p:stCondLst>
                        <p:cond delay="indefinite"/>
                      </p:stCondLst>
                      <p:childTnLst>
                        <p:par>
                          <p:cTn id="87" fill="hold">
                            <p:stCondLst>
                              <p:cond delay="0"/>
                            </p:stCondLst>
                            <p:childTnLst>
                              <p:par>
                                <p:cTn id="88" presetID="4" presetClass="entr" presetSubtype="32" fill="hold" grpId="0" nodeType="clickEffect">
                                  <p:stCondLst>
                                    <p:cond delay="0"/>
                                  </p:stCondLst>
                                  <p:childTnLst>
                                    <p:set>
                                      <p:cBhvr>
                                        <p:cTn id="89" dur="1" fill="hold">
                                          <p:stCondLst>
                                            <p:cond delay="0"/>
                                          </p:stCondLst>
                                        </p:cTn>
                                        <p:tgtEl>
                                          <p:spTgt spid="77"/>
                                        </p:tgtEl>
                                        <p:attrNameLst>
                                          <p:attrName>style.visibility</p:attrName>
                                        </p:attrNameLst>
                                      </p:cBhvr>
                                      <p:to>
                                        <p:strVal val="visible"/>
                                      </p:to>
                                    </p:set>
                                    <p:animEffect transition="in" filter="box(out)">
                                      <p:cBhvr>
                                        <p:cTn id="90" dur="500"/>
                                        <p:tgtEl>
                                          <p:spTgt spid="77"/>
                                        </p:tgtEl>
                                      </p:cBhvr>
                                    </p:animEffect>
                                  </p:childTnLst>
                                </p:cTn>
                              </p:par>
                              <p:par>
                                <p:cTn id="91" presetID="4" presetClass="entr" presetSubtype="32" fill="hold" grpId="0" nodeType="withEffect">
                                  <p:stCondLst>
                                    <p:cond delay="0"/>
                                  </p:stCondLst>
                                  <p:childTnLst>
                                    <p:set>
                                      <p:cBhvr>
                                        <p:cTn id="92" dur="1" fill="hold">
                                          <p:stCondLst>
                                            <p:cond delay="0"/>
                                          </p:stCondLst>
                                        </p:cTn>
                                        <p:tgtEl>
                                          <p:spTgt spid="76"/>
                                        </p:tgtEl>
                                        <p:attrNameLst>
                                          <p:attrName>style.visibility</p:attrName>
                                        </p:attrNameLst>
                                      </p:cBhvr>
                                      <p:to>
                                        <p:strVal val="visible"/>
                                      </p:to>
                                    </p:set>
                                    <p:animEffect transition="in" filter="box(out)">
                                      <p:cBhvr>
                                        <p:cTn id="93" dur="500"/>
                                        <p:tgtEl>
                                          <p:spTgt spid="76"/>
                                        </p:tgtEl>
                                      </p:cBhvr>
                                    </p:animEffect>
                                  </p:childTnLst>
                                </p:cTn>
                              </p:par>
                              <p:par>
                                <p:cTn id="94" presetID="4" presetClass="entr" presetSubtype="32" fill="hold" grpId="0" nodeType="withEffect">
                                  <p:stCondLst>
                                    <p:cond delay="0"/>
                                  </p:stCondLst>
                                  <p:childTnLst>
                                    <p:set>
                                      <p:cBhvr>
                                        <p:cTn id="95" dur="1" fill="hold">
                                          <p:stCondLst>
                                            <p:cond delay="0"/>
                                          </p:stCondLst>
                                        </p:cTn>
                                        <p:tgtEl>
                                          <p:spTgt spid="75"/>
                                        </p:tgtEl>
                                        <p:attrNameLst>
                                          <p:attrName>style.visibility</p:attrName>
                                        </p:attrNameLst>
                                      </p:cBhvr>
                                      <p:to>
                                        <p:strVal val="visible"/>
                                      </p:to>
                                    </p:set>
                                    <p:animEffect transition="in" filter="box(out)">
                                      <p:cBhvr>
                                        <p:cTn id="96" dur="500"/>
                                        <p:tgtEl>
                                          <p:spTgt spid="75"/>
                                        </p:tgtEl>
                                      </p:cBhvr>
                                    </p:animEffect>
                                  </p:childTnLst>
                                </p:cTn>
                              </p:par>
                            </p:childTnLst>
                          </p:cTn>
                        </p:par>
                      </p:childTnLst>
                    </p:cTn>
                  </p:par>
                  <p:par>
                    <p:cTn id="97" fill="hold">
                      <p:stCondLst>
                        <p:cond delay="indefinite"/>
                      </p:stCondLst>
                      <p:childTnLst>
                        <p:par>
                          <p:cTn id="98" fill="hold">
                            <p:stCondLst>
                              <p:cond delay="0"/>
                            </p:stCondLst>
                            <p:childTnLst>
                              <p:par>
                                <p:cTn id="99" presetID="12" presetClass="entr" presetSubtype="8" fill="hold" grpId="0" nodeType="clickEffect">
                                  <p:stCondLst>
                                    <p:cond delay="0"/>
                                  </p:stCondLst>
                                  <p:childTnLst>
                                    <p:set>
                                      <p:cBhvr>
                                        <p:cTn id="100" dur="1" fill="hold">
                                          <p:stCondLst>
                                            <p:cond delay="0"/>
                                          </p:stCondLst>
                                        </p:cTn>
                                        <p:tgtEl>
                                          <p:spTgt spid="81"/>
                                        </p:tgtEl>
                                        <p:attrNameLst>
                                          <p:attrName>style.visibility</p:attrName>
                                        </p:attrNameLst>
                                      </p:cBhvr>
                                      <p:to>
                                        <p:strVal val="visible"/>
                                      </p:to>
                                    </p:set>
                                    <p:animEffect transition="in" filter="slide(fromLeft)">
                                      <p:cBhvr>
                                        <p:cTn id="101" dur="500"/>
                                        <p:tgtEl>
                                          <p:spTgt spid="81"/>
                                        </p:tgtEl>
                                      </p:cBhvr>
                                    </p:animEffect>
                                  </p:childTnLst>
                                </p:cTn>
                              </p:par>
                              <p:par>
                                <p:cTn id="102" presetID="12" presetClass="entr" presetSubtype="8" fill="hold" nodeType="withEffect">
                                  <p:stCondLst>
                                    <p:cond delay="0"/>
                                  </p:stCondLst>
                                  <p:childTnLst>
                                    <p:set>
                                      <p:cBhvr>
                                        <p:cTn id="103" dur="1" fill="hold">
                                          <p:stCondLst>
                                            <p:cond delay="0"/>
                                          </p:stCondLst>
                                        </p:cTn>
                                        <p:tgtEl>
                                          <p:spTgt spid="79"/>
                                        </p:tgtEl>
                                        <p:attrNameLst>
                                          <p:attrName>style.visibility</p:attrName>
                                        </p:attrNameLst>
                                      </p:cBhvr>
                                      <p:to>
                                        <p:strVal val="visible"/>
                                      </p:to>
                                    </p:set>
                                    <p:animEffect transition="in" filter="slide(fromLeft)">
                                      <p:cBhvr>
                                        <p:cTn id="104" dur="500"/>
                                        <p:tgtEl>
                                          <p:spTgt spid="79"/>
                                        </p:tgtEl>
                                      </p:cBhvr>
                                    </p:animEffect>
                                  </p:childTnLst>
                                </p:cTn>
                              </p:par>
                              <p:par>
                                <p:cTn id="105" presetID="12" presetClass="entr" presetSubtype="2" fill="hold" grpId="0" nodeType="withEffect">
                                  <p:stCondLst>
                                    <p:cond delay="0"/>
                                  </p:stCondLst>
                                  <p:childTnLst>
                                    <p:set>
                                      <p:cBhvr>
                                        <p:cTn id="106" dur="1" fill="hold">
                                          <p:stCondLst>
                                            <p:cond delay="0"/>
                                          </p:stCondLst>
                                        </p:cTn>
                                        <p:tgtEl>
                                          <p:spTgt spid="80"/>
                                        </p:tgtEl>
                                        <p:attrNameLst>
                                          <p:attrName>style.visibility</p:attrName>
                                        </p:attrNameLst>
                                      </p:cBhvr>
                                      <p:to>
                                        <p:strVal val="visible"/>
                                      </p:to>
                                    </p:set>
                                    <p:animEffect transition="in" filter="slide(fromRight)">
                                      <p:cBhvr>
                                        <p:cTn id="107" dur="500"/>
                                        <p:tgtEl>
                                          <p:spTgt spid="80"/>
                                        </p:tgtEl>
                                      </p:cBhvr>
                                    </p:animEffect>
                                  </p:childTnLst>
                                </p:cTn>
                              </p:par>
                            </p:childTnLst>
                          </p:cTn>
                        </p:par>
                        <p:par>
                          <p:cTn id="108" fill="hold">
                            <p:stCondLst>
                              <p:cond delay="500"/>
                            </p:stCondLst>
                            <p:childTnLst>
                              <p:par>
                                <p:cTn id="109" presetID="4" presetClass="entr" presetSubtype="16" fill="hold" grpId="0" nodeType="afterEffect">
                                  <p:stCondLst>
                                    <p:cond delay="0"/>
                                  </p:stCondLst>
                                  <p:childTnLst>
                                    <p:set>
                                      <p:cBhvr>
                                        <p:cTn id="110" dur="1" fill="hold">
                                          <p:stCondLst>
                                            <p:cond delay="0"/>
                                          </p:stCondLst>
                                        </p:cTn>
                                        <p:tgtEl>
                                          <p:spTgt spid="82"/>
                                        </p:tgtEl>
                                        <p:attrNameLst>
                                          <p:attrName>style.visibility</p:attrName>
                                        </p:attrNameLst>
                                      </p:cBhvr>
                                      <p:to>
                                        <p:strVal val="visible"/>
                                      </p:to>
                                    </p:set>
                                    <p:animEffect transition="in" filter="box(in)">
                                      <p:cBhvr>
                                        <p:cTn id="111" dur="500"/>
                                        <p:tgtEl>
                                          <p:spTgt spid="82"/>
                                        </p:tgtEl>
                                      </p:cBhvr>
                                    </p:animEffect>
                                  </p:childTnLst>
                                </p:cTn>
                              </p:par>
                            </p:childTnLst>
                          </p:cTn>
                        </p:par>
                      </p:childTnLst>
                    </p:cTn>
                  </p:par>
                  <p:par>
                    <p:cTn id="112" fill="hold">
                      <p:stCondLst>
                        <p:cond delay="indefinite"/>
                      </p:stCondLst>
                      <p:childTnLst>
                        <p:par>
                          <p:cTn id="113" fill="hold">
                            <p:stCondLst>
                              <p:cond delay="0"/>
                            </p:stCondLst>
                            <p:childTnLst>
                              <p:par>
                                <p:cTn id="114" presetID="8" presetClass="entr" presetSubtype="16" fill="hold" grpId="0" nodeType="clickEffect">
                                  <p:stCondLst>
                                    <p:cond delay="0"/>
                                  </p:stCondLst>
                                  <p:childTnLst>
                                    <p:set>
                                      <p:cBhvr>
                                        <p:cTn id="115" dur="1" fill="hold">
                                          <p:stCondLst>
                                            <p:cond delay="0"/>
                                          </p:stCondLst>
                                        </p:cTn>
                                        <p:tgtEl>
                                          <p:spTgt spid="83"/>
                                        </p:tgtEl>
                                        <p:attrNameLst>
                                          <p:attrName>style.visibility</p:attrName>
                                        </p:attrNameLst>
                                      </p:cBhvr>
                                      <p:to>
                                        <p:strVal val="visible"/>
                                      </p:to>
                                    </p:set>
                                    <p:animEffect transition="in" filter="diamond(in)">
                                      <p:cBhvr>
                                        <p:cTn id="116"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43" grpId="0" animBg="1"/>
      <p:bldP spid="45" grpId="0"/>
      <p:bldP spid="46" grpId="0"/>
      <p:bldP spid="47" grpId="0" animBg="1"/>
      <p:bldP spid="49" grpId="0"/>
      <p:bldP spid="51" grpId="0"/>
      <p:bldP spid="54" grpId="0"/>
      <p:bldP spid="55" grpId="0"/>
      <p:bldP spid="58" grpId="0" animBg="1"/>
      <p:bldP spid="59" grpId="0"/>
      <p:bldP spid="63" grpId="0"/>
      <p:bldP spid="73" grpId="0" animBg="1"/>
      <p:bldP spid="75" grpId="0"/>
      <p:bldP spid="76" grpId="0"/>
      <p:bldP spid="77" grpId="0" animBg="1"/>
      <p:bldP spid="78" grpId="0"/>
      <p:bldP spid="80" grpId="0"/>
      <p:bldP spid="81" grpId="0"/>
      <p:bldP spid="82" grpId="0" animBg="1"/>
      <p:bldP spid="8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428596" y="142852"/>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7514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20" name="Rectangle 19"/>
          <p:cNvSpPr/>
          <p:nvPr/>
        </p:nvSpPr>
        <p:spPr>
          <a:xfrm>
            <a:off x="928662" y="1142984"/>
            <a:ext cx="285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en-US" sz="2000" b="1" dirty="0" smtClean="0">
                <a:solidFill>
                  <a:schemeClr val="bg1"/>
                </a:solidFill>
              </a:rPr>
              <a:t>Simplification conditions</a:t>
            </a:r>
          </a:p>
        </p:txBody>
      </p:sp>
      <p:grpSp>
        <p:nvGrpSpPr>
          <p:cNvPr id="61" name="Group 60"/>
          <p:cNvGrpSpPr/>
          <p:nvPr/>
        </p:nvGrpSpPr>
        <p:grpSpPr>
          <a:xfrm>
            <a:off x="3071802" y="3357562"/>
            <a:ext cx="2857520" cy="2560884"/>
            <a:chOff x="533400" y="2160706"/>
            <a:chExt cx="2590800" cy="2203694"/>
          </a:xfrm>
        </p:grpSpPr>
        <p:sp>
          <p:nvSpPr>
            <p:cNvPr id="62" name="Rectangle 61"/>
            <p:cNvSpPr/>
            <p:nvPr/>
          </p:nvSpPr>
          <p:spPr>
            <a:xfrm>
              <a:off x="2514600" y="2611800"/>
              <a:ext cx="6096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F1</a:t>
              </a:r>
              <a:endParaRPr lang="en-US" sz="2000" b="1" dirty="0">
                <a:solidFill>
                  <a:srgbClr val="FF0000"/>
                </a:solidFill>
              </a:endParaRPr>
            </a:p>
          </p:txBody>
        </p:sp>
        <p:grpSp>
          <p:nvGrpSpPr>
            <p:cNvPr id="64" name="Group 124"/>
            <p:cNvGrpSpPr/>
            <p:nvPr/>
          </p:nvGrpSpPr>
          <p:grpSpPr>
            <a:xfrm>
              <a:off x="533400" y="2160706"/>
              <a:ext cx="2209800" cy="2203694"/>
              <a:chOff x="533400" y="2160706"/>
              <a:chExt cx="2209800" cy="2203694"/>
            </a:xfrm>
          </p:grpSpPr>
          <p:sp>
            <p:nvSpPr>
              <p:cNvPr id="65" name="Oval 64"/>
              <p:cNvSpPr/>
              <p:nvPr/>
            </p:nvSpPr>
            <p:spPr>
              <a:xfrm>
                <a:off x="914400" y="2459400"/>
                <a:ext cx="1524000" cy="1905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cxnSp>
            <p:nvCxnSpPr>
              <p:cNvPr id="66" name="AutoShape 3"/>
              <p:cNvCxnSpPr>
                <a:cxnSpLocks noChangeShapeType="1"/>
              </p:cNvCxnSpPr>
              <p:nvPr/>
            </p:nvCxnSpPr>
            <p:spPr bwMode="auto">
              <a:xfrm flipV="1">
                <a:off x="1981200" y="2992800"/>
                <a:ext cx="762000" cy="228600"/>
              </a:xfrm>
              <a:prstGeom prst="straightConnector1">
                <a:avLst/>
              </a:prstGeom>
              <a:noFill/>
              <a:ln w="25400">
                <a:solidFill>
                  <a:srgbClr val="FF0000"/>
                </a:solidFill>
                <a:round/>
                <a:headEnd/>
                <a:tailEnd type="stealth" w="lg" len="lg"/>
              </a:ln>
            </p:spPr>
          </p:cxnSp>
          <p:sp>
            <p:nvSpPr>
              <p:cNvPr id="67" name="Rectangle 66"/>
              <p:cNvSpPr/>
              <p:nvPr/>
            </p:nvSpPr>
            <p:spPr>
              <a:xfrm>
                <a:off x="1600200" y="3928200"/>
                <a:ext cx="36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cxnSp>
            <p:nvCxnSpPr>
              <p:cNvPr id="68" name="AutoShape 3"/>
              <p:cNvCxnSpPr>
                <a:cxnSpLocks noChangeShapeType="1"/>
              </p:cNvCxnSpPr>
              <p:nvPr/>
            </p:nvCxnSpPr>
            <p:spPr bwMode="auto">
              <a:xfrm rot="1800000" flipH="1" flipV="1">
                <a:off x="691906" y="2970013"/>
                <a:ext cx="762000" cy="228600"/>
              </a:xfrm>
              <a:prstGeom prst="straightConnector1">
                <a:avLst/>
              </a:prstGeom>
              <a:noFill/>
              <a:ln w="25400">
                <a:solidFill>
                  <a:srgbClr val="FF0000"/>
                </a:solidFill>
                <a:round/>
                <a:headEnd/>
                <a:tailEnd type="stealth" w="lg" len="lg"/>
              </a:ln>
            </p:spPr>
          </p:cxnSp>
          <p:cxnSp>
            <p:nvCxnSpPr>
              <p:cNvPr id="69" name="AutoShape 3"/>
              <p:cNvCxnSpPr>
                <a:cxnSpLocks noChangeShapeType="1"/>
              </p:cNvCxnSpPr>
              <p:nvPr/>
            </p:nvCxnSpPr>
            <p:spPr bwMode="auto">
              <a:xfrm rot="5400000" flipH="1" flipV="1">
                <a:off x="1333500" y="3411900"/>
                <a:ext cx="838200" cy="457200"/>
              </a:xfrm>
              <a:prstGeom prst="straightConnector1">
                <a:avLst/>
              </a:prstGeom>
              <a:ln>
                <a:headEnd/>
                <a:tailEnd type="stealth" w="lg" len="lg"/>
              </a:ln>
            </p:spPr>
            <p:style>
              <a:lnRef idx="1">
                <a:schemeClr val="dk1"/>
              </a:lnRef>
              <a:fillRef idx="0">
                <a:schemeClr val="dk1"/>
              </a:fillRef>
              <a:effectRef idx="0">
                <a:schemeClr val="dk1"/>
              </a:effectRef>
              <a:fontRef idx="minor">
                <a:schemeClr val="tx1"/>
              </a:fontRef>
            </p:style>
          </p:cxnSp>
          <p:sp>
            <p:nvSpPr>
              <p:cNvPr id="70" name="Oval 69"/>
              <p:cNvSpPr/>
              <p:nvPr/>
            </p:nvSpPr>
            <p:spPr>
              <a:xfrm>
                <a:off x="1524000" y="4023600"/>
                <a:ext cx="36000" cy="36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cxnSp>
            <p:nvCxnSpPr>
              <p:cNvPr id="71" name="AutoShape 3"/>
              <p:cNvCxnSpPr>
                <a:cxnSpLocks noChangeShapeType="1"/>
              </p:cNvCxnSpPr>
              <p:nvPr/>
            </p:nvCxnSpPr>
            <p:spPr bwMode="auto">
              <a:xfrm rot="16200000" flipV="1">
                <a:off x="1104900" y="3640500"/>
                <a:ext cx="685800" cy="152400"/>
              </a:xfrm>
              <a:prstGeom prst="straightConnector1">
                <a:avLst/>
              </a:prstGeom>
              <a:ln>
                <a:headEnd/>
                <a:tailEnd type="stealth" w="lg" len="lg"/>
              </a:ln>
            </p:spPr>
            <p:style>
              <a:lnRef idx="1">
                <a:schemeClr val="dk1"/>
              </a:lnRef>
              <a:fillRef idx="0">
                <a:schemeClr val="dk1"/>
              </a:fillRef>
              <a:effectRef idx="0">
                <a:schemeClr val="dk1"/>
              </a:effectRef>
              <a:fontRef idx="minor">
                <a:schemeClr val="tx1"/>
              </a:fontRef>
            </p:style>
          </p:cxnSp>
          <p:sp>
            <p:nvSpPr>
              <p:cNvPr id="72" name="Rectangle 71"/>
              <p:cNvSpPr/>
              <p:nvPr/>
            </p:nvSpPr>
            <p:spPr>
              <a:xfrm>
                <a:off x="533400" y="2383200"/>
                <a:ext cx="6096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F2</a:t>
                </a:r>
                <a:endParaRPr lang="en-US" sz="2000" b="1" dirty="0">
                  <a:solidFill>
                    <a:srgbClr val="FF0000"/>
                  </a:solidFill>
                </a:endParaRPr>
              </a:p>
            </p:txBody>
          </p:sp>
          <p:sp>
            <p:nvSpPr>
              <p:cNvPr id="84" name="Rectangle 83"/>
              <p:cNvSpPr/>
              <p:nvPr/>
            </p:nvSpPr>
            <p:spPr>
              <a:xfrm>
                <a:off x="1676400" y="3450000"/>
                <a:ext cx="6096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r</a:t>
                </a:r>
                <a:r>
                  <a:rPr lang="en-US" sz="2000" b="1" baseline="-25000" dirty="0" smtClean="0">
                    <a:solidFill>
                      <a:schemeClr val="tx1"/>
                    </a:solidFill>
                  </a:rPr>
                  <a:t>1</a:t>
                </a:r>
                <a:endParaRPr lang="en-US" sz="2000" b="1" baseline="-25000" dirty="0">
                  <a:solidFill>
                    <a:schemeClr val="tx1"/>
                  </a:solidFill>
                </a:endParaRPr>
              </a:p>
            </p:txBody>
          </p:sp>
          <p:sp>
            <p:nvSpPr>
              <p:cNvPr id="85" name="Rectangle 84"/>
              <p:cNvSpPr/>
              <p:nvPr/>
            </p:nvSpPr>
            <p:spPr>
              <a:xfrm>
                <a:off x="1066800" y="3526200"/>
                <a:ext cx="6096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r</a:t>
                </a:r>
                <a:r>
                  <a:rPr lang="en-US" sz="2000" b="1" baseline="-25000" dirty="0" smtClean="0">
                    <a:solidFill>
                      <a:schemeClr val="tx1"/>
                    </a:solidFill>
                  </a:rPr>
                  <a:t>2</a:t>
                </a:r>
                <a:endParaRPr lang="en-US" sz="2000" b="1" baseline="-25000" dirty="0">
                  <a:solidFill>
                    <a:schemeClr val="tx1"/>
                  </a:solidFill>
                </a:endParaRPr>
              </a:p>
            </p:txBody>
          </p:sp>
          <p:cxnSp>
            <p:nvCxnSpPr>
              <p:cNvPr id="86" name="AutoShape 3"/>
              <p:cNvCxnSpPr>
                <a:cxnSpLocks noChangeShapeType="1"/>
              </p:cNvCxnSpPr>
              <p:nvPr/>
            </p:nvCxnSpPr>
            <p:spPr bwMode="auto">
              <a:xfrm rot="18000000">
                <a:off x="1432487" y="2427406"/>
                <a:ext cx="762000" cy="228600"/>
              </a:xfrm>
              <a:prstGeom prst="straightConnector1">
                <a:avLst/>
              </a:prstGeom>
              <a:noFill/>
              <a:ln w="25400">
                <a:solidFill>
                  <a:srgbClr val="002060"/>
                </a:solidFill>
                <a:round/>
                <a:headEnd/>
                <a:tailEnd type="stealth" w="lg" len="lg"/>
              </a:ln>
            </p:spPr>
          </p:cxnSp>
          <p:sp>
            <p:nvSpPr>
              <p:cNvPr id="87" name="Rectangle 86"/>
              <p:cNvSpPr/>
              <p:nvPr/>
            </p:nvSpPr>
            <p:spPr>
              <a:xfrm>
                <a:off x="2057400" y="2230800"/>
                <a:ext cx="6096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2060"/>
                    </a:solidFill>
                  </a:rPr>
                  <a:t>M</a:t>
                </a:r>
                <a:endParaRPr lang="en-US" sz="2000" b="1" dirty="0">
                  <a:solidFill>
                    <a:srgbClr val="002060"/>
                  </a:solidFill>
                </a:endParaRPr>
              </a:p>
            </p:txBody>
          </p:sp>
        </p:grpSp>
      </p:grpSp>
      <p:sp>
        <p:nvSpPr>
          <p:cNvPr id="112" name="Rectangle 2"/>
          <p:cNvSpPr>
            <a:spLocks noChangeArrowheads="1"/>
          </p:cNvSpPr>
          <p:nvPr/>
        </p:nvSpPr>
        <p:spPr bwMode="auto">
          <a:xfrm>
            <a:off x="857224" y="1714488"/>
            <a:ext cx="8001056" cy="1571636"/>
          </a:xfrm>
          <a:prstGeom prst="rect">
            <a:avLst/>
          </a:prstGeom>
          <a:ln>
            <a:headEnd/>
            <a:tailEnd type="none" w="lg" len="lg"/>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just"/>
            <a:r>
              <a:rPr lang="en-US" sz="2000" b="1" dirty="0" smtClean="0">
                <a:solidFill>
                  <a:schemeClr val="tx1"/>
                </a:solidFill>
                <a:latin typeface="Times New Roman" pitchFamily="18" charset="0"/>
                <a:cs typeface="Times New Roman" pitchFamily="18" charset="0"/>
              </a:rPr>
              <a:t>Assume an object as shown in </a:t>
            </a:r>
            <a:r>
              <a:rPr lang="en-US" sz="2000" b="1" dirty="0" err="1" smtClean="0">
                <a:solidFill>
                  <a:schemeClr val="tx1"/>
                </a:solidFill>
                <a:latin typeface="Times New Roman" pitchFamily="18" charset="0"/>
                <a:cs typeface="Times New Roman" pitchFamily="18" charset="0"/>
              </a:rPr>
              <a:t>Fig.a</a:t>
            </a:r>
            <a:r>
              <a:rPr lang="en-US" sz="2000" b="1" dirty="0" smtClean="0">
                <a:solidFill>
                  <a:schemeClr val="tx1"/>
                </a:solidFill>
                <a:latin typeface="Times New Roman" pitchFamily="18" charset="0"/>
                <a:cs typeface="Times New Roman" pitchFamily="18" charset="0"/>
              </a:rPr>
              <a:t> is subjected to two forces ( F</a:t>
            </a:r>
            <a:r>
              <a:rPr lang="en-US" sz="2000" b="1" baseline="-25000" dirty="0" smtClean="0">
                <a:solidFill>
                  <a:schemeClr val="tx1"/>
                </a:solidFill>
                <a:latin typeface="Times New Roman" pitchFamily="18" charset="0"/>
                <a:cs typeface="Times New Roman" pitchFamily="18" charset="0"/>
              </a:rPr>
              <a:t>1</a:t>
            </a:r>
            <a:r>
              <a:rPr lang="en-US" sz="2000" b="1" dirty="0" smtClean="0">
                <a:solidFill>
                  <a:schemeClr val="tx1"/>
                </a:solidFill>
                <a:latin typeface="Times New Roman" pitchFamily="18" charset="0"/>
                <a:cs typeface="Times New Roman" pitchFamily="18" charset="0"/>
              </a:rPr>
              <a:t> and F</a:t>
            </a:r>
            <a:r>
              <a:rPr lang="en-US" sz="2000" b="1" baseline="-25000" dirty="0" smtClean="0">
                <a:solidFill>
                  <a:schemeClr val="tx1"/>
                </a:solidFill>
                <a:latin typeface="Times New Roman" pitchFamily="18" charset="0"/>
                <a:cs typeface="Times New Roman" pitchFamily="18" charset="0"/>
              </a:rPr>
              <a:t>2</a:t>
            </a:r>
            <a:r>
              <a:rPr lang="en-US" sz="2000" b="1" dirty="0" smtClean="0">
                <a:solidFill>
                  <a:schemeClr val="tx1"/>
                </a:solidFill>
                <a:latin typeface="Times New Roman" pitchFamily="18" charset="0"/>
                <a:cs typeface="Times New Roman" pitchFamily="18" charset="0"/>
              </a:rPr>
              <a:t>) and one moment M. The forces F</a:t>
            </a:r>
            <a:r>
              <a:rPr lang="en-US" sz="2000" b="1" baseline="-25000" dirty="0" smtClean="0">
                <a:solidFill>
                  <a:schemeClr val="tx1"/>
                </a:solidFill>
                <a:latin typeface="Times New Roman" pitchFamily="18" charset="0"/>
                <a:cs typeface="Times New Roman" pitchFamily="18" charset="0"/>
              </a:rPr>
              <a:t>1</a:t>
            </a:r>
            <a:r>
              <a:rPr lang="en-US" sz="2000" b="1" dirty="0" smtClean="0">
                <a:solidFill>
                  <a:schemeClr val="tx1"/>
                </a:solidFill>
                <a:latin typeface="Times New Roman" pitchFamily="18" charset="0"/>
                <a:cs typeface="Times New Roman" pitchFamily="18" charset="0"/>
              </a:rPr>
              <a:t> and F</a:t>
            </a:r>
            <a:r>
              <a:rPr lang="en-US" sz="2000" b="1" baseline="-25000" dirty="0" smtClean="0">
                <a:solidFill>
                  <a:schemeClr val="tx1"/>
                </a:solidFill>
                <a:latin typeface="Times New Roman" pitchFamily="18" charset="0"/>
                <a:cs typeface="Times New Roman" pitchFamily="18" charset="0"/>
              </a:rPr>
              <a:t>2</a:t>
            </a:r>
            <a:r>
              <a:rPr lang="en-US" sz="2000" b="1" dirty="0" smtClean="0">
                <a:solidFill>
                  <a:schemeClr val="tx1"/>
                </a:solidFill>
                <a:latin typeface="Times New Roman" pitchFamily="18" charset="0"/>
                <a:cs typeface="Times New Roman" pitchFamily="18" charset="0"/>
              </a:rPr>
              <a:t> has a position vectors r</a:t>
            </a:r>
            <a:r>
              <a:rPr lang="en-US" sz="2000" b="1" baseline="-25000" dirty="0" smtClean="0">
                <a:solidFill>
                  <a:schemeClr val="tx1"/>
                </a:solidFill>
                <a:latin typeface="Times New Roman" pitchFamily="18" charset="0"/>
                <a:cs typeface="Times New Roman" pitchFamily="18" charset="0"/>
              </a:rPr>
              <a:t>1</a:t>
            </a:r>
            <a:r>
              <a:rPr lang="en-US" sz="2000" b="1" dirty="0" smtClean="0">
                <a:solidFill>
                  <a:schemeClr val="tx1"/>
                </a:solidFill>
                <a:latin typeface="Times New Roman" pitchFamily="18" charset="0"/>
                <a:cs typeface="Times New Roman" pitchFamily="18" charset="0"/>
              </a:rPr>
              <a:t> and r</a:t>
            </a:r>
            <a:r>
              <a:rPr lang="en-US" sz="2000" b="1" baseline="-25000" dirty="0" smtClean="0">
                <a:solidFill>
                  <a:schemeClr val="tx1"/>
                </a:solidFill>
                <a:latin typeface="Times New Roman" pitchFamily="18" charset="0"/>
                <a:cs typeface="Times New Roman" pitchFamily="18" charset="0"/>
              </a:rPr>
              <a:t>2</a:t>
            </a:r>
            <a:r>
              <a:rPr lang="en-US" sz="2000" b="1" dirty="0" smtClean="0">
                <a:solidFill>
                  <a:schemeClr val="tx1"/>
                </a:solidFill>
                <a:latin typeface="Times New Roman" pitchFamily="18" charset="0"/>
                <a:cs typeface="Times New Roman" pitchFamily="18" charset="0"/>
              </a:rPr>
              <a:t> respectively from the rotation point O to the line of action for each force. </a:t>
            </a:r>
            <a:endParaRPr lang="en-US" sz="2000" b="1" dirty="0">
              <a:solidFill>
                <a:schemeClr val="tx1"/>
              </a:solidFill>
              <a:latin typeface="Times New Roman" pitchFamily="18" charset="0"/>
              <a:cs typeface="Times New Roman" pitchFamily="18" charset="0"/>
            </a:endParaRPr>
          </a:p>
        </p:txBody>
      </p:sp>
      <p:sp>
        <p:nvSpPr>
          <p:cNvPr id="114" name="Rectangle 2"/>
          <p:cNvSpPr>
            <a:spLocks noChangeArrowheads="1"/>
          </p:cNvSpPr>
          <p:nvPr/>
        </p:nvSpPr>
        <p:spPr bwMode="auto">
          <a:xfrm>
            <a:off x="4071934" y="6000768"/>
            <a:ext cx="1285884" cy="357190"/>
          </a:xfrm>
          <a:prstGeom prst="rect">
            <a:avLst/>
          </a:prstGeom>
          <a:noFill/>
          <a:ln>
            <a:noFill/>
            <a:headEnd/>
            <a:tailEnd type="none" w="lg" len="lg"/>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r>
              <a:rPr lang="en-US" sz="2000" b="1" dirty="0" err="1" smtClean="0">
                <a:solidFill>
                  <a:srgbClr val="002060"/>
                </a:solidFill>
                <a:latin typeface="Times New Roman" pitchFamily="18" charset="0"/>
                <a:cs typeface="Times New Roman" pitchFamily="18" charset="0"/>
              </a:rPr>
              <a:t>Fig.a</a:t>
            </a:r>
            <a:endParaRPr lang="en-US" sz="2000" b="1" dirty="0">
              <a:solidFill>
                <a:srgbClr val="002060"/>
              </a:solidFill>
              <a:latin typeface="Times New Roman" pitchFamily="18" charset="0"/>
              <a:cs typeface="Times New Roman" pitchFamily="18" charset="0"/>
            </a:endParaRPr>
          </a:p>
        </p:txBody>
      </p: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428596" y="142852"/>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7514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20" name="Rectangle 19"/>
          <p:cNvSpPr/>
          <p:nvPr/>
        </p:nvSpPr>
        <p:spPr>
          <a:xfrm>
            <a:off x="928662" y="1142984"/>
            <a:ext cx="285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en-US" sz="2000" b="1" dirty="0" smtClean="0">
                <a:solidFill>
                  <a:schemeClr val="bg1"/>
                </a:solidFill>
              </a:rPr>
              <a:t>Simplification conditions</a:t>
            </a:r>
          </a:p>
        </p:txBody>
      </p:sp>
      <p:sp>
        <p:nvSpPr>
          <p:cNvPr id="112" name="Rectangle 2"/>
          <p:cNvSpPr>
            <a:spLocks noChangeArrowheads="1"/>
          </p:cNvSpPr>
          <p:nvPr/>
        </p:nvSpPr>
        <p:spPr bwMode="auto">
          <a:xfrm>
            <a:off x="857224" y="1714488"/>
            <a:ext cx="8001056" cy="1571636"/>
          </a:xfrm>
          <a:prstGeom prst="rect">
            <a:avLst/>
          </a:prstGeom>
          <a:ln>
            <a:headEnd/>
            <a:tailEnd type="none" w="lg" len="lg"/>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just"/>
            <a:r>
              <a:rPr lang="en-US" sz="2000" b="1" dirty="0" smtClean="0">
                <a:solidFill>
                  <a:schemeClr val="tx1"/>
                </a:solidFill>
                <a:latin typeface="Times New Roman" pitchFamily="18" charset="0"/>
                <a:cs typeface="Times New Roman" pitchFamily="18" charset="0"/>
              </a:rPr>
              <a:t>To convert the previous system into one force-moment system we must:</a:t>
            </a:r>
          </a:p>
          <a:p>
            <a:pPr algn="just">
              <a:buFont typeface="Arial" pitchFamily="34" charset="0"/>
              <a:buChar char="•"/>
            </a:pPr>
            <a:r>
              <a:rPr lang="en-US" sz="2000" b="1" dirty="0" smtClean="0">
                <a:solidFill>
                  <a:schemeClr val="tx1"/>
                </a:solidFill>
                <a:latin typeface="Times New Roman" pitchFamily="18" charset="0"/>
                <a:cs typeface="Times New Roman" pitchFamily="18" charset="0"/>
              </a:rPr>
              <a:t>first move each force to the point of rotation O. this step include adding the moments produced by both forces (M</a:t>
            </a:r>
            <a:r>
              <a:rPr lang="en-US" sz="2000" b="1" baseline="-25000" dirty="0" smtClean="0">
                <a:solidFill>
                  <a:schemeClr val="tx1"/>
                </a:solidFill>
                <a:latin typeface="Times New Roman" pitchFamily="18" charset="0"/>
                <a:cs typeface="Times New Roman" pitchFamily="18" charset="0"/>
              </a:rPr>
              <a:t>1</a:t>
            </a:r>
            <a:r>
              <a:rPr lang="en-US" sz="2000" b="1" dirty="0" smtClean="0">
                <a:solidFill>
                  <a:schemeClr val="tx1"/>
                </a:solidFill>
                <a:latin typeface="Times New Roman" pitchFamily="18" charset="0"/>
                <a:cs typeface="Times New Roman" pitchFamily="18" charset="0"/>
              </a:rPr>
              <a:t> and M</a:t>
            </a:r>
            <a:r>
              <a:rPr lang="en-US" sz="2000" b="1" baseline="-25000" dirty="0" smtClean="0">
                <a:solidFill>
                  <a:schemeClr val="tx1"/>
                </a:solidFill>
                <a:latin typeface="Times New Roman" pitchFamily="18" charset="0"/>
                <a:cs typeface="Times New Roman" pitchFamily="18" charset="0"/>
              </a:rPr>
              <a:t>2</a:t>
            </a:r>
            <a:r>
              <a:rPr lang="en-US" sz="2000" b="1" dirty="0" smtClean="0">
                <a:solidFill>
                  <a:schemeClr val="tx1"/>
                </a:solidFill>
                <a:latin typeface="Times New Roman" pitchFamily="18" charset="0"/>
                <a:cs typeface="Times New Roman" pitchFamily="18" charset="0"/>
              </a:rPr>
              <a:t> respectively )at the rotation point as shown in the </a:t>
            </a:r>
            <a:r>
              <a:rPr lang="en-US" sz="2000" b="1" dirty="0" err="1" smtClean="0">
                <a:solidFill>
                  <a:schemeClr val="tx1"/>
                </a:solidFill>
                <a:latin typeface="Times New Roman" pitchFamily="18" charset="0"/>
                <a:cs typeface="Times New Roman" pitchFamily="18" charset="0"/>
              </a:rPr>
              <a:t>Fig.b</a:t>
            </a:r>
            <a:r>
              <a:rPr lang="en-US" sz="2000" b="1" dirty="0" smtClean="0">
                <a:solidFill>
                  <a:schemeClr val="tx1"/>
                </a:solidFill>
                <a:latin typeface="Times New Roman" pitchFamily="18" charset="0"/>
                <a:cs typeface="Times New Roman" pitchFamily="18" charset="0"/>
              </a:rPr>
              <a:t>. </a:t>
            </a:r>
            <a:endParaRPr lang="en-US" sz="2000" b="1" dirty="0">
              <a:solidFill>
                <a:schemeClr val="tx1"/>
              </a:solidFill>
              <a:latin typeface="Times New Roman" pitchFamily="18" charset="0"/>
              <a:cs typeface="Times New Roman" pitchFamily="18" charset="0"/>
            </a:endParaRPr>
          </a:p>
        </p:txBody>
      </p:sp>
      <p:sp>
        <p:nvSpPr>
          <p:cNvPr id="114" name="Rectangle 2"/>
          <p:cNvSpPr>
            <a:spLocks noChangeArrowheads="1"/>
          </p:cNvSpPr>
          <p:nvPr/>
        </p:nvSpPr>
        <p:spPr bwMode="auto">
          <a:xfrm>
            <a:off x="4071934" y="6000768"/>
            <a:ext cx="1285884" cy="357190"/>
          </a:xfrm>
          <a:prstGeom prst="rect">
            <a:avLst/>
          </a:prstGeom>
          <a:noFill/>
          <a:ln>
            <a:noFill/>
            <a:headEnd/>
            <a:tailEnd type="none" w="lg" len="lg"/>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r>
              <a:rPr lang="en-US" sz="2000" b="1" dirty="0" err="1" smtClean="0">
                <a:solidFill>
                  <a:srgbClr val="002060"/>
                </a:solidFill>
                <a:latin typeface="Times New Roman" pitchFamily="18" charset="0"/>
                <a:cs typeface="Times New Roman" pitchFamily="18" charset="0"/>
              </a:rPr>
              <a:t>Fig.b</a:t>
            </a:r>
            <a:endParaRPr lang="en-US" sz="2000" b="1" dirty="0">
              <a:solidFill>
                <a:srgbClr val="002060"/>
              </a:solidFill>
              <a:latin typeface="Times New Roman" pitchFamily="18" charset="0"/>
              <a:cs typeface="Times New Roman" pitchFamily="18" charset="0"/>
            </a:endParaRPr>
          </a:p>
        </p:txBody>
      </p:sp>
      <p:grpSp>
        <p:nvGrpSpPr>
          <p:cNvPr id="43" name="Group 96"/>
          <p:cNvGrpSpPr/>
          <p:nvPr/>
        </p:nvGrpSpPr>
        <p:grpSpPr>
          <a:xfrm>
            <a:off x="2428860" y="3643314"/>
            <a:ext cx="3962400" cy="2194906"/>
            <a:chOff x="2971800" y="2459400"/>
            <a:chExt cx="3962400" cy="2194906"/>
          </a:xfrm>
        </p:grpSpPr>
        <p:sp>
          <p:nvSpPr>
            <p:cNvPr id="44" name="Oval 43"/>
            <p:cNvSpPr/>
            <p:nvPr/>
          </p:nvSpPr>
          <p:spPr>
            <a:xfrm>
              <a:off x="4191000" y="2459400"/>
              <a:ext cx="1524000" cy="1905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cxnSp>
          <p:nvCxnSpPr>
            <p:cNvPr id="45" name="AutoShape 3"/>
            <p:cNvCxnSpPr>
              <a:cxnSpLocks noChangeShapeType="1"/>
            </p:cNvCxnSpPr>
            <p:nvPr/>
          </p:nvCxnSpPr>
          <p:spPr bwMode="auto">
            <a:xfrm flipV="1">
              <a:off x="4800600" y="3831000"/>
              <a:ext cx="762000" cy="228600"/>
            </a:xfrm>
            <a:prstGeom prst="straightConnector1">
              <a:avLst/>
            </a:prstGeom>
            <a:noFill/>
            <a:ln w="25400">
              <a:solidFill>
                <a:srgbClr val="FF0000"/>
              </a:solidFill>
              <a:round/>
              <a:headEnd/>
              <a:tailEnd type="stealth" w="lg" len="lg"/>
            </a:ln>
          </p:spPr>
        </p:cxnSp>
        <p:sp>
          <p:nvSpPr>
            <p:cNvPr id="46" name="Rectangle 45"/>
            <p:cNvSpPr/>
            <p:nvPr/>
          </p:nvSpPr>
          <p:spPr>
            <a:xfrm>
              <a:off x="4669200" y="4059600"/>
              <a:ext cx="36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cxnSp>
          <p:nvCxnSpPr>
            <p:cNvPr id="47" name="AutoShape 3"/>
            <p:cNvCxnSpPr>
              <a:cxnSpLocks noChangeShapeType="1"/>
            </p:cNvCxnSpPr>
            <p:nvPr/>
          </p:nvCxnSpPr>
          <p:spPr bwMode="auto">
            <a:xfrm rot="1800000" flipH="1" flipV="1">
              <a:off x="4184894" y="3655813"/>
              <a:ext cx="762000" cy="228600"/>
            </a:xfrm>
            <a:prstGeom prst="straightConnector1">
              <a:avLst/>
            </a:prstGeom>
            <a:noFill/>
            <a:ln w="25400">
              <a:solidFill>
                <a:srgbClr val="FF0000"/>
              </a:solidFill>
              <a:round/>
              <a:headEnd/>
              <a:tailEnd type="stealth" w="lg" len="lg"/>
            </a:ln>
          </p:spPr>
        </p:cxnSp>
        <p:sp>
          <p:nvSpPr>
            <p:cNvPr id="48" name="Oval 47"/>
            <p:cNvSpPr/>
            <p:nvPr/>
          </p:nvSpPr>
          <p:spPr>
            <a:xfrm>
              <a:off x="4800600" y="4023600"/>
              <a:ext cx="36000" cy="36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9" name="Rectangle 48"/>
            <p:cNvSpPr/>
            <p:nvPr/>
          </p:nvSpPr>
          <p:spPr>
            <a:xfrm>
              <a:off x="4191000" y="3200400"/>
              <a:ext cx="6096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F2</a:t>
              </a:r>
              <a:endParaRPr lang="en-US" sz="2000" b="1" dirty="0">
                <a:solidFill>
                  <a:srgbClr val="FF0000"/>
                </a:solidFill>
              </a:endParaRPr>
            </a:p>
          </p:txBody>
        </p:sp>
        <p:cxnSp>
          <p:nvCxnSpPr>
            <p:cNvPr id="50" name="AutoShape 3"/>
            <p:cNvCxnSpPr>
              <a:cxnSpLocks noChangeShapeType="1"/>
            </p:cNvCxnSpPr>
            <p:nvPr/>
          </p:nvCxnSpPr>
          <p:spPr bwMode="auto">
            <a:xfrm rot="18000000">
              <a:off x="4739713" y="3646606"/>
              <a:ext cx="762000" cy="228600"/>
            </a:xfrm>
            <a:prstGeom prst="straightConnector1">
              <a:avLst/>
            </a:prstGeom>
            <a:noFill/>
            <a:ln w="25400">
              <a:solidFill>
                <a:srgbClr val="002060"/>
              </a:solidFill>
              <a:round/>
              <a:headEnd/>
              <a:tailEnd type="stealth" w="lg" len="lg"/>
            </a:ln>
          </p:spPr>
        </p:cxnSp>
        <p:sp>
          <p:nvSpPr>
            <p:cNvPr id="51" name="Rectangle 50"/>
            <p:cNvSpPr/>
            <p:nvPr/>
          </p:nvSpPr>
          <p:spPr>
            <a:xfrm>
              <a:off x="4800600" y="3297600"/>
              <a:ext cx="6096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002060"/>
                  </a:solidFill>
                </a:rPr>
                <a:t>M</a:t>
              </a:r>
              <a:endParaRPr lang="en-US" sz="2000" b="1" dirty="0">
                <a:solidFill>
                  <a:srgbClr val="002060"/>
                </a:solidFill>
              </a:endParaRPr>
            </a:p>
          </p:txBody>
        </p:sp>
        <p:cxnSp>
          <p:nvCxnSpPr>
            <p:cNvPr id="52" name="AutoShape 3"/>
            <p:cNvCxnSpPr>
              <a:cxnSpLocks noChangeShapeType="1"/>
            </p:cNvCxnSpPr>
            <p:nvPr/>
          </p:nvCxnSpPr>
          <p:spPr bwMode="auto">
            <a:xfrm rot="3600000" flipV="1">
              <a:off x="4709087" y="4159006"/>
              <a:ext cx="762000" cy="228600"/>
            </a:xfrm>
            <a:prstGeom prst="straightConnector1">
              <a:avLst/>
            </a:prstGeom>
            <a:noFill/>
            <a:ln w="25400">
              <a:solidFill>
                <a:srgbClr val="002060"/>
              </a:solidFill>
              <a:round/>
              <a:headEnd/>
              <a:tailEnd type="stealth" w="lg" len="lg"/>
            </a:ln>
          </p:spPr>
        </p:cxnSp>
        <p:cxnSp>
          <p:nvCxnSpPr>
            <p:cNvPr id="53" name="AutoShape 3"/>
            <p:cNvCxnSpPr>
              <a:cxnSpLocks noChangeShapeType="1"/>
            </p:cNvCxnSpPr>
            <p:nvPr/>
          </p:nvCxnSpPr>
          <p:spPr bwMode="auto">
            <a:xfrm rot="19800000" flipH="1">
              <a:off x="4197106" y="4213786"/>
              <a:ext cx="762000" cy="228600"/>
            </a:xfrm>
            <a:prstGeom prst="straightConnector1">
              <a:avLst/>
            </a:prstGeom>
            <a:noFill/>
            <a:ln w="25400">
              <a:solidFill>
                <a:srgbClr val="002060"/>
              </a:solidFill>
              <a:round/>
              <a:headEnd/>
              <a:tailEnd type="stealth" w="lg" len="lg"/>
            </a:ln>
          </p:spPr>
        </p:cxnSp>
        <p:sp>
          <p:nvSpPr>
            <p:cNvPr id="54" name="Rectangle 53"/>
            <p:cNvSpPr/>
            <p:nvPr/>
          </p:nvSpPr>
          <p:spPr>
            <a:xfrm>
              <a:off x="5410200" y="4267200"/>
              <a:ext cx="1524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rgbClr val="002060"/>
                  </a:solidFill>
                </a:rPr>
                <a:t>M</a:t>
              </a:r>
              <a:r>
                <a:rPr lang="en-US" sz="2000" b="1" baseline="-25000" dirty="0" smtClean="0">
                  <a:solidFill>
                    <a:srgbClr val="002060"/>
                  </a:solidFill>
                </a:rPr>
                <a:t>1</a:t>
              </a:r>
              <a:r>
                <a:rPr lang="en-US" sz="2000" b="1" dirty="0" smtClean="0">
                  <a:solidFill>
                    <a:srgbClr val="002060"/>
                  </a:solidFill>
                </a:rPr>
                <a:t> = r</a:t>
              </a:r>
              <a:r>
                <a:rPr lang="en-US" sz="2000" b="1" baseline="-25000" dirty="0" smtClean="0">
                  <a:solidFill>
                    <a:srgbClr val="002060"/>
                  </a:solidFill>
                </a:rPr>
                <a:t>1</a:t>
              </a:r>
              <a:r>
                <a:rPr lang="en-US" sz="2000" b="1" dirty="0" smtClean="0">
                  <a:solidFill>
                    <a:srgbClr val="002060"/>
                  </a:solidFill>
                </a:rPr>
                <a:t> </a:t>
              </a:r>
              <a:r>
                <a:rPr lang="en-US" sz="2000" dirty="0" smtClean="0">
                  <a:solidFill>
                    <a:srgbClr val="002060"/>
                  </a:solidFill>
                </a:rPr>
                <a:t>x </a:t>
              </a:r>
              <a:r>
                <a:rPr lang="en-US" sz="2000" b="1" dirty="0" smtClean="0">
                  <a:solidFill>
                    <a:srgbClr val="002060"/>
                  </a:solidFill>
                </a:rPr>
                <a:t>F</a:t>
              </a:r>
              <a:r>
                <a:rPr lang="en-US" sz="2000" b="1" baseline="-25000" dirty="0" smtClean="0">
                  <a:solidFill>
                    <a:srgbClr val="002060"/>
                  </a:solidFill>
                </a:rPr>
                <a:t>1</a:t>
              </a:r>
              <a:endParaRPr lang="en-US" sz="2000" b="1" baseline="-25000" dirty="0">
                <a:solidFill>
                  <a:srgbClr val="002060"/>
                </a:solidFill>
              </a:endParaRPr>
            </a:p>
          </p:txBody>
        </p:sp>
        <p:sp>
          <p:nvSpPr>
            <p:cNvPr id="55" name="Rectangle 54"/>
            <p:cNvSpPr/>
            <p:nvPr/>
          </p:nvSpPr>
          <p:spPr>
            <a:xfrm>
              <a:off x="2971800" y="4191000"/>
              <a:ext cx="1524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smtClean="0">
                  <a:solidFill>
                    <a:srgbClr val="002060"/>
                  </a:solidFill>
                </a:rPr>
                <a:t>M</a:t>
              </a:r>
              <a:r>
                <a:rPr lang="en-US" sz="2000" b="1" baseline="-25000" dirty="0" smtClean="0">
                  <a:solidFill>
                    <a:srgbClr val="002060"/>
                  </a:solidFill>
                </a:rPr>
                <a:t>2</a:t>
              </a:r>
              <a:r>
                <a:rPr lang="en-US" sz="2000" b="1" dirty="0" smtClean="0">
                  <a:solidFill>
                    <a:srgbClr val="002060"/>
                  </a:solidFill>
                </a:rPr>
                <a:t> = r</a:t>
              </a:r>
              <a:r>
                <a:rPr lang="en-US" sz="2000" b="1" baseline="-25000" dirty="0" smtClean="0">
                  <a:solidFill>
                    <a:srgbClr val="002060"/>
                  </a:solidFill>
                </a:rPr>
                <a:t>2</a:t>
              </a:r>
              <a:r>
                <a:rPr lang="en-US" sz="2000" b="1" dirty="0" smtClean="0">
                  <a:solidFill>
                    <a:srgbClr val="002060"/>
                  </a:solidFill>
                </a:rPr>
                <a:t> </a:t>
              </a:r>
              <a:r>
                <a:rPr lang="en-US" sz="2000" dirty="0" smtClean="0">
                  <a:solidFill>
                    <a:srgbClr val="002060"/>
                  </a:solidFill>
                </a:rPr>
                <a:t>x </a:t>
              </a:r>
              <a:r>
                <a:rPr lang="en-US" sz="2000" b="1" dirty="0" smtClean="0">
                  <a:solidFill>
                    <a:srgbClr val="002060"/>
                  </a:solidFill>
                </a:rPr>
                <a:t>F</a:t>
              </a:r>
              <a:r>
                <a:rPr lang="en-US" sz="2000" b="1" baseline="-25000" dirty="0" smtClean="0">
                  <a:solidFill>
                    <a:srgbClr val="002060"/>
                  </a:solidFill>
                </a:rPr>
                <a:t>2</a:t>
              </a:r>
              <a:endParaRPr lang="en-US" sz="2000" b="1" baseline="-25000" dirty="0">
                <a:solidFill>
                  <a:srgbClr val="002060"/>
                </a:solidFill>
              </a:endParaRPr>
            </a:p>
          </p:txBody>
        </p:sp>
        <p:sp>
          <p:nvSpPr>
            <p:cNvPr id="56" name="Rectangle 55"/>
            <p:cNvSpPr/>
            <p:nvPr/>
          </p:nvSpPr>
          <p:spPr>
            <a:xfrm>
              <a:off x="4953000" y="3907200"/>
              <a:ext cx="6096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F1</a:t>
              </a:r>
              <a:endParaRPr lang="en-US" sz="2000" b="1" dirty="0">
                <a:solidFill>
                  <a:srgbClr val="FF0000"/>
                </a:solidFill>
              </a:endParaRPr>
            </a:p>
          </p:txBody>
        </p:sp>
      </p:grpSp>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428596" y="142852"/>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32"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75148"/>
            <a:ext cx="1440000" cy="1440000"/>
            <a:chOff x="357158" y="1000108"/>
            <a:chExt cx="1800000" cy="1800000"/>
          </a:xfrm>
        </p:grpSpPr>
        <p:sp>
          <p:nvSpPr>
            <p:cNvPr id="36" name="Rounded Rectangle 35"/>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7" name="Flowchart: Summing Junction 36"/>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8" name="Flowchart: Or 37"/>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9" name="Rectangle 38"/>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40" name="Rectangle 39"/>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1" name="Rectangle 40"/>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2" name="Rectangle 41"/>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7224" y="1214422"/>
            <a:ext cx="2071702" cy="464871"/>
          </a:xfrm>
          <a:prstGeom prst="rect">
            <a:avLst/>
          </a:prstGeom>
        </p:spPr>
        <p:txBody>
          <a:bodyPr wrap="square">
            <a:spAutoFit/>
          </a:bodyPr>
          <a:lstStyle/>
          <a:p>
            <a:pPr indent="119063" algn="just">
              <a:lnSpc>
                <a:spcPct val="150000"/>
              </a:lnSpc>
            </a:pPr>
            <a:endParaRPr lang="en-US" b="1" dirty="0" smtClean="0">
              <a:solidFill>
                <a:srgbClr val="FF0000"/>
              </a:solidFill>
            </a:endParaRPr>
          </a:p>
        </p:txBody>
      </p:sp>
      <p:sp>
        <p:nvSpPr>
          <p:cNvPr id="20" name="Rectangle 19"/>
          <p:cNvSpPr/>
          <p:nvPr/>
        </p:nvSpPr>
        <p:spPr>
          <a:xfrm>
            <a:off x="928662" y="1142984"/>
            <a:ext cx="2857520" cy="35719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just"/>
            <a:r>
              <a:rPr lang="en-US" sz="2000" b="1" dirty="0" smtClean="0">
                <a:solidFill>
                  <a:schemeClr val="bg1"/>
                </a:solidFill>
              </a:rPr>
              <a:t>Simplification conditions</a:t>
            </a:r>
          </a:p>
        </p:txBody>
      </p:sp>
      <p:sp>
        <p:nvSpPr>
          <p:cNvPr id="112" name="Rectangle 2"/>
          <p:cNvSpPr>
            <a:spLocks noChangeArrowheads="1"/>
          </p:cNvSpPr>
          <p:nvPr/>
        </p:nvSpPr>
        <p:spPr bwMode="auto">
          <a:xfrm>
            <a:off x="857224" y="1714488"/>
            <a:ext cx="8001056" cy="1500198"/>
          </a:xfrm>
          <a:prstGeom prst="rect">
            <a:avLst/>
          </a:prstGeom>
          <a:ln>
            <a:headEnd/>
            <a:tailEnd type="none" w="lg" len="lg"/>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pPr algn="just">
              <a:buFont typeface="Arial" pitchFamily="34" charset="0"/>
              <a:buChar char="•"/>
            </a:pPr>
            <a:r>
              <a:rPr lang="en-US" sz="2000" b="1" dirty="0" smtClean="0">
                <a:solidFill>
                  <a:schemeClr val="tx1"/>
                </a:solidFill>
                <a:latin typeface="Times New Roman" pitchFamily="18" charset="0"/>
                <a:cs typeface="Times New Roman" pitchFamily="18" charset="0"/>
              </a:rPr>
              <a:t>Then all forces and moments are summed using the following formulas:</a:t>
            </a:r>
          </a:p>
          <a:p>
            <a:pPr algn="ctr"/>
            <a:r>
              <a:rPr lang="en-US" sz="2000" b="1" dirty="0" smtClean="0">
                <a:solidFill>
                  <a:srgbClr val="002060"/>
                </a:solidFill>
                <a:latin typeface="Times New Roman" pitchFamily="18" charset="0"/>
                <a:cs typeface="Times New Roman" pitchFamily="18" charset="0"/>
              </a:rPr>
              <a:t>F</a:t>
            </a:r>
            <a:r>
              <a:rPr lang="en-US" sz="2000" b="1" baseline="-25000" dirty="0" smtClean="0">
                <a:solidFill>
                  <a:srgbClr val="002060"/>
                </a:solidFill>
                <a:latin typeface="Times New Roman" pitchFamily="18" charset="0"/>
                <a:cs typeface="Times New Roman" pitchFamily="18" charset="0"/>
              </a:rPr>
              <a:t>R </a:t>
            </a:r>
            <a:r>
              <a:rPr lang="en-US" sz="2000" b="1" dirty="0" smtClean="0">
                <a:solidFill>
                  <a:srgbClr val="002060"/>
                </a:solidFill>
                <a:latin typeface="Times New Roman" pitchFamily="18" charset="0"/>
                <a:cs typeface="Times New Roman" pitchFamily="18" charset="0"/>
              </a:rPr>
              <a:t>= </a:t>
            </a:r>
            <a:r>
              <a:rPr lang="en-US" sz="2000" dirty="0" smtClean="0">
                <a:solidFill>
                  <a:srgbClr val="002060"/>
                </a:solidFill>
                <a:latin typeface="Times New Roman" pitchFamily="18" charset="0"/>
                <a:cs typeface="Times New Roman" pitchFamily="18" charset="0"/>
              </a:rPr>
              <a:t>∑</a:t>
            </a:r>
            <a:r>
              <a:rPr lang="en-US" sz="2000" b="1" dirty="0" smtClean="0">
                <a:solidFill>
                  <a:srgbClr val="002060"/>
                </a:solidFill>
                <a:latin typeface="Times New Roman" pitchFamily="18" charset="0"/>
                <a:cs typeface="Times New Roman" pitchFamily="18" charset="0"/>
              </a:rPr>
              <a:t>F </a:t>
            </a:r>
          </a:p>
          <a:p>
            <a:pPr algn="ctr"/>
            <a:r>
              <a:rPr lang="en-US" sz="2000" b="1" dirty="0" smtClean="0">
                <a:solidFill>
                  <a:srgbClr val="002060"/>
                </a:solidFill>
                <a:latin typeface="Times New Roman" pitchFamily="18" charset="0"/>
                <a:cs typeface="Times New Roman" pitchFamily="18" charset="0"/>
              </a:rPr>
              <a:t>M</a:t>
            </a:r>
            <a:r>
              <a:rPr lang="en-US" sz="2000" b="1" baseline="-25000" dirty="0" smtClean="0">
                <a:solidFill>
                  <a:srgbClr val="002060"/>
                </a:solidFill>
                <a:latin typeface="Times New Roman" pitchFamily="18" charset="0"/>
                <a:cs typeface="Times New Roman" pitchFamily="18" charset="0"/>
              </a:rPr>
              <a:t>R,O</a:t>
            </a:r>
            <a:r>
              <a:rPr lang="en-US" sz="2000" b="1" dirty="0" smtClean="0">
                <a:solidFill>
                  <a:srgbClr val="002060"/>
                </a:solidFill>
                <a:latin typeface="Times New Roman" pitchFamily="18" charset="0"/>
                <a:cs typeface="Times New Roman" pitchFamily="18" charset="0"/>
              </a:rPr>
              <a:t> = </a:t>
            </a:r>
            <a:r>
              <a:rPr lang="en-US" sz="2000" dirty="0" smtClean="0">
                <a:solidFill>
                  <a:srgbClr val="002060"/>
                </a:solidFill>
                <a:latin typeface="Times New Roman" pitchFamily="18" charset="0"/>
                <a:cs typeface="Times New Roman" pitchFamily="18" charset="0"/>
              </a:rPr>
              <a:t>∑</a:t>
            </a:r>
            <a:r>
              <a:rPr lang="en-US" sz="2000" b="1" dirty="0" smtClean="0">
                <a:solidFill>
                  <a:srgbClr val="002060"/>
                </a:solidFill>
                <a:latin typeface="Times New Roman" pitchFamily="18" charset="0"/>
                <a:cs typeface="Times New Roman" pitchFamily="18" charset="0"/>
              </a:rPr>
              <a:t>M</a:t>
            </a:r>
            <a:r>
              <a:rPr lang="en-US" sz="2000" b="1" baseline="-25000" dirty="0" smtClean="0">
                <a:solidFill>
                  <a:srgbClr val="002060"/>
                </a:solidFill>
                <a:latin typeface="Times New Roman" pitchFamily="18" charset="0"/>
                <a:cs typeface="Times New Roman" pitchFamily="18" charset="0"/>
              </a:rPr>
              <a:t>O</a:t>
            </a:r>
            <a:r>
              <a:rPr lang="en-US" sz="2000" b="1" dirty="0" smtClean="0">
                <a:solidFill>
                  <a:srgbClr val="002060"/>
                </a:solidFill>
                <a:latin typeface="Times New Roman" pitchFamily="18" charset="0"/>
                <a:cs typeface="Times New Roman" pitchFamily="18" charset="0"/>
              </a:rPr>
              <a:t> + </a:t>
            </a:r>
            <a:r>
              <a:rPr lang="en-US" sz="2000" dirty="0" smtClean="0">
                <a:solidFill>
                  <a:srgbClr val="002060"/>
                </a:solidFill>
                <a:latin typeface="Times New Roman" pitchFamily="18" charset="0"/>
                <a:cs typeface="Times New Roman" pitchFamily="18" charset="0"/>
              </a:rPr>
              <a:t>∑</a:t>
            </a:r>
            <a:r>
              <a:rPr lang="en-US" sz="2000" b="1" dirty="0" smtClean="0">
                <a:solidFill>
                  <a:srgbClr val="002060"/>
                </a:solidFill>
                <a:latin typeface="Times New Roman" pitchFamily="18" charset="0"/>
                <a:cs typeface="Times New Roman" pitchFamily="18" charset="0"/>
              </a:rPr>
              <a:t>M </a:t>
            </a:r>
          </a:p>
          <a:p>
            <a:pPr algn="just"/>
            <a:r>
              <a:rPr lang="en-US" sz="2000" b="1" dirty="0" smtClean="0">
                <a:solidFill>
                  <a:schemeClr val="tx1"/>
                </a:solidFill>
                <a:latin typeface="Times New Roman" pitchFamily="18" charset="0"/>
                <a:cs typeface="Times New Roman" pitchFamily="18" charset="0"/>
              </a:rPr>
              <a:t> </a:t>
            </a:r>
            <a:endParaRPr lang="en-US" sz="2000" b="1" dirty="0">
              <a:solidFill>
                <a:schemeClr val="tx1"/>
              </a:solidFill>
              <a:latin typeface="Times New Roman" pitchFamily="18" charset="0"/>
              <a:cs typeface="Times New Roman" pitchFamily="18" charset="0"/>
            </a:endParaRPr>
          </a:p>
        </p:txBody>
      </p:sp>
      <p:sp>
        <p:nvSpPr>
          <p:cNvPr id="114" name="Rectangle 2"/>
          <p:cNvSpPr>
            <a:spLocks noChangeArrowheads="1"/>
          </p:cNvSpPr>
          <p:nvPr/>
        </p:nvSpPr>
        <p:spPr bwMode="auto">
          <a:xfrm>
            <a:off x="4071934" y="6000768"/>
            <a:ext cx="1285884" cy="357190"/>
          </a:xfrm>
          <a:prstGeom prst="rect">
            <a:avLst/>
          </a:prstGeom>
          <a:noFill/>
          <a:ln>
            <a:noFill/>
            <a:headEnd/>
            <a:tailEnd type="none" w="lg" len="lg"/>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bodyPr>
          <a:lstStyle/>
          <a:p>
            <a:r>
              <a:rPr lang="en-US" sz="2000" b="1" dirty="0" err="1" smtClean="0">
                <a:solidFill>
                  <a:srgbClr val="002060"/>
                </a:solidFill>
                <a:latin typeface="Times New Roman" pitchFamily="18" charset="0"/>
                <a:cs typeface="Times New Roman" pitchFamily="18" charset="0"/>
              </a:rPr>
              <a:t>Fig.c</a:t>
            </a:r>
            <a:endParaRPr lang="en-US" sz="2000" b="1" dirty="0">
              <a:solidFill>
                <a:srgbClr val="002060"/>
              </a:solidFill>
              <a:latin typeface="Times New Roman" pitchFamily="18" charset="0"/>
              <a:cs typeface="Times New Roman" pitchFamily="18" charset="0"/>
            </a:endParaRPr>
          </a:p>
        </p:txBody>
      </p:sp>
      <p:grpSp>
        <p:nvGrpSpPr>
          <p:cNvPr id="35" name="Group 88"/>
          <p:cNvGrpSpPr/>
          <p:nvPr/>
        </p:nvGrpSpPr>
        <p:grpSpPr>
          <a:xfrm>
            <a:off x="3357554" y="3857628"/>
            <a:ext cx="1524000" cy="1960200"/>
            <a:chOff x="7239000" y="2447188"/>
            <a:chExt cx="1524000" cy="1960200"/>
          </a:xfrm>
        </p:grpSpPr>
        <p:sp>
          <p:nvSpPr>
            <p:cNvPr id="43" name="Oval 42"/>
            <p:cNvSpPr/>
            <p:nvPr/>
          </p:nvSpPr>
          <p:spPr>
            <a:xfrm>
              <a:off x="7239000" y="2447188"/>
              <a:ext cx="1524000" cy="1905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57" name="Rectangle 56"/>
            <p:cNvSpPr/>
            <p:nvPr/>
          </p:nvSpPr>
          <p:spPr>
            <a:xfrm>
              <a:off x="7717200" y="4047388"/>
              <a:ext cx="36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O</a:t>
              </a:r>
              <a:endParaRPr lang="en-US" sz="2000" b="1" dirty="0">
                <a:solidFill>
                  <a:schemeClr val="tx1"/>
                </a:solidFill>
              </a:endParaRPr>
            </a:p>
          </p:txBody>
        </p:sp>
        <p:cxnSp>
          <p:nvCxnSpPr>
            <p:cNvPr id="58" name="AutoShape 3"/>
            <p:cNvCxnSpPr>
              <a:cxnSpLocks noChangeShapeType="1"/>
            </p:cNvCxnSpPr>
            <p:nvPr/>
          </p:nvCxnSpPr>
          <p:spPr bwMode="auto">
            <a:xfrm rot="16200000" flipV="1">
              <a:off x="7329856" y="3490544"/>
              <a:ext cx="923188" cy="190500"/>
            </a:xfrm>
            <a:prstGeom prst="straightConnector1">
              <a:avLst/>
            </a:prstGeom>
            <a:noFill/>
            <a:ln w="25400">
              <a:solidFill>
                <a:srgbClr val="FF0000"/>
              </a:solidFill>
              <a:round/>
              <a:headEnd/>
              <a:tailEnd type="stealth" w="lg" len="lg"/>
            </a:ln>
          </p:spPr>
        </p:cxnSp>
        <p:sp>
          <p:nvSpPr>
            <p:cNvPr id="59" name="Oval 58"/>
            <p:cNvSpPr/>
            <p:nvPr/>
          </p:nvSpPr>
          <p:spPr>
            <a:xfrm>
              <a:off x="7848600" y="4011388"/>
              <a:ext cx="36000" cy="36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0" name="Rectangle 59"/>
            <p:cNvSpPr/>
            <p:nvPr/>
          </p:nvSpPr>
          <p:spPr>
            <a:xfrm>
              <a:off x="7239000" y="3200400"/>
              <a:ext cx="6096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rgbClr val="FF0000"/>
                  </a:solidFill>
                </a:rPr>
                <a:t>F</a:t>
              </a:r>
              <a:r>
                <a:rPr lang="en-US" sz="2000" b="1" baseline="-25000" dirty="0" smtClean="0">
                  <a:solidFill>
                    <a:srgbClr val="FF0000"/>
                  </a:solidFill>
                </a:rPr>
                <a:t>R</a:t>
              </a:r>
              <a:endParaRPr lang="en-US" sz="2000" b="1" baseline="-25000" dirty="0">
                <a:solidFill>
                  <a:srgbClr val="FF0000"/>
                </a:solidFill>
              </a:endParaRPr>
            </a:p>
          </p:txBody>
        </p:sp>
        <p:cxnSp>
          <p:nvCxnSpPr>
            <p:cNvPr id="61" name="AutoShape 3"/>
            <p:cNvCxnSpPr>
              <a:cxnSpLocks noChangeShapeType="1"/>
            </p:cNvCxnSpPr>
            <p:nvPr/>
          </p:nvCxnSpPr>
          <p:spPr bwMode="auto">
            <a:xfrm rot="18000000">
              <a:off x="7787713" y="3634394"/>
              <a:ext cx="762000" cy="228600"/>
            </a:xfrm>
            <a:prstGeom prst="straightConnector1">
              <a:avLst/>
            </a:prstGeom>
            <a:noFill/>
            <a:ln w="25400">
              <a:solidFill>
                <a:srgbClr val="002060"/>
              </a:solidFill>
              <a:round/>
              <a:headEnd/>
              <a:tailEnd type="stealth" w="lg" len="lg"/>
            </a:ln>
          </p:spPr>
        </p:cxnSp>
        <p:sp>
          <p:nvSpPr>
            <p:cNvPr id="62" name="Rectangle 61"/>
            <p:cNvSpPr/>
            <p:nvPr/>
          </p:nvSpPr>
          <p:spPr>
            <a:xfrm>
              <a:off x="7924800" y="3048000"/>
              <a:ext cx="6858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smtClean="0">
                  <a:solidFill>
                    <a:srgbClr val="002060"/>
                  </a:solidFill>
                </a:rPr>
                <a:t>M</a:t>
              </a:r>
              <a:r>
                <a:rPr lang="en-US" sz="2000" b="1" baseline="-25000" dirty="0" err="1" smtClean="0">
                  <a:solidFill>
                    <a:srgbClr val="002060"/>
                  </a:solidFill>
                </a:rPr>
                <a:t>R,o</a:t>
              </a:r>
              <a:endParaRPr lang="en-US" sz="2000" b="1" baseline="-25000" dirty="0">
                <a:solidFill>
                  <a:srgbClr val="002060"/>
                </a:solidFill>
              </a:endParaRPr>
            </a:p>
          </p:txBody>
        </p:sp>
      </p:grpSp>
    </p:spTree>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box(in)">
                                      <p:cBhvr>
                                        <p:cTn id="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[1]</a:t>
            </a:r>
          </a:p>
        </p:txBody>
      </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24" name="Rectangle 23"/>
          <p:cNvSpPr/>
          <p:nvPr/>
        </p:nvSpPr>
        <p:spPr>
          <a:xfrm>
            <a:off x="928662" y="1714488"/>
            <a:ext cx="7429552" cy="200054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000" b="1" dirty="0" smtClean="0">
                <a:solidFill>
                  <a:schemeClr val="tx1"/>
                </a:solidFill>
              </a:rPr>
              <a:t>Figure below shows a plate a group of forces (100, 150, 200 and 300 N)  </a:t>
            </a:r>
          </a:p>
          <a:p>
            <a:pPr algn="just"/>
            <a:endParaRPr lang="en-US" sz="2000" b="1" dirty="0" smtClean="0">
              <a:solidFill>
                <a:schemeClr val="tx1"/>
              </a:solidFill>
            </a:endParaRPr>
          </a:p>
          <a:p>
            <a:pPr algn="just"/>
            <a:r>
              <a:rPr lang="en-US" sz="2000" b="1" dirty="0" smtClean="0">
                <a:solidFill>
                  <a:schemeClr val="tx1"/>
                </a:solidFill>
              </a:rPr>
              <a:t>If All dimensions in </a:t>
            </a:r>
            <a:r>
              <a:rPr lang="en-US" sz="2000" b="1" dirty="0" smtClean="0">
                <a:solidFill>
                  <a:srgbClr val="FF0000"/>
                </a:solidFill>
              </a:rPr>
              <a:t>m, </a:t>
            </a:r>
            <a:r>
              <a:rPr lang="en-US" sz="2000" b="1" dirty="0" smtClean="0">
                <a:solidFill>
                  <a:schemeClr val="tx1"/>
                </a:solidFill>
              </a:rPr>
              <a:t>Simplify the following force system to single force and moment system about point O</a:t>
            </a:r>
            <a:endParaRPr lang="en-US" sz="2000" b="1" dirty="0" smtClean="0">
              <a:solidFill>
                <a:srgbClr val="FF0000"/>
              </a:solidFill>
            </a:endParaRPr>
          </a:p>
          <a:p>
            <a:pPr algn="just"/>
            <a:r>
              <a:rPr lang="en-US" sz="2000" b="1" dirty="0" smtClean="0">
                <a:solidFill>
                  <a:schemeClr val="tx1"/>
                </a:solidFill>
              </a:rPr>
              <a:t>   </a:t>
            </a:r>
            <a:endParaRPr lang="en-US" sz="2000" b="1" dirty="0" smtClean="0">
              <a:solidFill>
                <a:srgbClr val="FF0000"/>
              </a:solidFill>
            </a:endParaRPr>
          </a:p>
        </p:txBody>
      </p:sp>
      <p:pic>
        <p:nvPicPr>
          <p:cNvPr id="3" name="Picture 2"/>
          <p:cNvPicPr>
            <a:picLocks noChangeAspect="1" noChangeArrowheads="1"/>
          </p:cNvPicPr>
          <p:nvPr/>
        </p:nvPicPr>
        <p:blipFill>
          <a:blip r:embed="rId3" cstate="print"/>
          <a:srcRect/>
          <a:stretch>
            <a:fillRect/>
          </a:stretch>
        </p:blipFill>
        <p:spPr bwMode="auto">
          <a:xfrm>
            <a:off x="2028846" y="3714752"/>
            <a:ext cx="4900608" cy="2879739"/>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857224" y="1643050"/>
            <a:ext cx="7715304" cy="3631763"/>
          </a:xfrm>
          <a:prstGeom prst="rect">
            <a:avLst/>
          </a:prstGeom>
        </p:spPr>
        <p:txBody>
          <a:bodyPr wrap="square">
            <a:spAutoFit/>
          </a:bodyPr>
          <a:lstStyle/>
          <a:p>
            <a:pPr algn="just"/>
            <a:r>
              <a:rPr lang="en-US" sz="2000" b="1" dirty="0" smtClean="0"/>
              <a:t>Solution:</a:t>
            </a:r>
          </a:p>
          <a:p>
            <a:pPr algn="just">
              <a:lnSpc>
                <a:spcPct val="150000"/>
              </a:lnSpc>
            </a:pPr>
            <a:r>
              <a:rPr lang="en-US" sz="2000" b="1" dirty="0" smtClean="0">
                <a:solidFill>
                  <a:srgbClr val="FF0000"/>
                </a:solidFill>
              </a:rPr>
              <a:t>First,  calculate the resultant  force F</a:t>
            </a:r>
            <a:r>
              <a:rPr lang="en-US" sz="2000" b="1" baseline="-25000" dirty="0" smtClean="0">
                <a:solidFill>
                  <a:srgbClr val="FF0000"/>
                </a:solidFill>
              </a:rPr>
              <a:t>R</a:t>
            </a:r>
          </a:p>
          <a:p>
            <a:pPr marL="457200" indent="173038" algn="just">
              <a:lnSpc>
                <a:spcPct val="150000"/>
              </a:lnSpc>
              <a:buSzPct val="120000"/>
            </a:pPr>
            <a:r>
              <a:rPr lang="en-US" sz="2000" b="1" dirty="0" smtClean="0"/>
              <a:t>∑</a:t>
            </a:r>
            <a:r>
              <a:rPr lang="en-US" sz="2000" i="1" dirty="0" err="1" smtClean="0"/>
              <a:t>Fx</a:t>
            </a:r>
            <a:r>
              <a:rPr lang="en-US" sz="2000" b="1" dirty="0" smtClean="0"/>
              <a:t> = </a:t>
            </a:r>
            <a:r>
              <a:rPr lang="en-US" sz="2000" b="1" dirty="0" smtClean="0">
                <a:solidFill>
                  <a:srgbClr val="FFC000"/>
                </a:solidFill>
              </a:rPr>
              <a:t>300</a:t>
            </a:r>
            <a:r>
              <a:rPr lang="en-US" sz="2000" b="1" dirty="0" smtClean="0"/>
              <a:t> – </a:t>
            </a:r>
            <a:r>
              <a:rPr lang="en-US" sz="2000" b="1" dirty="0" smtClean="0">
                <a:solidFill>
                  <a:srgbClr val="00B050"/>
                </a:solidFill>
              </a:rPr>
              <a:t>100</a:t>
            </a:r>
            <a:r>
              <a:rPr lang="en-US" sz="2000" b="1" dirty="0" smtClean="0"/>
              <a:t> = 200 N </a:t>
            </a:r>
          </a:p>
          <a:p>
            <a:pPr marL="457200" indent="173038" algn="just">
              <a:lnSpc>
                <a:spcPct val="150000"/>
              </a:lnSpc>
              <a:buSzPct val="120000"/>
            </a:pPr>
            <a:r>
              <a:rPr lang="en-US" sz="2000" b="1" dirty="0" smtClean="0"/>
              <a:t>∑</a:t>
            </a:r>
            <a:r>
              <a:rPr lang="en-US" sz="2000" i="1" dirty="0" err="1" smtClean="0"/>
              <a:t>Fy</a:t>
            </a:r>
            <a:r>
              <a:rPr lang="en-US" sz="2000" b="1" dirty="0" smtClean="0"/>
              <a:t> = 200 + </a:t>
            </a:r>
            <a:r>
              <a:rPr lang="en-US" sz="2000" b="1" dirty="0" smtClean="0">
                <a:solidFill>
                  <a:srgbClr val="FF0000"/>
                </a:solidFill>
              </a:rPr>
              <a:t>150</a:t>
            </a:r>
            <a:r>
              <a:rPr lang="en-US" sz="2000" b="1" dirty="0" smtClean="0"/>
              <a:t> = 350 N</a:t>
            </a:r>
          </a:p>
          <a:p>
            <a:pPr algn="just">
              <a:lnSpc>
                <a:spcPct val="150000"/>
              </a:lnSpc>
            </a:pPr>
            <a:r>
              <a:rPr lang="en-US" sz="2000" b="1" dirty="0" smtClean="0">
                <a:solidFill>
                  <a:srgbClr val="FF0000"/>
                </a:solidFill>
              </a:rPr>
              <a:t>Second, calculate the resultant moment M</a:t>
            </a:r>
            <a:r>
              <a:rPr lang="en-US" sz="2000" b="1" baseline="-25000" dirty="0" smtClean="0">
                <a:solidFill>
                  <a:srgbClr val="FF0000"/>
                </a:solidFill>
              </a:rPr>
              <a:t>R</a:t>
            </a:r>
          </a:p>
          <a:p>
            <a:pPr algn="just">
              <a:lnSpc>
                <a:spcPct val="150000"/>
              </a:lnSpc>
            </a:pPr>
            <a:r>
              <a:rPr lang="en-US" sz="2000" i="1" dirty="0" smtClean="0"/>
              <a:t>M</a:t>
            </a:r>
            <a:r>
              <a:rPr lang="en-US" sz="2000" i="1" baseline="-25000" dirty="0" smtClean="0"/>
              <a:t>R</a:t>
            </a:r>
            <a:r>
              <a:rPr lang="en-US" sz="2000" b="1" dirty="0" smtClean="0"/>
              <a:t> =-(200)(13) – (</a:t>
            </a:r>
            <a:r>
              <a:rPr lang="en-US" sz="2000" b="1" dirty="0" smtClean="0">
                <a:solidFill>
                  <a:srgbClr val="FFC000"/>
                </a:solidFill>
              </a:rPr>
              <a:t>300</a:t>
            </a:r>
            <a:r>
              <a:rPr lang="en-US" sz="2000" b="1" dirty="0" smtClean="0"/>
              <a:t>)(4) –(</a:t>
            </a:r>
            <a:r>
              <a:rPr lang="en-US" sz="2000" b="1" dirty="0" smtClean="0">
                <a:solidFill>
                  <a:srgbClr val="FF0000"/>
                </a:solidFill>
              </a:rPr>
              <a:t>150</a:t>
            </a:r>
            <a:r>
              <a:rPr lang="en-US" sz="2000" b="1" dirty="0" smtClean="0"/>
              <a:t>)(5) – (</a:t>
            </a:r>
            <a:r>
              <a:rPr lang="en-US" sz="2000" b="1" dirty="0" smtClean="0">
                <a:solidFill>
                  <a:srgbClr val="00B050"/>
                </a:solidFill>
              </a:rPr>
              <a:t>100</a:t>
            </a:r>
            <a:r>
              <a:rPr lang="en-US" sz="2000" b="1" dirty="0" smtClean="0"/>
              <a:t>)(4) = 4950 </a:t>
            </a:r>
            <a:r>
              <a:rPr lang="en-US" sz="2000" b="1" dirty="0" err="1" smtClean="0"/>
              <a:t>N.m</a:t>
            </a:r>
            <a:r>
              <a:rPr lang="en-US" sz="2000" b="1" dirty="0" smtClean="0">
                <a:solidFill>
                  <a:srgbClr val="FF0000"/>
                </a:solidFill>
              </a:rPr>
              <a:t>   </a:t>
            </a:r>
          </a:p>
          <a:p>
            <a:pPr algn="just">
              <a:lnSpc>
                <a:spcPct val="150000"/>
              </a:lnSpc>
            </a:pPr>
            <a:r>
              <a:rPr lang="en-US" sz="2000" b="1" dirty="0" smtClean="0">
                <a:solidFill>
                  <a:srgbClr val="FF0000"/>
                </a:solidFill>
              </a:rPr>
              <a:t>Finally, represent the new force and moment on the original system as shown.</a:t>
            </a:r>
            <a:endParaRPr lang="en-US" sz="2000" b="1" dirty="0" smtClean="0">
              <a:solidFill>
                <a:srgbClr val="00B050"/>
              </a:solidFill>
            </a:endParaRPr>
          </a:p>
        </p:txBody>
      </p:sp>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[1]</a:t>
            </a:r>
          </a:p>
        </p:txBody>
      </p:sp>
      <p:sp>
        <p:nvSpPr>
          <p:cNvPr id="30" name="Oval 29"/>
          <p:cNvSpPr>
            <a:spLocks noChangeAspect="1"/>
          </p:cNvSpPr>
          <p:nvPr/>
        </p:nvSpPr>
        <p:spPr>
          <a:xfrm>
            <a:off x="8066754" y="422896"/>
            <a:ext cx="1005840" cy="1005840"/>
          </a:xfrm>
          <a:prstGeom prst="ellipse">
            <a:avLst/>
          </a:prstGeom>
          <a:blipFill>
            <a:blip r:embed="rId3"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20" name="Right Brace 19"/>
          <p:cNvSpPr/>
          <p:nvPr/>
        </p:nvSpPr>
        <p:spPr>
          <a:xfrm>
            <a:off x="4071934" y="2643182"/>
            <a:ext cx="381000" cy="685800"/>
          </a:xfrm>
          <a:prstGeom prst="rightBrace">
            <a:avLst>
              <a:gd name="adj1" fmla="val 45000"/>
              <a:gd name="adj2" fmla="val 50000"/>
            </a:avLst>
          </a:prstGeom>
          <a:ln w="19050">
            <a:headEnd type="stealth"/>
            <a:tailEnd type="stealth"/>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graphicFrame>
        <p:nvGraphicFramePr>
          <p:cNvPr id="3074" name="Object 2"/>
          <p:cNvGraphicFramePr>
            <a:graphicFrameLocks noChangeAspect="1"/>
          </p:cNvGraphicFramePr>
          <p:nvPr/>
        </p:nvGraphicFramePr>
        <p:xfrm>
          <a:off x="4560905" y="2500306"/>
          <a:ext cx="2511425" cy="390525"/>
        </p:xfrm>
        <a:graphic>
          <a:graphicData uri="http://schemas.openxmlformats.org/presentationml/2006/ole">
            <p:oleObj spid="_x0000_s3074" name="Equation" r:id="rId4" imgW="1714320" imgH="266400" progId="Equation.3">
              <p:embed/>
            </p:oleObj>
          </a:graphicData>
        </a:graphic>
      </p:graphicFrame>
      <p:graphicFrame>
        <p:nvGraphicFramePr>
          <p:cNvPr id="3075" name="Object 3"/>
          <p:cNvGraphicFramePr>
            <a:graphicFrameLocks noChangeAspect="1"/>
          </p:cNvGraphicFramePr>
          <p:nvPr/>
        </p:nvGraphicFramePr>
        <p:xfrm>
          <a:off x="4557730" y="2857496"/>
          <a:ext cx="1981200" cy="635000"/>
        </p:xfrm>
        <a:graphic>
          <a:graphicData uri="http://schemas.openxmlformats.org/presentationml/2006/ole">
            <p:oleObj spid="_x0000_s3075" name="Equation" r:id="rId5" imgW="1346040" imgH="431640" progId="Equation.3">
              <p:embed/>
            </p:oleObj>
          </a:graphicData>
        </a:graphic>
      </p:graphicFrame>
      <p:pic>
        <p:nvPicPr>
          <p:cNvPr id="23" name="Picture 5"/>
          <p:cNvPicPr>
            <a:picLocks noChangeAspect="1" noChangeArrowheads="1"/>
          </p:cNvPicPr>
          <p:nvPr/>
        </p:nvPicPr>
        <p:blipFill>
          <a:blip r:embed="rId6" cstate="print"/>
          <a:srcRect/>
          <a:stretch>
            <a:fillRect/>
          </a:stretch>
        </p:blipFill>
        <p:spPr bwMode="auto">
          <a:xfrm>
            <a:off x="2500298" y="4766161"/>
            <a:ext cx="3581400" cy="1806111"/>
          </a:xfrm>
          <a:prstGeom prst="rect">
            <a:avLst/>
          </a:prstGeom>
          <a:noFill/>
          <a:ln w="9525">
            <a:noFill/>
            <a:miter lim="800000"/>
            <a:headEnd/>
            <a:tailEnd/>
          </a:ln>
          <a:effectLst/>
        </p:spPr>
      </p:pic>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a:xfrm>
            <a:off x="571472" y="254348"/>
            <a:ext cx="108000" cy="6444000"/>
          </a:xfrm>
          <a:prstGeom prst="rect">
            <a:avLst/>
          </a:prstGeom>
          <a:gradFill flip="none" rotWithShape="1">
            <a:gsLst>
              <a:gs pos="0">
                <a:schemeClr val="accent1">
                  <a:tint val="50000"/>
                  <a:satMod val="300000"/>
                </a:schemeClr>
              </a:gs>
              <a:gs pos="0">
                <a:schemeClr val="accent5">
                  <a:lumMod val="50000"/>
                </a:schemeClr>
              </a:gs>
              <a:gs pos="35000">
                <a:schemeClr val="accent1">
                  <a:tint val="37000"/>
                  <a:satMod val="300000"/>
                </a:schemeClr>
              </a:gs>
              <a:gs pos="100000">
                <a:schemeClr val="accent5">
                  <a:lumMod val="60000"/>
                  <a:lumOff val="4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cxnSp>
        <p:nvCxnSpPr>
          <p:cNvPr id="113" name="Straight Connector 112"/>
          <p:cNvCxnSpPr/>
          <p:nvPr/>
        </p:nvCxnSpPr>
        <p:spPr>
          <a:xfrm>
            <a:off x="757718" y="927082"/>
            <a:ext cx="7236000" cy="1588"/>
          </a:xfrm>
          <a:prstGeom prst="line">
            <a:avLst/>
          </a:prstGeom>
          <a:ln w="31750">
            <a:solidFill>
              <a:schemeClr val="accent5">
                <a:lumMod val="50000"/>
              </a:schemeClr>
            </a:solidFill>
          </a:ln>
          <a:effectLst>
            <a:outerShdw blurRad="152400" dist="317500" dir="5400000" sx="90000" sy="-19000" rotWithShape="0">
              <a:prstClr val="black">
                <a:alpha val="15000"/>
              </a:prstClr>
            </a:outerShdw>
          </a:effectLst>
          <a:scene3d>
            <a:camera prst="orthographicFront"/>
            <a:lightRig rig="threePt" dir="t"/>
          </a:scene3d>
          <a:sp3d>
            <a:bevelB prst="angle"/>
          </a:sp3d>
        </p:spPr>
        <p:style>
          <a:lnRef idx="1">
            <a:schemeClr val="accent1"/>
          </a:lnRef>
          <a:fillRef idx="0">
            <a:schemeClr val="accent1"/>
          </a:fillRef>
          <a:effectRef idx="0">
            <a:schemeClr val="accent1"/>
          </a:effectRef>
          <a:fontRef idx="minor">
            <a:schemeClr val="tx1"/>
          </a:fontRef>
        </p:style>
      </p:cxnSp>
      <p:sp>
        <p:nvSpPr>
          <p:cNvPr id="117" name="Rectangle 116"/>
          <p:cNvSpPr/>
          <p:nvPr/>
        </p:nvSpPr>
        <p:spPr>
          <a:xfrm>
            <a:off x="71406" y="878190"/>
            <a:ext cx="515975" cy="2742802"/>
          </a:xfrm>
          <a:prstGeom prst="rect">
            <a:avLst/>
          </a:prstGeom>
        </p:spPr>
        <p:txBody>
          <a:bodyPr vert="wordArtVert"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2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rPr>
              <a:t>Statics </a:t>
            </a:r>
            <a:endParaRPr lang="en-US" sz="2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latin typeface="Times New Roman" pitchFamily="18" charset="0"/>
              <a:cs typeface="Times New Roman" pitchFamily="18" charset="0"/>
            </a:endParaRPr>
          </a:p>
        </p:txBody>
      </p:sp>
      <p:sp>
        <p:nvSpPr>
          <p:cNvPr id="118" name="Rectangle 117"/>
          <p:cNvSpPr/>
          <p:nvPr/>
        </p:nvSpPr>
        <p:spPr>
          <a:xfrm>
            <a:off x="857224" y="214290"/>
            <a:ext cx="7000924"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lvl="0" algn="ctr">
              <a:buClr>
                <a:schemeClr val="accent1"/>
              </a:buClr>
              <a:buSzPct val="80000"/>
            </a:pPr>
            <a:r>
              <a:rPr lang="en-US" sz="2400" b="1" dirty="0" smtClean="0">
                <a:ln w="1905"/>
                <a:solidFill>
                  <a:srgbClr val="FF0000"/>
                </a:solidFill>
                <a:effectLst>
                  <a:innerShdw blurRad="69850" dist="43180" dir="5400000">
                    <a:srgbClr val="000000">
                      <a:alpha val="65000"/>
                    </a:srgbClr>
                  </a:innerShdw>
                </a:effectLst>
              </a:rPr>
              <a:t>Simplification of a force and couple system</a:t>
            </a:r>
          </a:p>
        </p:txBody>
      </p:sp>
      <p:sp>
        <p:nvSpPr>
          <p:cNvPr id="34" name="Oval 33"/>
          <p:cNvSpPr/>
          <p:nvPr/>
        </p:nvSpPr>
        <p:spPr>
          <a:xfrm>
            <a:off x="8062016" y="415028"/>
            <a:ext cx="1008000" cy="1008000"/>
          </a:xfrm>
          <a:prstGeom prst="ellipse">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928662" y="1142984"/>
            <a:ext cx="3600000" cy="360000"/>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buNone/>
            </a:pPr>
            <a:r>
              <a:rPr lang="en-US" sz="2000" b="1" dirty="0" smtClean="0">
                <a:solidFill>
                  <a:schemeClr val="bg1"/>
                </a:solidFill>
              </a:rPr>
              <a:t>Example [2]: couple resultant </a:t>
            </a:r>
          </a:p>
        </p:txBody>
      </p:sp>
      <p:sp>
        <p:nvSpPr>
          <p:cNvPr id="30" name="Oval 29"/>
          <p:cNvSpPr>
            <a:spLocks noChangeAspect="1"/>
          </p:cNvSpPr>
          <p:nvPr/>
        </p:nvSpPr>
        <p:spPr>
          <a:xfrm>
            <a:off x="8066754" y="422896"/>
            <a:ext cx="1005840" cy="1005840"/>
          </a:xfrm>
          <a:prstGeom prst="ellipse">
            <a:avLst/>
          </a:prstGeom>
          <a:blipFill>
            <a:blip r:embed="rId2" cstate="print"/>
            <a:stretch>
              <a:fillRect/>
            </a:stretch>
          </a:blip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0"/>
            <a:ext cx="9144000" cy="6858000"/>
          </a:xfrm>
          <a:prstGeom prst="rect">
            <a:avLst/>
          </a:prstGeom>
          <a:noFill/>
          <a:ln w="9525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9"/>
          <p:cNvGrpSpPr>
            <a:grpSpLocks noChangeAspect="1"/>
          </p:cNvGrpSpPr>
          <p:nvPr/>
        </p:nvGrpSpPr>
        <p:grpSpPr>
          <a:xfrm>
            <a:off x="7572396" y="5286388"/>
            <a:ext cx="1440000" cy="1440000"/>
            <a:chOff x="357158" y="1000108"/>
            <a:chExt cx="1800000" cy="1800000"/>
          </a:xfrm>
        </p:grpSpPr>
        <p:sp>
          <p:nvSpPr>
            <p:cNvPr id="29" name="Rounded Rectangle 28"/>
            <p:cNvSpPr/>
            <p:nvPr/>
          </p:nvSpPr>
          <p:spPr>
            <a:xfrm>
              <a:off x="357158" y="1000108"/>
              <a:ext cx="1800000" cy="180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1" name="Flowchart: Summing Junction 30"/>
            <p:cNvSpPr/>
            <p:nvPr/>
          </p:nvSpPr>
          <p:spPr>
            <a:xfrm>
              <a:off x="357158" y="1000108"/>
              <a:ext cx="1800000" cy="1800000"/>
            </a:xfrm>
            <a:prstGeom prst="flowChartSummingJunction">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2" name="Flowchart: Or 31"/>
            <p:cNvSpPr/>
            <p:nvPr/>
          </p:nvSpPr>
          <p:spPr>
            <a:xfrm>
              <a:off x="714348" y="1357298"/>
              <a:ext cx="1080000" cy="1080000"/>
            </a:xfrm>
            <a:prstGeom prst="flowChartOr">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1400">
                <a:solidFill>
                  <a:schemeClr val="bg2"/>
                </a:solidFill>
              </a:endParaRPr>
            </a:p>
          </p:txBody>
        </p:sp>
        <p:sp>
          <p:nvSpPr>
            <p:cNvPr id="33" name="Rectangle 32"/>
            <p:cNvSpPr/>
            <p:nvPr/>
          </p:nvSpPr>
          <p:spPr>
            <a:xfrm>
              <a:off x="857224" y="1000108"/>
              <a:ext cx="78581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firstslide"/>
                </a:rPr>
                <a:t>Home </a:t>
              </a:r>
              <a:endParaRPr lang="en-US" sz="1400" b="1" dirty="0">
                <a:solidFill>
                  <a:schemeClr val="bg2"/>
                </a:solidFill>
              </a:endParaRPr>
            </a:p>
          </p:txBody>
        </p:sp>
        <p:sp>
          <p:nvSpPr>
            <p:cNvPr id="35" name="Rectangle 34"/>
            <p:cNvSpPr/>
            <p:nvPr/>
          </p:nvSpPr>
          <p:spPr>
            <a:xfrm rot="16200000">
              <a:off x="35687" y="1678770"/>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nextslide"/>
                </a:rPr>
                <a:t>Next</a:t>
              </a:r>
              <a:endParaRPr lang="en-US" sz="1400" b="1" dirty="0">
                <a:solidFill>
                  <a:schemeClr val="bg2"/>
                </a:solidFill>
              </a:endParaRPr>
            </a:p>
          </p:txBody>
        </p:sp>
        <p:sp>
          <p:nvSpPr>
            <p:cNvPr id="43" name="Rectangle 42"/>
            <p:cNvSpPr/>
            <p:nvPr/>
          </p:nvSpPr>
          <p:spPr>
            <a:xfrm rot="16200000">
              <a:off x="1393009" y="1678769"/>
              <a:ext cx="1071570"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previousslide"/>
                </a:rPr>
                <a:t>Previous</a:t>
              </a:r>
              <a:endParaRPr lang="en-US" sz="1400" b="1" dirty="0">
                <a:solidFill>
                  <a:schemeClr val="bg2"/>
                </a:solidFill>
              </a:endParaRPr>
            </a:p>
          </p:txBody>
        </p:sp>
        <p:sp>
          <p:nvSpPr>
            <p:cNvPr id="44" name="Rectangle 43"/>
            <p:cNvSpPr/>
            <p:nvPr/>
          </p:nvSpPr>
          <p:spPr>
            <a:xfrm>
              <a:off x="785786" y="2357430"/>
              <a:ext cx="990608" cy="4286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bg2"/>
                  </a:solidFill>
                  <a:hlinkClick r:id="" action="ppaction://hlinkshowjump?jump=lastslide"/>
                </a:rPr>
                <a:t>End</a:t>
              </a:r>
              <a:endParaRPr lang="en-US" sz="1400" b="1" dirty="0">
                <a:solidFill>
                  <a:schemeClr val="bg2"/>
                </a:solidFill>
              </a:endParaRPr>
            </a:p>
          </p:txBody>
        </p:sp>
      </p:grpSp>
      <p:sp>
        <p:nvSpPr>
          <p:cNvPr id="24" name="Rectangle 23"/>
          <p:cNvSpPr/>
          <p:nvPr/>
        </p:nvSpPr>
        <p:spPr>
          <a:xfrm>
            <a:off x="857224" y="1714488"/>
            <a:ext cx="7929618" cy="1938992"/>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just"/>
            <a:r>
              <a:rPr lang="en-US" sz="2000" b="1" dirty="0" smtClean="0">
                <a:solidFill>
                  <a:schemeClr val="tx1"/>
                </a:solidFill>
              </a:rPr>
              <a:t>The system shown in the figure is subjected to two coupling forces : </a:t>
            </a:r>
            <a:r>
              <a:rPr lang="en-US" sz="2000" b="1" dirty="0" smtClean="0">
                <a:solidFill>
                  <a:srgbClr val="FF0000"/>
                </a:solidFill>
              </a:rPr>
              <a:t>200 </a:t>
            </a:r>
            <a:r>
              <a:rPr lang="en-US" sz="2000" b="1" dirty="0" smtClean="0">
                <a:solidFill>
                  <a:schemeClr val="tx1"/>
                </a:solidFill>
              </a:rPr>
              <a:t>and </a:t>
            </a:r>
            <a:r>
              <a:rPr lang="en-US" sz="2000" b="1" dirty="0" smtClean="0">
                <a:solidFill>
                  <a:schemeClr val="tx2"/>
                </a:solidFill>
              </a:rPr>
              <a:t>100</a:t>
            </a:r>
            <a:r>
              <a:rPr lang="en-US" sz="2000" b="1" dirty="0" smtClean="0">
                <a:solidFill>
                  <a:schemeClr val="tx1"/>
                </a:solidFill>
              </a:rPr>
              <a:t> N. the moment arms are as shown. </a:t>
            </a:r>
          </a:p>
          <a:p>
            <a:pPr algn="just"/>
            <a:endParaRPr lang="en-US" sz="2000" b="1" dirty="0" smtClean="0">
              <a:solidFill>
                <a:schemeClr val="tx1"/>
              </a:solidFill>
            </a:endParaRPr>
          </a:p>
          <a:p>
            <a:pPr algn="just"/>
            <a:r>
              <a:rPr lang="en-US" sz="2000" b="1" dirty="0" smtClean="0">
                <a:solidFill>
                  <a:schemeClr val="tx1"/>
                </a:solidFill>
              </a:rPr>
              <a:t>Simplify  the following force system to single force and moment system about point O</a:t>
            </a:r>
            <a:endParaRPr lang="en-US" sz="2000" b="1" dirty="0" smtClean="0">
              <a:solidFill>
                <a:srgbClr val="FF0000"/>
              </a:solidFill>
            </a:endParaRPr>
          </a:p>
          <a:p>
            <a:pPr algn="just"/>
            <a:r>
              <a:rPr lang="en-US" sz="2000" b="1" dirty="0" smtClean="0">
                <a:solidFill>
                  <a:schemeClr val="tx1"/>
                </a:solidFill>
              </a:rPr>
              <a:t>   </a:t>
            </a:r>
            <a:endParaRPr lang="en-US" sz="2000" b="1" dirty="0" smtClean="0">
              <a:solidFill>
                <a:srgbClr val="FF0000"/>
              </a:solidFill>
            </a:endParaRPr>
          </a:p>
        </p:txBody>
      </p:sp>
      <p:grpSp>
        <p:nvGrpSpPr>
          <p:cNvPr id="75" name="Group 74"/>
          <p:cNvGrpSpPr/>
          <p:nvPr/>
        </p:nvGrpSpPr>
        <p:grpSpPr>
          <a:xfrm>
            <a:off x="1857356" y="3695720"/>
            <a:ext cx="4876800" cy="2590800"/>
            <a:chOff x="4267200" y="2895600"/>
            <a:chExt cx="4876800" cy="2590800"/>
          </a:xfrm>
        </p:grpSpPr>
        <p:grpSp>
          <p:nvGrpSpPr>
            <p:cNvPr id="76" name="Group 14"/>
            <p:cNvGrpSpPr>
              <a:grpSpLocks/>
            </p:cNvGrpSpPr>
            <p:nvPr/>
          </p:nvGrpSpPr>
          <p:grpSpPr bwMode="auto">
            <a:xfrm>
              <a:off x="4267200" y="3276600"/>
              <a:ext cx="4668838" cy="1827212"/>
              <a:chOff x="1970" y="3838"/>
              <a:chExt cx="7352" cy="2876"/>
            </a:xfrm>
          </p:grpSpPr>
          <p:grpSp>
            <p:nvGrpSpPr>
              <p:cNvPr id="87" name="Group 15"/>
              <p:cNvGrpSpPr>
                <a:grpSpLocks/>
              </p:cNvGrpSpPr>
              <p:nvPr/>
            </p:nvGrpSpPr>
            <p:grpSpPr bwMode="auto">
              <a:xfrm>
                <a:off x="2510" y="4942"/>
                <a:ext cx="5678" cy="795"/>
                <a:chOff x="2510" y="4942"/>
                <a:chExt cx="5678" cy="795"/>
              </a:xfrm>
            </p:grpSpPr>
            <p:sp>
              <p:nvSpPr>
                <p:cNvPr id="102" name="Rectangle 16"/>
                <p:cNvSpPr>
                  <a:spLocks noChangeArrowheads="1"/>
                </p:cNvSpPr>
                <p:nvPr/>
              </p:nvSpPr>
              <p:spPr bwMode="auto">
                <a:xfrm>
                  <a:off x="2519" y="5059"/>
                  <a:ext cx="5669" cy="567"/>
                </a:xfrm>
                <a:prstGeom prst="rect">
                  <a:avLst/>
                </a:prstGeom>
                <a:gradFill rotWithShape="1">
                  <a:gsLst>
                    <a:gs pos="0">
                      <a:srgbClr val="FFFFFF">
                        <a:gamma/>
                        <a:shade val="0"/>
                        <a:invGamma/>
                      </a:srgbClr>
                    </a:gs>
                    <a:gs pos="100000">
                      <a:srgbClr val="FFFFFF"/>
                    </a:gs>
                  </a:gsLst>
                  <a:lin ang="5400000" scaled="1"/>
                </a:gra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03" name="Rectangle 17"/>
                <p:cNvSpPr>
                  <a:spLocks noChangeArrowheads="1"/>
                </p:cNvSpPr>
                <p:nvPr/>
              </p:nvSpPr>
              <p:spPr bwMode="auto">
                <a:xfrm>
                  <a:off x="2510" y="4942"/>
                  <a:ext cx="5669" cy="113"/>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04" name="Rectangle 18"/>
                <p:cNvSpPr>
                  <a:spLocks noChangeArrowheads="1"/>
                </p:cNvSpPr>
                <p:nvPr/>
              </p:nvSpPr>
              <p:spPr bwMode="auto">
                <a:xfrm>
                  <a:off x="2516" y="5624"/>
                  <a:ext cx="5669" cy="113"/>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sp>
            <p:nvSpPr>
              <p:cNvPr id="88" name="Firewall"/>
              <p:cNvSpPr>
                <a:spLocks noEditPoints="1" noChangeArrowheads="1"/>
              </p:cNvSpPr>
              <p:nvPr/>
            </p:nvSpPr>
            <p:spPr bwMode="auto">
              <a:xfrm rot="5400000">
                <a:off x="976" y="4832"/>
                <a:ext cx="2850" cy="862"/>
              </a:xfrm>
              <a:custGeom>
                <a:avLst/>
                <a:gdLst>
                  <a:gd name="T0" fmla="*/ 0 w 21600"/>
                  <a:gd name="T1" fmla="*/ 0 h 21600"/>
                  <a:gd name="T2" fmla="*/ 10800 w 21600"/>
                  <a:gd name="T3" fmla="*/ 0 h 21600"/>
                  <a:gd name="T4" fmla="*/ 21600 w 21600"/>
                  <a:gd name="T5" fmla="*/ 0 h 21600"/>
                  <a:gd name="T6" fmla="*/ 21060 w 21600"/>
                  <a:gd name="T7" fmla="*/ 10800 h 21600"/>
                  <a:gd name="T8" fmla="*/ 21060 w 21600"/>
                  <a:gd name="T9" fmla="*/ 21600 h 21600"/>
                  <a:gd name="T10" fmla="*/ 10800 w 21600"/>
                  <a:gd name="T11" fmla="*/ 21600 h 21600"/>
                  <a:gd name="T12" fmla="*/ 540 w 21600"/>
                  <a:gd name="T13" fmla="*/ 21600 h 21600"/>
                  <a:gd name="T14" fmla="*/ 540 w 21600"/>
                  <a:gd name="T15" fmla="*/ 10800 h 21600"/>
                  <a:gd name="T16" fmla="*/ 761 w 21600"/>
                  <a:gd name="T17" fmla="*/ 22454 h 21600"/>
                  <a:gd name="T18" fmla="*/ 21069 w 21600"/>
                  <a:gd name="T19" fmla="*/ 32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540" y="4628"/>
                    </a:moveTo>
                    <a:lnTo>
                      <a:pt x="0" y="4628"/>
                    </a:lnTo>
                    <a:lnTo>
                      <a:pt x="0" y="0"/>
                    </a:lnTo>
                    <a:lnTo>
                      <a:pt x="21600" y="0"/>
                    </a:lnTo>
                    <a:lnTo>
                      <a:pt x="21600" y="4628"/>
                    </a:lnTo>
                    <a:lnTo>
                      <a:pt x="21060" y="4628"/>
                    </a:lnTo>
                    <a:lnTo>
                      <a:pt x="21060" y="21600"/>
                    </a:lnTo>
                    <a:lnTo>
                      <a:pt x="540" y="21600"/>
                    </a:lnTo>
                    <a:lnTo>
                      <a:pt x="540" y="4628"/>
                    </a:lnTo>
                    <a:close/>
                  </a:path>
                  <a:path w="21600" h="21600" extrusionOk="0">
                    <a:moveTo>
                      <a:pt x="540" y="4628"/>
                    </a:moveTo>
                    <a:lnTo>
                      <a:pt x="540" y="6171"/>
                    </a:lnTo>
                    <a:lnTo>
                      <a:pt x="2700" y="6171"/>
                    </a:lnTo>
                    <a:lnTo>
                      <a:pt x="2700" y="4628"/>
                    </a:lnTo>
                    <a:lnTo>
                      <a:pt x="540" y="4628"/>
                    </a:lnTo>
                    <a:close/>
                  </a:path>
                  <a:path w="21600" h="21600" extrusionOk="0">
                    <a:moveTo>
                      <a:pt x="2700" y="4628"/>
                    </a:moveTo>
                    <a:lnTo>
                      <a:pt x="2700" y="6171"/>
                    </a:lnTo>
                    <a:lnTo>
                      <a:pt x="4860" y="6171"/>
                    </a:lnTo>
                    <a:lnTo>
                      <a:pt x="4860" y="4628"/>
                    </a:lnTo>
                    <a:lnTo>
                      <a:pt x="2700" y="4628"/>
                    </a:lnTo>
                    <a:close/>
                  </a:path>
                  <a:path w="21600" h="21600" extrusionOk="0">
                    <a:moveTo>
                      <a:pt x="4860" y="4628"/>
                    </a:moveTo>
                    <a:lnTo>
                      <a:pt x="4860" y="6171"/>
                    </a:lnTo>
                    <a:lnTo>
                      <a:pt x="7020" y="6171"/>
                    </a:lnTo>
                    <a:lnTo>
                      <a:pt x="7020" y="4628"/>
                    </a:lnTo>
                    <a:lnTo>
                      <a:pt x="4860" y="4628"/>
                    </a:lnTo>
                    <a:close/>
                  </a:path>
                  <a:path w="21600" h="21600" extrusionOk="0">
                    <a:moveTo>
                      <a:pt x="7020" y="4628"/>
                    </a:moveTo>
                    <a:lnTo>
                      <a:pt x="7020" y="6171"/>
                    </a:lnTo>
                    <a:lnTo>
                      <a:pt x="9180" y="6171"/>
                    </a:lnTo>
                    <a:lnTo>
                      <a:pt x="9180" y="4628"/>
                    </a:lnTo>
                    <a:lnTo>
                      <a:pt x="7020" y="4628"/>
                    </a:lnTo>
                    <a:close/>
                  </a:path>
                  <a:path w="21600" h="21600" extrusionOk="0">
                    <a:moveTo>
                      <a:pt x="9180" y="4628"/>
                    </a:moveTo>
                    <a:lnTo>
                      <a:pt x="9180" y="6171"/>
                    </a:lnTo>
                    <a:lnTo>
                      <a:pt x="11340" y="6171"/>
                    </a:lnTo>
                    <a:lnTo>
                      <a:pt x="11340" y="4628"/>
                    </a:lnTo>
                    <a:lnTo>
                      <a:pt x="9180" y="4628"/>
                    </a:lnTo>
                    <a:close/>
                  </a:path>
                  <a:path w="21600" h="21600" extrusionOk="0">
                    <a:moveTo>
                      <a:pt x="11340" y="4628"/>
                    </a:moveTo>
                    <a:lnTo>
                      <a:pt x="11340" y="6171"/>
                    </a:lnTo>
                    <a:lnTo>
                      <a:pt x="13500" y="6171"/>
                    </a:lnTo>
                    <a:lnTo>
                      <a:pt x="13500" y="4628"/>
                    </a:lnTo>
                    <a:lnTo>
                      <a:pt x="11340" y="4628"/>
                    </a:lnTo>
                    <a:close/>
                  </a:path>
                  <a:path w="21600" h="21600" extrusionOk="0">
                    <a:moveTo>
                      <a:pt x="13500" y="4628"/>
                    </a:moveTo>
                    <a:lnTo>
                      <a:pt x="13500" y="6171"/>
                    </a:lnTo>
                    <a:lnTo>
                      <a:pt x="15660" y="6171"/>
                    </a:lnTo>
                    <a:lnTo>
                      <a:pt x="15660" y="4628"/>
                    </a:lnTo>
                    <a:lnTo>
                      <a:pt x="13500" y="4628"/>
                    </a:lnTo>
                    <a:close/>
                  </a:path>
                  <a:path w="21600" h="21600" extrusionOk="0">
                    <a:moveTo>
                      <a:pt x="15660" y="4628"/>
                    </a:moveTo>
                    <a:lnTo>
                      <a:pt x="15660" y="6171"/>
                    </a:lnTo>
                    <a:lnTo>
                      <a:pt x="17820" y="6171"/>
                    </a:lnTo>
                    <a:lnTo>
                      <a:pt x="17820" y="4628"/>
                    </a:lnTo>
                    <a:lnTo>
                      <a:pt x="15660" y="4628"/>
                    </a:lnTo>
                    <a:close/>
                  </a:path>
                  <a:path w="21600" h="21600" extrusionOk="0">
                    <a:moveTo>
                      <a:pt x="17820" y="4628"/>
                    </a:moveTo>
                    <a:lnTo>
                      <a:pt x="17820" y="6171"/>
                    </a:lnTo>
                    <a:lnTo>
                      <a:pt x="19980" y="6171"/>
                    </a:lnTo>
                    <a:lnTo>
                      <a:pt x="19980" y="4628"/>
                    </a:lnTo>
                    <a:lnTo>
                      <a:pt x="17820" y="4628"/>
                    </a:lnTo>
                    <a:close/>
                  </a:path>
                  <a:path w="21600" h="21600" extrusionOk="0">
                    <a:moveTo>
                      <a:pt x="1620" y="6171"/>
                    </a:moveTo>
                    <a:lnTo>
                      <a:pt x="1620" y="7714"/>
                    </a:lnTo>
                    <a:lnTo>
                      <a:pt x="3779" y="7714"/>
                    </a:lnTo>
                    <a:lnTo>
                      <a:pt x="3779" y="6171"/>
                    </a:lnTo>
                    <a:lnTo>
                      <a:pt x="1620" y="6171"/>
                    </a:lnTo>
                    <a:close/>
                  </a:path>
                  <a:path w="21600" h="21600" extrusionOk="0">
                    <a:moveTo>
                      <a:pt x="3779" y="6171"/>
                    </a:moveTo>
                    <a:lnTo>
                      <a:pt x="3779" y="7714"/>
                    </a:lnTo>
                    <a:lnTo>
                      <a:pt x="5940" y="7714"/>
                    </a:lnTo>
                    <a:lnTo>
                      <a:pt x="5940" y="6171"/>
                    </a:lnTo>
                    <a:lnTo>
                      <a:pt x="3779" y="6171"/>
                    </a:lnTo>
                    <a:close/>
                  </a:path>
                  <a:path w="21600" h="21600" extrusionOk="0">
                    <a:moveTo>
                      <a:pt x="5940" y="6171"/>
                    </a:moveTo>
                    <a:lnTo>
                      <a:pt x="5940" y="7714"/>
                    </a:lnTo>
                    <a:lnTo>
                      <a:pt x="8100" y="7714"/>
                    </a:lnTo>
                    <a:lnTo>
                      <a:pt x="8100" y="6171"/>
                    </a:lnTo>
                    <a:lnTo>
                      <a:pt x="5940" y="6171"/>
                    </a:lnTo>
                    <a:close/>
                  </a:path>
                  <a:path w="21600" h="21600" extrusionOk="0">
                    <a:moveTo>
                      <a:pt x="8100" y="6171"/>
                    </a:moveTo>
                    <a:lnTo>
                      <a:pt x="8100" y="7714"/>
                    </a:lnTo>
                    <a:lnTo>
                      <a:pt x="10260" y="7714"/>
                    </a:lnTo>
                    <a:lnTo>
                      <a:pt x="10260" y="6171"/>
                    </a:lnTo>
                    <a:lnTo>
                      <a:pt x="8100" y="6171"/>
                    </a:lnTo>
                    <a:close/>
                  </a:path>
                  <a:path w="21600" h="21600" extrusionOk="0">
                    <a:moveTo>
                      <a:pt x="10260" y="6171"/>
                    </a:moveTo>
                    <a:lnTo>
                      <a:pt x="10260" y="7714"/>
                    </a:lnTo>
                    <a:lnTo>
                      <a:pt x="12419" y="7714"/>
                    </a:lnTo>
                    <a:lnTo>
                      <a:pt x="12419" y="6171"/>
                    </a:lnTo>
                    <a:lnTo>
                      <a:pt x="10260" y="6171"/>
                    </a:lnTo>
                    <a:close/>
                  </a:path>
                  <a:path w="21600" h="21600" extrusionOk="0">
                    <a:moveTo>
                      <a:pt x="12419" y="6171"/>
                    </a:moveTo>
                    <a:lnTo>
                      <a:pt x="12419" y="7714"/>
                    </a:lnTo>
                    <a:lnTo>
                      <a:pt x="14580" y="7714"/>
                    </a:lnTo>
                    <a:lnTo>
                      <a:pt x="14580" y="6171"/>
                    </a:lnTo>
                    <a:lnTo>
                      <a:pt x="12419" y="6171"/>
                    </a:lnTo>
                    <a:close/>
                  </a:path>
                  <a:path w="21600" h="21600" extrusionOk="0">
                    <a:moveTo>
                      <a:pt x="14580" y="6171"/>
                    </a:moveTo>
                    <a:lnTo>
                      <a:pt x="14580" y="7714"/>
                    </a:lnTo>
                    <a:lnTo>
                      <a:pt x="16740" y="7714"/>
                    </a:lnTo>
                    <a:lnTo>
                      <a:pt x="16740" y="6171"/>
                    </a:lnTo>
                    <a:lnTo>
                      <a:pt x="14580" y="6171"/>
                    </a:lnTo>
                    <a:close/>
                  </a:path>
                  <a:path w="21600" h="21600" extrusionOk="0">
                    <a:moveTo>
                      <a:pt x="16740" y="6171"/>
                    </a:moveTo>
                    <a:lnTo>
                      <a:pt x="16740" y="7714"/>
                    </a:lnTo>
                    <a:lnTo>
                      <a:pt x="18900" y="7714"/>
                    </a:lnTo>
                    <a:lnTo>
                      <a:pt x="18900" y="6171"/>
                    </a:lnTo>
                    <a:lnTo>
                      <a:pt x="16740" y="6171"/>
                    </a:lnTo>
                    <a:close/>
                  </a:path>
                  <a:path w="21600" h="21600" extrusionOk="0">
                    <a:moveTo>
                      <a:pt x="18900" y="6171"/>
                    </a:moveTo>
                    <a:lnTo>
                      <a:pt x="18900" y="7714"/>
                    </a:lnTo>
                    <a:lnTo>
                      <a:pt x="21060" y="7714"/>
                    </a:lnTo>
                    <a:lnTo>
                      <a:pt x="21060" y="6171"/>
                    </a:lnTo>
                    <a:lnTo>
                      <a:pt x="18900" y="6171"/>
                    </a:lnTo>
                    <a:close/>
                  </a:path>
                  <a:path w="21600" h="21600" extrusionOk="0">
                    <a:moveTo>
                      <a:pt x="540" y="7714"/>
                    </a:moveTo>
                    <a:lnTo>
                      <a:pt x="540" y="9257"/>
                    </a:lnTo>
                    <a:lnTo>
                      <a:pt x="2700" y="9257"/>
                    </a:lnTo>
                    <a:lnTo>
                      <a:pt x="2700" y="7714"/>
                    </a:lnTo>
                    <a:lnTo>
                      <a:pt x="540" y="7714"/>
                    </a:lnTo>
                    <a:close/>
                  </a:path>
                  <a:path w="21600" h="21600" extrusionOk="0">
                    <a:moveTo>
                      <a:pt x="2700" y="7714"/>
                    </a:moveTo>
                    <a:lnTo>
                      <a:pt x="2700" y="9257"/>
                    </a:lnTo>
                    <a:lnTo>
                      <a:pt x="4860" y="9257"/>
                    </a:lnTo>
                    <a:lnTo>
                      <a:pt x="4860" y="7714"/>
                    </a:lnTo>
                    <a:lnTo>
                      <a:pt x="2700" y="7714"/>
                    </a:lnTo>
                    <a:close/>
                  </a:path>
                  <a:path w="21600" h="21600" extrusionOk="0">
                    <a:moveTo>
                      <a:pt x="4860" y="7714"/>
                    </a:moveTo>
                    <a:lnTo>
                      <a:pt x="4860" y="9257"/>
                    </a:lnTo>
                    <a:lnTo>
                      <a:pt x="7020" y="9257"/>
                    </a:lnTo>
                    <a:lnTo>
                      <a:pt x="7020" y="7714"/>
                    </a:lnTo>
                    <a:lnTo>
                      <a:pt x="4860" y="7714"/>
                    </a:lnTo>
                    <a:close/>
                  </a:path>
                  <a:path w="21600" h="21600" extrusionOk="0">
                    <a:moveTo>
                      <a:pt x="7020" y="7714"/>
                    </a:moveTo>
                    <a:lnTo>
                      <a:pt x="7020" y="9257"/>
                    </a:lnTo>
                    <a:lnTo>
                      <a:pt x="9180" y="9257"/>
                    </a:lnTo>
                    <a:lnTo>
                      <a:pt x="9180" y="7714"/>
                    </a:lnTo>
                    <a:lnTo>
                      <a:pt x="7020" y="7714"/>
                    </a:lnTo>
                    <a:close/>
                  </a:path>
                  <a:path w="21600" h="21600" extrusionOk="0">
                    <a:moveTo>
                      <a:pt x="9180" y="7714"/>
                    </a:moveTo>
                    <a:lnTo>
                      <a:pt x="9180" y="9257"/>
                    </a:lnTo>
                    <a:lnTo>
                      <a:pt x="11340" y="9257"/>
                    </a:lnTo>
                    <a:lnTo>
                      <a:pt x="11340" y="7714"/>
                    </a:lnTo>
                    <a:lnTo>
                      <a:pt x="9180" y="7714"/>
                    </a:lnTo>
                    <a:close/>
                  </a:path>
                  <a:path w="21600" h="21600" extrusionOk="0">
                    <a:moveTo>
                      <a:pt x="11340" y="7714"/>
                    </a:moveTo>
                    <a:lnTo>
                      <a:pt x="11340" y="9257"/>
                    </a:lnTo>
                    <a:lnTo>
                      <a:pt x="13500" y="9257"/>
                    </a:lnTo>
                    <a:lnTo>
                      <a:pt x="13500" y="7714"/>
                    </a:lnTo>
                    <a:lnTo>
                      <a:pt x="11340" y="7714"/>
                    </a:lnTo>
                    <a:close/>
                  </a:path>
                  <a:path w="21600" h="21600" extrusionOk="0">
                    <a:moveTo>
                      <a:pt x="13500" y="7714"/>
                    </a:moveTo>
                    <a:lnTo>
                      <a:pt x="13500" y="9257"/>
                    </a:lnTo>
                    <a:lnTo>
                      <a:pt x="15660" y="9257"/>
                    </a:lnTo>
                    <a:lnTo>
                      <a:pt x="15660" y="7714"/>
                    </a:lnTo>
                    <a:lnTo>
                      <a:pt x="13500" y="7714"/>
                    </a:lnTo>
                    <a:close/>
                  </a:path>
                  <a:path w="21600" h="21600" extrusionOk="0">
                    <a:moveTo>
                      <a:pt x="15660" y="7714"/>
                    </a:moveTo>
                    <a:lnTo>
                      <a:pt x="15660" y="9257"/>
                    </a:lnTo>
                    <a:lnTo>
                      <a:pt x="17820" y="9257"/>
                    </a:lnTo>
                    <a:lnTo>
                      <a:pt x="17820" y="7714"/>
                    </a:lnTo>
                    <a:lnTo>
                      <a:pt x="15660" y="7714"/>
                    </a:lnTo>
                    <a:close/>
                  </a:path>
                  <a:path w="21600" h="21600" extrusionOk="0">
                    <a:moveTo>
                      <a:pt x="17820" y="7714"/>
                    </a:moveTo>
                    <a:lnTo>
                      <a:pt x="17820" y="9257"/>
                    </a:lnTo>
                    <a:lnTo>
                      <a:pt x="19980" y="9257"/>
                    </a:lnTo>
                    <a:lnTo>
                      <a:pt x="19980" y="7714"/>
                    </a:lnTo>
                    <a:lnTo>
                      <a:pt x="17820" y="7714"/>
                    </a:lnTo>
                    <a:close/>
                  </a:path>
                  <a:path w="21600" h="21600" extrusionOk="0">
                    <a:moveTo>
                      <a:pt x="1620" y="9257"/>
                    </a:moveTo>
                    <a:lnTo>
                      <a:pt x="1620" y="10800"/>
                    </a:lnTo>
                    <a:lnTo>
                      <a:pt x="3779" y="10800"/>
                    </a:lnTo>
                    <a:lnTo>
                      <a:pt x="3779" y="9257"/>
                    </a:lnTo>
                    <a:lnTo>
                      <a:pt x="1620" y="9257"/>
                    </a:lnTo>
                    <a:close/>
                  </a:path>
                  <a:path w="21600" h="21600" extrusionOk="0">
                    <a:moveTo>
                      <a:pt x="3779" y="9257"/>
                    </a:moveTo>
                    <a:lnTo>
                      <a:pt x="3779" y="10800"/>
                    </a:lnTo>
                    <a:lnTo>
                      <a:pt x="5940" y="10800"/>
                    </a:lnTo>
                    <a:lnTo>
                      <a:pt x="5940" y="9257"/>
                    </a:lnTo>
                    <a:lnTo>
                      <a:pt x="3779" y="9257"/>
                    </a:lnTo>
                    <a:close/>
                  </a:path>
                  <a:path w="21600" h="21600" extrusionOk="0">
                    <a:moveTo>
                      <a:pt x="5940" y="9257"/>
                    </a:moveTo>
                    <a:lnTo>
                      <a:pt x="5940" y="10800"/>
                    </a:lnTo>
                    <a:lnTo>
                      <a:pt x="8100" y="10800"/>
                    </a:lnTo>
                    <a:lnTo>
                      <a:pt x="8100" y="9257"/>
                    </a:lnTo>
                    <a:lnTo>
                      <a:pt x="5940" y="9257"/>
                    </a:lnTo>
                    <a:close/>
                  </a:path>
                  <a:path w="21600" h="21600" extrusionOk="0">
                    <a:moveTo>
                      <a:pt x="8100" y="9257"/>
                    </a:moveTo>
                    <a:lnTo>
                      <a:pt x="8100" y="10800"/>
                    </a:lnTo>
                    <a:lnTo>
                      <a:pt x="10260" y="10800"/>
                    </a:lnTo>
                    <a:lnTo>
                      <a:pt x="10260" y="9257"/>
                    </a:lnTo>
                    <a:lnTo>
                      <a:pt x="8100" y="9257"/>
                    </a:lnTo>
                    <a:close/>
                  </a:path>
                  <a:path w="21600" h="21600" extrusionOk="0">
                    <a:moveTo>
                      <a:pt x="10260" y="9257"/>
                    </a:moveTo>
                    <a:lnTo>
                      <a:pt x="10260" y="10800"/>
                    </a:lnTo>
                    <a:lnTo>
                      <a:pt x="12419" y="10800"/>
                    </a:lnTo>
                    <a:lnTo>
                      <a:pt x="12419" y="9257"/>
                    </a:lnTo>
                    <a:lnTo>
                      <a:pt x="10260" y="9257"/>
                    </a:lnTo>
                    <a:close/>
                  </a:path>
                  <a:path w="21600" h="21600" extrusionOk="0">
                    <a:moveTo>
                      <a:pt x="12419" y="9257"/>
                    </a:moveTo>
                    <a:lnTo>
                      <a:pt x="12419" y="10800"/>
                    </a:lnTo>
                    <a:lnTo>
                      <a:pt x="14580" y="10800"/>
                    </a:lnTo>
                    <a:lnTo>
                      <a:pt x="14580" y="9257"/>
                    </a:lnTo>
                    <a:lnTo>
                      <a:pt x="12419" y="9257"/>
                    </a:lnTo>
                    <a:close/>
                  </a:path>
                  <a:path w="21600" h="21600" extrusionOk="0">
                    <a:moveTo>
                      <a:pt x="14580" y="9257"/>
                    </a:moveTo>
                    <a:lnTo>
                      <a:pt x="14580" y="10800"/>
                    </a:lnTo>
                    <a:lnTo>
                      <a:pt x="16740" y="10800"/>
                    </a:lnTo>
                    <a:lnTo>
                      <a:pt x="16740" y="9257"/>
                    </a:lnTo>
                    <a:lnTo>
                      <a:pt x="14580" y="9257"/>
                    </a:lnTo>
                    <a:close/>
                  </a:path>
                  <a:path w="21600" h="21600" extrusionOk="0">
                    <a:moveTo>
                      <a:pt x="16740" y="9257"/>
                    </a:moveTo>
                    <a:lnTo>
                      <a:pt x="16740" y="10800"/>
                    </a:lnTo>
                    <a:lnTo>
                      <a:pt x="18900" y="10800"/>
                    </a:lnTo>
                    <a:lnTo>
                      <a:pt x="18900" y="9257"/>
                    </a:lnTo>
                    <a:lnTo>
                      <a:pt x="16740" y="9257"/>
                    </a:lnTo>
                    <a:close/>
                  </a:path>
                  <a:path w="21600" h="21600" extrusionOk="0">
                    <a:moveTo>
                      <a:pt x="18900" y="9257"/>
                    </a:moveTo>
                    <a:lnTo>
                      <a:pt x="18900" y="10800"/>
                    </a:lnTo>
                    <a:lnTo>
                      <a:pt x="21060" y="10800"/>
                    </a:lnTo>
                    <a:lnTo>
                      <a:pt x="21060" y="9257"/>
                    </a:lnTo>
                    <a:lnTo>
                      <a:pt x="18900" y="9257"/>
                    </a:lnTo>
                    <a:close/>
                  </a:path>
                  <a:path w="21600" h="21600" extrusionOk="0">
                    <a:moveTo>
                      <a:pt x="540" y="10800"/>
                    </a:moveTo>
                    <a:lnTo>
                      <a:pt x="540" y="12342"/>
                    </a:lnTo>
                    <a:lnTo>
                      <a:pt x="2700" y="12342"/>
                    </a:lnTo>
                    <a:lnTo>
                      <a:pt x="2700" y="10800"/>
                    </a:lnTo>
                    <a:lnTo>
                      <a:pt x="540" y="10800"/>
                    </a:lnTo>
                    <a:close/>
                  </a:path>
                  <a:path w="21600" h="21600" extrusionOk="0">
                    <a:moveTo>
                      <a:pt x="2700" y="10800"/>
                    </a:moveTo>
                    <a:lnTo>
                      <a:pt x="2700" y="12342"/>
                    </a:lnTo>
                    <a:lnTo>
                      <a:pt x="4860" y="12342"/>
                    </a:lnTo>
                    <a:lnTo>
                      <a:pt x="4860" y="10800"/>
                    </a:lnTo>
                    <a:lnTo>
                      <a:pt x="2700" y="10800"/>
                    </a:lnTo>
                    <a:close/>
                  </a:path>
                  <a:path w="21600" h="21600" extrusionOk="0">
                    <a:moveTo>
                      <a:pt x="4860" y="10800"/>
                    </a:moveTo>
                    <a:lnTo>
                      <a:pt x="4860" y="12342"/>
                    </a:lnTo>
                    <a:lnTo>
                      <a:pt x="7020" y="12342"/>
                    </a:lnTo>
                    <a:lnTo>
                      <a:pt x="7020" y="10800"/>
                    </a:lnTo>
                    <a:lnTo>
                      <a:pt x="4860" y="10800"/>
                    </a:lnTo>
                    <a:close/>
                  </a:path>
                  <a:path w="21600" h="21600" extrusionOk="0">
                    <a:moveTo>
                      <a:pt x="7020" y="10800"/>
                    </a:moveTo>
                    <a:lnTo>
                      <a:pt x="7020" y="12342"/>
                    </a:lnTo>
                    <a:lnTo>
                      <a:pt x="9180" y="12342"/>
                    </a:lnTo>
                    <a:lnTo>
                      <a:pt x="9180" y="10800"/>
                    </a:lnTo>
                    <a:lnTo>
                      <a:pt x="7020" y="10800"/>
                    </a:lnTo>
                    <a:close/>
                  </a:path>
                  <a:path w="21600" h="21600" extrusionOk="0">
                    <a:moveTo>
                      <a:pt x="9180" y="10800"/>
                    </a:moveTo>
                    <a:lnTo>
                      <a:pt x="9180" y="12342"/>
                    </a:lnTo>
                    <a:lnTo>
                      <a:pt x="11340" y="12342"/>
                    </a:lnTo>
                    <a:lnTo>
                      <a:pt x="11340" y="10800"/>
                    </a:lnTo>
                    <a:lnTo>
                      <a:pt x="9180" y="10800"/>
                    </a:lnTo>
                    <a:close/>
                  </a:path>
                  <a:path w="21600" h="21600" extrusionOk="0">
                    <a:moveTo>
                      <a:pt x="11340" y="10800"/>
                    </a:moveTo>
                    <a:lnTo>
                      <a:pt x="11340" y="12342"/>
                    </a:lnTo>
                    <a:lnTo>
                      <a:pt x="13500" y="12342"/>
                    </a:lnTo>
                    <a:lnTo>
                      <a:pt x="13500" y="10800"/>
                    </a:lnTo>
                    <a:lnTo>
                      <a:pt x="11340" y="10800"/>
                    </a:lnTo>
                    <a:close/>
                  </a:path>
                  <a:path w="21600" h="21600" extrusionOk="0">
                    <a:moveTo>
                      <a:pt x="13500" y="10800"/>
                    </a:moveTo>
                    <a:lnTo>
                      <a:pt x="13500" y="12342"/>
                    </a:lnTo>
                    <a:lnTo>
                      <a:pt x="15660" y="12342"/>
                    </a:lnTo>
                    <a:lnTo>
                      <a:pt x="15660" y="10800"/>
                    </a:lnTo>
                    <a:lnTo>
                      <a:pt x="13500" y="10800"/>
                    </a:lnTo>
                    <a:close/>
                  </a:path>
                  <a:path w="21600" h="21600" extrusionOk="0">
                    <a:moveTo>
                      <a:pt x="15660" y="10800"/>
                    </a:moveTo>
                    <a:lnTo>
                      <a:pt x="15660" y="12342"/>
                    </a:lnTo>
                    <a:lnTo>
                      <a:pt x="17820" y="12342"/>
                    </a:lnTo>
                    <a:lnTo>
                      <a:pt x="17820" y="10800"/>
                    </a:lnTo>
                    <a:lnTo>
                      <a:pt x="15660" y="10800"/>
                    </a:lnTo>
                    <a:close/>
                  </a:path>
                  <a:path w="21600" h="21600" extrusionOk="0">
                    <a:moveTo>
                      <a:pt x="17820" y="10800"/>
                    </a:moveTo>
                    <a:lnTo>
                      <a:pt x="17820" y="12342"/>
                    </a:lnTo>
                    <a:lnTo>
                      <a:pt x="19980" y="12342"/>
                    </a:lnTo>
                    <a:lnTo>
                      <a:pt x="19980" y="10800"/>
                    </a:lnTo>
                    <a:lnTo>
                      <a:pt x="17820" y="10800"/>
                    </a:lnTo>
                    <a:close/>
                  </a:path>
                  <a:path w="21600" h="21600" extrusionOk="0">
                    <a:moveTo>
                      <a:pt x="1620" y="12342"/>
                    </a:moveTo>
                    <a:lnTo>
                      <a:pt x="1620" y="13885"/>
                    </a:lnTo>
                    <a:lnTo>
                      <a:pt x="3779" y="13885"/>
                    </a:lnTo>
                    <a:lnTo>
                      <a:pt x="3779" y="12342"/>
                    </a:lnTo>
                    <a:lnTo>
                      <a:pt x="1620" y="12342"/>
                    </a:lnTo>
                    <a:close/>
                  </a:path>
                  <a:path w="21600" h="21600" extrusionOk="0">
                    <a:moveTo>
                      <a:pt x="3779" y="12342"/>
                    </a:moveTo>
                    <a:lnTo>
                      <a:pt x="3779" y="13885"/>
                    </a:lnTo>
                    <a:lnTo>
                      <a:pt x="5940" y="13885"/>
                    </a:lnTo>
                    <a:lnTo>
                      <a:pt x="5940" y="12342"/>
                    </a:lnTo>
                    <a:lnTo>
                      <a:pt x="3779" y="12342"/>
                    </a:lnTo>
                    <a:close/>
                  </a:path>
                  <a:path w="21600" h="21600" extrusionOk="0">
                    <a:moveTo>
                      <a:pt x="5940" y="12342"/>
                    </a:moveTo>
                    <a:lnTo>
                      <a:pt x="5940" y="13885"/>
                    </a:lnTo>
                    <a:lnTo>
                      <a:pt x="8100" y="13885"/>
                    </a:lnTo>
                    <a:lnTo>
                      <a:pt x="8100" y="12342"/>
                    </a:lnTo>
                    <a:lnTo>
                      <a:pt x="5940" y="12342"/>
                    </a:lnTo>
                    <a:close/>
                  </a:path>
                  <a:path w="21600" h="21600" extrusionOk="0">
                    <a:moveTo>
                      <a:pt x="8100" y="12342"/>
                    </a:moveTo>
                    <a:lnTo>
                      <a:pt x="8100" y="13885"/>
                    </a:lnTo>
                    <a:lnTo>
                      <a:pt x="10260" y="13885"/>
                    </a:lnTo>
                    <a:lnTo>
                      <a:pt x="10260" y="12342"/>
                    </a:lnTo>
                    <a:lnTo>
                      <a:pt x="8100" y="12342"/>
                    </a:lnTo>
                    <a:close/>
                  </a:path>
                  <a:path w="21600" h="21600" extrusionOk="0">
                    <a:moveTo>
                      <a:pt x="10260" y="12342"/>
                    </a:moveTo>
                    <a:lnTo>
                      <a:pt x="10260" y="13885"/>
                    </a:lnTo>
                    <a:lnTo>
                      <a:pt x="12419" y="13885"/>
                    </a:lnTo>
                    <a:lnTo>
                      <a:pt x="12419" y="12342"/>
                    </a:lnTo>
                    <a:lnTo>
                      <a:pt x="10260" y="12342"/>
                    </a:lnTo>
                    <a:close/>
                  </a:path>
                  <a:path w="21600" h="21600" extrusionOk="0">
                    <a:moveTo>
                      <a:pt x="12419" y="12342"/>
                    </a:moveTo>
                    <a:lnTo>
                      <a:pt x="12419" y="13885"/>
                    </a:lnTo>
                    <a:lnTo>
                      <a:pt x="14580" y="13885"/>
                    </a:lnTo>
                    <a:lnTo>
                      <a:pt x="14580" y="12342"/>
                    </a:lnTo>
                    <a:lnTo>
                      <a:pt x="12419" y="12342"/>
                    </a:lnTo>
                    <a:close/>
                  </a:path>
                  <a:path w="21600" h="21600" extrusionOk="0">
                    <a:moveTo>
                      <a:pt x="14580" y="12342"/>
                    </a:moveTo>
                    <a:lnTo>
                      <a:pt x="14580" y="13885"/>
                    </a:lnTo>
                    <a:lnTo>
                      <a:pt x="16740" y="13885"/>
                    </a:lnTo>
                    <a:lnTo>
                      <a:pt x="16740" y="12342"/>
                    </a:lnTo>
                    <a:lnTo>
                      <a:pt x="14580" y="12342"/>
                    </a:lnTo>
                    <a:close/>
                  </a:path>
                  <a:path w="21600" h="21600" extrusionOk="0">
                    <a:moveTo>
                      <a:pt x="16740" y="12342"/>
                    </a:moveTo>
                    <a:lnTo>
                      <a:pt x="16740" y="13885"/>
                    </a:lnTo>
                    <a:lnTo>
                      <a:pt x="18900" y="13885"/>
                    </a:lnTo>
                    <a:lnTo>
                      <a:pt x="18900" y="12342"/>
                    </a:lnTo>
                    <a:lnTo>
                      <a:pt x="16740" y="12342"/>
                    </a:lnTo>
                    <a:close/>
                  </a:path>
                  <a:path w="21600" h="21600" extrusionOk="0">
                    <a:moveTo>
                      <a:pt x="18900" y="12342"/>
                    </a:moveTo>
                    <a:lnTo>
                      <a:pt x="18900" y="13885"/>
                    </a:lnTo>
                    <a:lnTo>
                      <a:pt x="21060" y="13885"/>
                    </a:lnTo>
                    <a:lnTo>
                      <a:pt x="21060" y="12342"/>
                    </a:lnTo>
                    <a:lnTo>
                      <a:pt x="18900" y="12342"/>
                    </a:lnTo>
                    <a:close/>
                  </a:path>
                  <a:path w="21600" h="21600" extrusionOk="0">
                    <a:moveTo>
                      <a:pt x="540" y="13885"/>
                    </a:moveTo>
                    <a:lnTo>
                      <a:pt x="540" y="15428"/>
                    </a:lnTo>
                    <a:lnTo>
                      <a:pt x="2700" y="15428"/>
                    </a:lnTo>
                    <a:lnTo>
                      <a:pt x="2700" y="13885"/>
                    </a:lnTo>
                    <a:lnTo>
                      <a:pt x="540" y="13885"/>
                    </a:lnTo>
                    <a:close/>
                  </a:path>
                  <a:path w="21600" h="21600" extrusionOk="0">
                    <a:moveTo>
                      <a:pt x="2700" y="13885"/>
                    </a:moveTo>
                    <a:lnTo>
                      <a:pt x="2700" y="15428"/>
                    </a:lnTo>
                    <a:lnTo>
                      <a:pt x="4860" y="15428"/>
                    </a:lnTo>
                    <a:lnTo>
                      <a:pt x="4860" y="13885"/>
                    </a:lnTo>
                    <a:lnTo>
                      <a:pt x="2700" y="13885"/>
                    </a:lnTo>
                    <a:close/>
                  </a:path>
                  <a:path w="21600" h="21600" extrusionOk="0">
                    <a:moveTo>
                      <a:pt x="4860" y="13885"/>
                    </a:moveTo>
                    <a:lnTo>
                      <a:pt x="4860" y="15428"/>
                    </a:lnTo>
                    <a:lnTo>
                      <a:pt x="7020" y="15428"/>
                    </a:lnTo>
                    <a:lnTo>
                      <a:pt x="7020" y="13885"/>
                    </a:lnTo>
                    <a:lnTo>
                      <a:pt x="4860" y="13885"/>
                    </a:lnTo>
                    <a:close/>
                  </a:path>
                  <a:path w="21600" h="21600" extrusionOk="0">
                    <a:moveTo>
                      <a:pt x="7020" y="13885"/>
                    </a:moveTo>
                    <a:lnTo>
                      <a:pt x="7020" y="15428"/>
                    </a:lnTo>
                    <a:lnTo>
                      <a:pt x="9180" y="15428"/>
                    </a:lnTo>
                    <a:lnTo>
                      <a:pt x="9180" y="13885"/>
                    </a:lnTo>
                    <a:lnTo>
                      <a:pt x="7020" y="13885"/>
                    </a:lnTo>
                    <a:close/>
                  </a:path>
                  <a:path w="21600" h="21600" extrusionOk="0">
                    <a:moveTo>
                      <a:pt x="9180" y="13885"/>
                    </a:moveTo>
                    <a:lnTo>
                      <a:pt x="9180" y="15428"/>
                    </a:lnTo>
                    <a:lnTo>
                      <a:pt x="11340" y="15428"/>
                    </a:lnTo>
                    <a:lnTo>
                      <a:pt x="11340" y="13885"/>
                    </a:lnTo>
                    <a:lnTo>
                      <a:pt x="9180" y="13885"/>
                    </a:lnTo>
                    <a:close/>
                  </a:path>
                  <a:path w="21600" h="21600" extrusionOk="0">
                    <a:moveTo>
                      <a:pt x="11340" y="13885"/>
                    </a:moveTo>
                    <a:lnTo>
                      <a:pt x="11340" y="15428"/>
                    </a:lnTo>
                    <a:lnTo>
                      <a:pt x="13500" y="15428"/>
                    </a:lnTo>
                    <a:lnTo>
                      <a:pt x="13500" y="13885"/>
                    </a:lnTo>
                    <a:lnTo>
                      <a:pt x="11340" y="13885"/>
                    </a:lnTo>
                    <a:close/>
                  </a:path>
                  <a:path w="21600" h="21600" extrusionOk="0">
                    <a:moveTo>
                      <a:pt x="13500" y="13885"/>
                    </a:moveTo>
                    <a:lnTo>
                      <a:pt x="13500" y="15428"/>
                    </a:lnTo>
                    <a:lnTo>
                      <a:pt x="15660" y="15428"/>
                    </a:lnTo>
                    <a:lnTo>
                      <a:pt x="15660" y="13885"/>
                    </a:lnTo>
                    <a:lnTo>
                      <a:pt x="13500" y="13885"/>
                    </a:lnTo>
                    <a:close/>
                  </a:path>
                  <a:path w="21600" h="21600" extrusionOk="0">
                    <a:moveTo>
                      <a:pt x="15660" y="13885"/>
                    </a:moveTo>
                    <a:lnTo>
                      <a:pt x="15660" y="15428"/>
                    </a:lnTo>
                    <a:lnTo>
                      <a:pt x="17820" y="15428"/>
                    </a:lnTo>
                    <a:lnTo>
                      <a:pt x="17820" y="13885"/>
                    </a:lnTo>
                    <a:lnTo>
                      <a:pt x="15660" y="13885"/>
                    </a:lnTo>
                    <a:close/>
                  </a:path>
                  <a:path w="21600" h="21600" extrusionOk="0">
                    <a:moveTo>
                      <a:pt x="17820" y="13885"/>
                    </a:moveTo>
                    <a:lnTo>
                      <a:pt x="17820" y="15428"/>
                    </a:lnTo>
                    <a:lnTo>
                      <a:pt x="19980" y="15428"/>
                    </a:lnTo>
                    <a:lnTo>
                      <a:pt x="19980" y="13885"/>
                    </a:lnTo>
                    <a:lnTo>
                      <a:pt x="17820" y="13885"/>
                    </a:lnTo>
                    <a:close/>
                  </a:path>
                  <a:path w="21600" h="21600" extrusionOk="0">
                    <a:moveTo>
                      <a:pt x="1620" y="15428"/>
                    </a:moveTo>
                    <a:lnTo>
                      <a:pt x="1620" y="16971"/>
                    </a:lnTo>
                    <a:lnTo>
                      <a:pt x="3779" y="16971"/>
                    </a:lnTo>
                    <a:lnTo>
                      <a:pt x="3779" y="15428"/>
                    </a:lnTo>
                    <a:lnTo>
                      <a:pt x="1620" y="15428"/>
                    </a:lnTo>
                    <a:close/>
                  </a:path>
                  <a:path w="21600" h="21600" extrusionOk="0">
                    <a:moveTo>
                      <a:pt x="3779" y="15428"/>
                    </a:moveTo>
                    <a:lnTo>
                      <a:pt x="3779" y="16971"/>
                    </a:lnTo>
                    <a:lnTo>
                      <a:pt x="5940" y="16971"/>
                    </a:lnTo>
                    <a:lnTo>
                      <a:pt x="5940" y="15428"/>
                    </a:lnTo>
                    <a:lnTo>
                      <a:pt x="3779" y="15428"/>
                    </a:lnTo>
                    <a:close/>
                  </a:path>
                  <a:path w="21600" h="21600" extrusionOk="0">
                    <a:moveTo>
                      <a:pt x="5940" y="15428"/>
                    </a:moveTo>
                    <a:lnTo>
                      <a:pt x="5940" y="16971"/>
                    </a:lnTo>
                    <a:lnTo>
                      <a:pt x="8100" y="16971"/>
                    </a:lnTo>
                    <a:lnTo>
                      <a:pt x="8100" y="15428"/>
                    </a:lnTo>
                    <a:lnTo>
                      <a:pt x="5940" y="15428"/>
                    </a:lnTo>
                    <a:close/>
                  </a:path>
                  <a:path w="21600" h="21600" extrusionOk="0">
                    <a:moveTo>
                      <a:pt x="8100" y="15428"/>
                    </a:moveTo>
                    <a:lnTo>
                      <a:pt x="8100" y="16971"/>
                    </a:lnTo>
                    <a:lnTo>
                      <a:pt x="10260" y="16971"/>
                    </a:lnTo>
                    <a:lnTo>
                      <a:pt x="10260" y="15428"/>
                    </a:lnTo>
                    <a:lnTo>
                      <a:pt x="8100" y="15428"/>
                    </a:lnTo>
                    <a:close/>
                  </a:path>
                  <a:path w="21600" h="21600" extrusionOk="0">
                    <a:moveTo>
                      <a:pt x="10260" y="15428"/>
                    </a:moveTo>
                    <a:lnTo>
                      <a:pt x="10260" y="16971"/>
                    </a:lnTo>
                    <a:lnTo>
                      <a:pt x="12419" y="16971"/>
                    </a:lnTo>
                    <a:lnTo>
                      <a:pt x="12419" y="15428"/>
                    </a:lnTo>
                    <a:lnTo>
                      <a:pt x="10260" y="15428"/>
                    </a:lnTo>
                    <a:close/>
                  </a:path>
                  <a:path w="21600" h="21600" extrusionOk="0">
                    <a:moveTo>
                      <a:pt x="12419" y="15428"/>
                    </a:moveTo>
                    <a:lnTo>
                      <a:pt x="12419" y="16971"/>
                    </a:lnTo>
                    <a:lnTo>
                      <a:pt x="14580" y="16971"/>
                    </a:lnTo>
                    <a:lnTo>
                      <a:pt x="14580" y="15428"/>
                    </a:lnTo>
                    <a:lnTo>
                      <a:pt x="12419" y="15428"/>
                    </a:lnTo>
                    <a:close/>
                  </a:path>
                  <a:path w="21600" h="21600" extrusionOk="0">
                    <a:moveTo>
                      <a:pt x="14580" y="15428"/>
                    </a:moveTo>
                    <a:lnTo>
                      <a:pt x="14580" y="16971"/>
                    </a:lnTo>
                    <a:lnTo>
                      <a:pt x="16740" y="16971"/>
                    </a:lnTo>
                    <a:lnTo>
                      <a:pt x="16740" y="15428"/>
                    </a:lnTo>
                    <a:lnTo>
                      <a:pt x="14580" y="15428"/>
                    </a:lnTo>
                    <a:close/>
                  </a:path>
                  <a:path w="21600" h="21600" extrusionOk="0">
                    <a:moveTo>
                      <a:pt x="16740" y="15428"/>
                    </a:moveTo>
                    <a:lnTo>
                      <a:pt x="16740" y="16971"/>
                    </a:lnTo>
                    <a:lnTo>
                      <a:pt x="18900" y="16971"/>
                    </a:lnTo>
                    <a:lnTo>
                      <a:pt x="18900" y="15428"/>
                    </a:lnTo>
                    <a:lnTo>
                      <a:pt x="16740" y="15428"/>
                    </a:lnTo>
                    <a:close/>
                  </a:path>
                  <a:path w="21600" h="21600" extrusionOk="0">
                    <a:moveTo>
                      <a:pt x="18900" y="15428"/>
                    </a:moveTo>
                    <a:lnTo>
                      <a:pt x="18900" y="16971"/>
                    </a:lnTo>
                    <a:lnTo>
                      <a:pt x="21060" y="16971"/>
                    </a:lnTo>
                    <a:lnTo>
                      <a:pt x="21060" y="15428"/>
                    </a:lnTo>
                    <a:lnTo>
                      <a:pt x="18900" y="15428"/>
                    </a:lnTo>
                    <a:close/>
                  </a:path>
                  <a:path w="21600" h="21600" extrusionOk="0">
                    <a:moveTo>
                      <a:pt x="540" y="16971"/>
                    </a:moveTo>
                    <a:lnTo>
                      <a:pt x="540" y="18514"/>
                    </a:lnTo>
                    <a:lnTo>
                      <a:pt x="2700" y="18514"/>
                    </a:lnTo>
                    <a:lnTo>
                      <a:pt x="2700" y="16971"/>
                    </a:lnTo>
                    <a:lnTo>
                      <a:pt x="540" y="16971"/>
                    </a:lnTo>
                    <a:close/>
                  </a:path>
                  <a:path w="21600" h="21600" extrusionOk="0">
                    <a:moveTo>
                      <a:pt x="2700" y="16971"/>
                    </a:moveTo>
                    <a:lnTo>
                      <a:pt x="2700" y="18514"/>
                    </a:lnTo>
                    <a:lnTo>
                      <a:pt x="4860" y="18514"/>
                    </a:lnTo>
                    <a:lnTo>
                      <a:pt x="4860" y="16971"/>
                    </a:lnTo>
                    <a:lnTo>
                      <a:pt x="2700" y="16971"/>
                    </a:lnTo>
                    <a:close/>
                  </a:path>
                  <a:path w="21600" h="21600" extrusionOk="0">
                    <a:moveTo>
                      <a:pt x="4860" y="16971"/>
                    </a:moveTo>
                    <a:lnTo>
                      <a:pt x="4860" y="18514"/>
                    </a:lnTo>
                    <a:lnTo>
                      <a:pt x="7020" y="18514"/>
                    </a:lnTo>
                    <a:lnTo>
                      <a:pt x="7020" y="16971"/>
                    </a:lnTo>
                    <a:lnTo>
                      <a:pt x="4860" y="16971"/>
                    </a:lnTo>
                    <a:close/>
                  </a:path>
                  <a:path w="21600" h="21600" extrusionOk="0">
                    <a:moveTo>
                      <a:pt x="7020" y="16971"/>
                    </a:moveTo>
                    <a:lnTo>
                      <a:pt x="7020" y="18514"/>
                    </a:lnTo>
                    <a:lnTo>
                      <a:pt x="9180" y="18514"/>
                    </a:lnTo>
                    <a:lnTo>
                      <a:pt x="9180" y="16971"/>
                    </a:lnTo>
                    <a:lnTo>
                      <a:pt x="7020" y="16971"/>
                    </a:lnTo>
                    <a:close/>
                  </a:path>
                  <a:path w="21600" h="21600" extrusionOk="0">
                    <a:moveTo>
                      <a:pt x="9180" y="16971"/>
                    </a:moveTo>
                    <a:lnTo>
                      <a:pt x="9180" y="18514"/>
                    </a:lnTo>
                    <a:lnTo>
                      <a:pt x="11340" y="18514"/>
                    </a:lnTo>
                    <a:lnTo>
                      <a:pt x="11340" y="16971"/>
                    </a:lnTo>
                    <a:lnTo>
                      <a:pt x="9180" y="16971"/>
                    </a:lnTo>
                    <a:close/>
                  </a:path>
                  <a:path w="21600" h="21600" extrusionOk="0">
                    <a:moveTo>
                      <a:pt x="11340" y="16971"/>
                    </a:moveTo>
                    <a:lnTo>
                      <a:pt x="11340" y="18514"/>
                    </a:lnTo>
                    <a:lnTo>
                      <a:pt x="13500" y="18514"/>
                    </a:lnTo>
                    <a:lnTo>
                      <a:pt x="13500" y="16971"/>
                    </a:lnTo>
                    <a:lnTo>
                      <a:pt x="11340" y="16971"/>
                    </a:lnTo>
                    <a:close/>
                  </a:path>
                  <a:path w="21600" h="21600" extrusionOk="0">
                    <a:moveTo>
                      <a:pt x="13500" y="16971"/>
                    </a:moveTo>
                    <a:lnTo>
                      <a:pt x="13500" y="18514"/>
                    </a:lnTo>
                    <a:lnTo>
                      <a:pt x="15660" y="18514"/>
                    </a:lnTo>
                    <a:lnTo>
                      <a:pt x="15660" y="16971"/>
                    </a:lnTo>
                    <a:lnTo>
                      <a:pt x="13500" y="16971"/>
                    </a:lnTo>
                    <a:close/>
                  </a:path>
                  <a:path w="21600" h="21600" extrusionOk="0">
                    <a:moveTo>
                      <a:pt x="15660" y="16971"/>
                    </a:moveTo>
                    <a:lnTo>
                      <a:pt x="15660" y="18514"/>
                    </a:lnTo>
                    <a:lnTo>
                      <a:pt x="17820" y="18514"/>
                    </a:lnTo>
                    <a:lnTo>
                      <a:pt x="17820" y="16971"/>
                    </a:lnTo>
                    <a:lnTo>
                      <a:pt x="15660" y="16971"/>
                    </a:lnTo>
                    <a:close/>
                  </a:path>
                  <a:path w="21600" h="21600" extrusionOk="0">
                    <a:moveTo>
                      <a:pt x="17820" y="16971"/>
                    </a:moveTo>
                    <a:lnTo>
                      <a:pt x="17820" y="18514"/>
                    </a:lnTo>
                    <a:lnTo>
                      <a:pt x="19980" y="18514"/>
                    </a:lnTo>
                    <a:lnTo>
                      <a:pt x="19980" y="16971"/>
                    </a:lnTo>
                    <a:lnTo>
                      <a:pt x="17820" y="16971"/>
                    </a:lnTo>
                    <a:close/>
                  </a:path>
                  <a:path w="21600" h="21600" extrusionOk="0">
                    <a:moveTo>
                      <a:pt x="1620" y="18514"/>
                    </a:moveTo>
                    <a:lnTo>
                      <a:pt x="1620" y="20057"/>
                    </a:lnTo>
                    <a:lnTo>
                      <a:pt x="3779" y="20057"/>
                    </a:lnTo>
                    <a:lnTo>
                      <a:pt x="3779" y="18514"/>
                    </a:lnTo>
                    <a:lnTo>
                      <a:pt x="1620" y="18514"/>
                    </a:lnTo>
                    <a:close/>
                  </a:path>
                  <a:path w="21600" h="21600" extrusionOk="0">
                    <a:moveTo>
                      <a:pt x="3779" y="18514"/>
                    </a:moveTo>
                    <a:lnTo>
                      <a:pt x="3779" y="20057"/>
                    </a:lnTo>
                    <a:lnTo>
                      <a:pt x="5940" y="20057"/>
                    </a:lnTo>
                    <a:lnTo>
                      <a:pt x="5940" y="18514"/>
                    </a:lnTo>
                    <a:lnTo>
                      <a:pt x="3779" y="18514"/>
                    </a:lnTo>
                    <a:close/>
                  </a:path>
                  <a:path w="21600" h="21600" extrusionOk="0">
                    <a:moveTo>
                      <a:pt x="5940" y="18514"/>
                    </a:moveTo>
                    <a:lnTo>
                      <a:pt x="5940" y="20057"/>
                    </a:lnTo>
                    <a:lnTo>
                      <a:pt x="8100" y="20057"/>
                    </a:lnTo>
                    <a:lnTo>
                      <a:pt x="8100" y="18514"/>
                    </a:lnTo>
                    <a:lnTo>
                      <a:pt x="5940" y="18514"/>
                    </a:lnTo>
                    <a:close/>
                  </a:path>
                  <a:path w="21600" h="21600" extrusionOk="0">
                    <a:moveTo>
                      <a:pt x="8100" y="18514"/>
                    </a:moveTo>
                    <a:lnTo>
                      <a:pt x="8100" y="20057"/>
                    </a:lnTo>
                    <a:lnTo>
                      <a:pt x="10260" y="20057"/>
                    </a:lnTo>
                    <a:lnTo>
                      <a:pt x="10260" y="18514"/>
                    </a:lnTo>
                    <a:lnTo>
                      <a:pt x="8100" y="18514"/>
                    </a:lnTo>
                    <a:close/>
                  </a:path>
                  <a:path w="21600" h="21600" extrusionOk="0">
                    <a:moveTo>
                      <a:pt x="10260" y="18514"/>
                    </a:moveTo>
                    <a:lnTo>
                      <a:pt x="10260" y="20057"/>
                    </a:lnTo>
                    <a:lnTo>
                      <a:pt x="12419" y="20057"/>
                    </a:lnTo>
                    <a:lnTo>
                      <a:pt x="12419" y="18514"/>
                    </a:lnTo>
                    <a:lnTo>
                      <a:pt x="10260" y="18514"/>
                    </a:lnTo>
                    <a:close/>
                  </a:path>
                  <a:path w="21600" h="21600" extrusionOk="0">
                    <a:moveTo>
                      <a:pt x="12419" y="18514"/>
                    </a:moveTo>
                    <a:lnTo>
                      <a:pt x="12419" y="20057"/>
                    </a:lnTo>
                    <a:lnTo>
                      <a:pt x="14580" y="20057"/>
                    </a:lnTo>
                    <a:lnTo>
                      <a:pt x="14580" y="18514"/>
                    </a:lnTo>
                    <a:lnTo>
                      <a:pt x="12419" y="18514"/>
                    </a:lnTo>
                    <a:close/>
                  </a:path>
                  <a:path w="21600" h="21600" extrusionOk="0">
                    <a:moveTo>
                      <a:pt x="14580" y="18514"/>
                    </a:moveTo>
                    <a:lnTo>
                      <a:pt x="14580" y="20057"/>
                    </a:lnTo>
                    <a:lnTo>
                      <a:pt x="16740" y="20057"/>
                    </a:lnTo>
                    <a:lnTo>
                      <a:pt x="16740" y="18514"/>
                    </a:lnTo>
                    <a:lnTo>
                      <a:pt x="14580" y="18514"/>
                    </a:lnTo>
                    <a:close/>
                  </a:path>
                  <a:path w="21600" h="21600" extrusionOk="0">
                    <a:moveTo>
                      <a:pt x="16740" y="18514"/>
                    </a:moveTo>
                    <a:lnTo>
                      <a:pt x="16740" y="20057"/>
                    </a:lnTo>
                    <a:lnTo>
                      <a:pt x="18900" y="20057"/>
                    </a:lnTo>
                    <a:lnTo>
                      <a:pt x="18900" y="18514"/>
                    </a:lnTo>
                    <a:lnTo>
                      <a:pt x="16740" y="18514"/>
                    </a:lnTo>
                    <a:close/>
                  </a:path>
                  <a:path w="21600" h="21600" extrusionOk="0">
                    <a:moveTo>
                      <a:pt x="18900" y="18514"/>
                    </a:moveTo>
                    <a:lnTo>
                      <a:pt x="18900" y="20057"/>
                    </a:lnTo>
                    <a:lnTo>
                      <a:pt x="21060" y="20057"/>
                    </a:lnTo>
                    <a:lnTo>
                      <a:pt x="21060" y="18514"/>
                    </a:lnTo>
                    <a:lnTo>
                      <a:pt x="18900" y="18514"/>
                    </a:lnTo>
                    <a:close/>
                  </a:path>
                  <a:path w="21600" h="21600" extrusionOk="0">
                    <a:moveTo>
                      <a:pt x="540" y="20057"/>
                    </a:moveTo>
                    <a:lnTo>
                      <a:pt x="540" y="21600"/>
                    </a:lnTo>
                    <a:lnTo>
                      <a:pt x="2700" y="21600"/>
                    </a:lnTo>
                    <a:lnTo>
                      <a:pt x="2700" y="20057"/>
                    </a:lnTo>
                    <a:lnTo>
                      <a:pt x="540" y="20057"/>
                    </a:lnTo>
                    <a:close/>
                  </a:path>
                  <a:path w="21600" h="21600" extrusionOk="0">
                    <a:moveTo>
                      <a:pt x="2700" y="20057"/>
                    </a:moveTo>
                    <a:lnTo>
                      <a:pt x="2700" y="21600"/>
                    </a:lnTo>
                    <a:lnTo>
                      <a:pt x="4860" y="21600"/>
                    </a:lnTo>
                    <a:lnTo>
                      <a:pt x="4860" y="20057"/>
                    </a:lnTo>
                    <a:lnTo>
                      <a:pt x="2700" y="20057"/>
                    </a:lnTo>
                    <a:close/>
                  </a:path>
                  <a:path w="21600" h="21600" extrusionOk="0">
                    <a:moveTo>
                      <a:pt x="4860" y="20057"/>
                    </a:moveTo>
                    <a:lnTo>
                      <a:pt x="4860" y="21600"/>
                    </a:lnTo>
                    <a:lnTo>
                      <a:pt x="7020" y="21600"/>
                    </a:lnTo>
                    <a:lnTo>
                      <a:pt x="7020" y="20057"/>
                    </a:lnTo>
                    <a:lnTo>
                      <a:pt x="4860" y="20057"/>
                    </a:lnTo>
                    <a:close/>
                  </a:path>
                  <a:path w="21600" h="21600" extrusionOk="0">
                    <a:moveTo>
                      <a:pt x="7020" y="20057"/>
                    </a:moveTo>
                    <a:lnTo>
                      <a:pt x="7020" y="21600"/>
                    </a:lnTo>
                    <a:lnTo>
                      <a:pt x="9180" y="21600"/>
                    </a:lnTo>
                    <a:lnTo>
                      <a:pt x="9180" y="20057"/>
                    </a:lnTo>
                    <a:lnTo>
                      <a:pt x="7020" y="20057"/>
                    </a:lnTo>
                    <a:close/>
                  </a:path>
                  <a:path w="21600" h="21600" extrusionOk="0">
                    <a:moveTo>
                      <a:pt x="9180" y="20057"/>
                    </a:moveTo>
                    <a:lnTo>
                      <a:pt x="9180" y="21600"/>
                    </a:lnTo>
                    <a:lnTo>
                      <a:pt x="11340" y="21600"/>
                    </a:lnTo>
                    <a:lnTo>
                      <a:pt x="11340" y="20057"/>
                    </a:lnTo>
                    <a:lnTo>
                      <a:pt x="9180" y="20057"/>
                    </a:lnTo>
                    <a:close/>
                  </a:path>
                  <a:path w="21600" h="21600" extrusionOk="0">
                    <a:moveTo>
                      <a:pt x="11340" y="20057"/>
                    </a:moveTo>
                    <a:lnTo>
                      <a:pt x="11340" y="21600"/>
                    </a:lnTo>
                    <a:lnTo>
                      <a:pt x="13500" y="21600"/>
                    </a:lnTo>
                    <a:lnTo>
                      <a:pt x="13500" y="20057"/>
                    </a:lnTo>
                    <a:lnTo>
                      <a:pt x="11340" y="20057"/>
                    </a:lnTo>
                    <a:close/>
                  </a:path>
                  <a:path w="21600" h="21600" extrusionOk="0">
                    <a:moveTo>
                      <a:pt x="13500" y="20057"/>
                    </a:moveTo>
                    <a:lnTo>
                      <a:pt x="13500" y="21600"/>
                    </a:lnTo>
                    <a:lnTo>
                      <a:pt x="15660" y="21600"/>
                    </a:lnTo>
                    <a:lnTo>
                      <a:pt x="15660" y="20057"/>
                    </a:lnTo>
                    <a:lnTo>
                      <a:pt x="13500" y="20057"/>
                    </a:lnTo>
                    <a:close/>
                  </a:path>
                  <a:path w="21600" h="21600" extrusionOk="0">
                    <a:moveTo>
                      <a:pt x="15660" y="20057"/>
                    </a:moveTo>
                    <a:lnTo>
                      <a:pt x="15660" y="21600"/>
                    </a:lnTo>
                    <a:lnTo>
                      <a:pt x="17820" y="21600"/>
                    </a:lnTo>
                    <a:lnTo>
                      <a:pt x="17820" y="20057"/>
                    </a:lnTo>
                    <a:lnTo>
                      <a:pt x="15660" y="20057"/>
                    </a:lnTo>
                    <a:close/>
                  </a:path>
                  <a:path w="21600" h="21600" extrusionOk="0">
                    <a:moveTo>
                      <a:pt x="17820" y="20057"/>
                    </a:moveTo>
                    <a:lnTo>
                      <a:pt x="17820" y="21600"/>
                    </a:lnTo>
                    <a:lnTo>
                      <a:pt x="19980" y="21600"/>
                    </a:lnTo>
                    <a:lnTo>
                      <a:pt x="19980" y="20057"/>
                    </a:lnTo>
                    <a:lnTo>
                      <a:pt x="17820" y="20057"/>
                    </a:lnTo>
                    <a:close/>
                  </a:path>
                  <a:path w="21600" h="21600" extrusionOk="0">
                    <a:moveTo>
                      <a:pt x="19980" y="4628"/>
                    </a:moveTo>
                    <a:lnTo>
                      <a:pt x="21060" y="4628"/>
                    </a:lnTo>
                    <a:lnTo>
                      <a:pt x="21060" y="6171"/>
                    </a:lnTo>
                    <a:lnTo>
                      <a:pt x="19980" y="6171"/>
                    </a:lnTo>
                    <a:lnTo>
                      <a:pt x="19980" y="4628"/>
                    </a:lnTo>
                    <a:close/>
                  </a:path>
                </a:pathLst>
              </a:custGeom>
              <a:gradFill rotWithShape="0">
                <a:gsLst>
                  <a:gs pos="0">
                    <a:srgbClr val="FFFFFF"/>
                  </a:gs>
                  <a:gs pos="100000">
                    <a:srgbClr val="999999"/>
                  </a:gs>
                </a:gsLst>
                <a:lin ang="5400000" scaled="1"/>
              </a:gradFill>
              <a:ln w="12700">
                <a:solidFill>
                  <a:srgbClr val="666666"/>
                </a:solidFill>
                <a:miter lim="800000"/>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cxnSp>
            <p:nvCxnSpPr>
              <p:cNvPr id="89" name="AutoShape 20"/>
              <p:cNvCxnSpPr>
                <a:cxnSpLocks noChangeShapeType="1"/>
              </p:cNvCxnSpPr>
              <p:nvPr/>
            </p:nvCxnSpPr>
            <p:spPr bwMode="auto">
              <a:xfrm rot="5400000">
                <a:off x="7698" y="4365"/>
                <a:ext cx="964" cy="0"/>
              </a:xfrm>
              <a:prstGeom prst="straightConnector1">
                <a:avLst/>
              </a:prstGeom>
              <a:noFill/>
              <a:ln w="0">
                <a:solidFill>
                  <a:srgbClr val="000000"/>
                </a:solidFill>
                <a:round/>
                <a:headEnd/>
                <a:tailEnd/>
              </a:ln>
              <a:effectLst/>
            </p:spPr>
          </p:cxnSp>
          <p:cxnSp>
            <p:nvCxnSpPr>
              <p:cNvPr id="90" name="AutoShape 21"/>
              <p:cNvCxnSpPr>
                <a:cxnSpLocks noChangeShapeType="1"/>
              </p:cNvCxnSpPr>
              <p:nvPr/>
            </p:nvCxnSpPr>
            <p:spPr bwMode="auto">
              <a:xfrm rot="5400000">
                <a:off x="8101" y="5339"/>
                <a:ext cx="794" cy="0"/>
              </a:xfrm>
              <a:prstGeom prst="straightConnector1">
                <a:avLst/>
              </a:prstGeom>
              <a:noFill/>
              <a:ln w="12700">
                <a:solidFill>
                  <a:srgbClr val="000000"/>
                </a:solidFill>
                <a:round/>
                <a:headEnd type="stealth" w="med" len="lg"/>
                <a:tailEnd type="stealth" w="med" len="lg"/>
              </a:ln>
              <a:effectLst/>
            </p:spPr>
          </p:cxnSp>
          <p:cxnSp>
            <p:nvCxnSpPr>
              <p:cNvPr id="91" name="AutoShape 22"/>
              <p:cNvCxnSpPr>
                <a:cxnSpLocks noChangeShapeType="1"/>
              </p:cNvCxnSpPr>
              <p:nvPr/>
            </p:nvCxnSpPr>
            <p:spPr bwMode="auto">
              <a:xfrm rot="10800000">
                <a:off x="6626" y="3998"/>
                <a:ext cx="1531" cy="0"/>
              </a:xfrm>
              <a:prstGeom prst="straightConnector1">
                <a:avLst/>
              </a:prstGeom>
              <a:noFill/>
              <a:ln w="12700">
                <a:solidFill>
                  <a:srgbClr val="000000"/>
                </a:solidFill>
                <a:round/>
                <a:headEnd type="stealth" w="med" len="lg"/>
                <a:tailEnd type="stealth" w="med" len="lg"/>
              </a:ln>
              <a:effectLst/>
            </p:spPr>
          </p:cxnSp>
          <p:cxnSp>
            <p:nvCxnSpPr>
              <p:cNvPr id="92" name="AutoShape 23"/>
              <p:cNvCxnSpPr>
                <a:cxnSpLocks noChangeShapeType="1"/>
              </p:cNvCxnSpPr>
              <p:nvPr/>
            </p:nvCxnSpPr>
            <p:spPr bwMode="auto">
              <a:xfrm rot="2700000" flipV="1">
                <a:off x="4029" y="5580"/>
                <a:ext cx="0" cy="1134"/>
              </a:xfrm>
              <a:prstGeom prst="straightConnector1">
                <a:avLst/>
              </a:prstGeom>
              <a:noFill/>
              <a:ln w="25400">
                <a:solidFill>
                  <a:srgbClr val="FF0000"/>
                </a:solidFill>
                <a:round/>
                <a:headEnd/>
                <a:tailEnd type="stealth" w="lg" len="lg"/>
              </a:ln>
              <a:effectLst/>
            </p:spPr>
          </p:cxnSp>
          <p:cxnSp>
            <p:nvCxnSpPr>
              <p:cNvPr id="93" name="AutoShape 24"/>
              <p:cNvCxnSpPr>
                <a:cxnSpLocks noChangeShapeType="1"/>
              </p:cNvCxnSpPr>
              <p:nvPr/>
            </p:nvCxnSpPr>
            <p:spPr bwMode="auto">
              <a:xfrm rot="13500000" flipV="1">
                <a:off x="7074" y="3938"/>
                <a:ext cx="0" cy="1134"/>
              </a:xfrm>
              <a:prstGeom prst="straightConnector1">
                <a:avLst/>
              </a:prstGeom>
              <a:noFill/>
              <a:ln w="25400">
                <a:solidFill>
                  <a:srgbClr val="FF0000"/>
                </a:solidFill>
                <a:round/>
                <a:headEnd/>
                <a:tailEnd type="stealth" w="lg" len="lg"/>
              </a:ln>
              <a:effectLst/>
            </p:spPr>
          </p:cxnSp>
          <p:cxnSp>
            <p:nvCxnSpPr>
              <p:cNvPr id="94" name="AutoShape 25"/>
              <p:cNvCxnSpPr>
                <a:cxnSpLocks noChangeShapeType="1"/>
              </p:cNvCxnSpPr>
              <p:nvPr/>
            </p:nvCxnSpPr>
            <p:spPr bwMode="auto">
              <a:xfrm rot="5400000">
                <a:off x="6144" y="4345"/>
                <a:ext cx="964" cy="0"/>
              </a:xfrm>
              <a:prstGeom prst="straightConnector1">
                <a:avLst/>
              </a:prstGeom>
              <a:noFill/>
              <a:ln w="0">
                <a:solidFill>
                  <a:srgbClr val="000000"/>
                </a:solidFill>
                <a:round/>
                <a:headEnd/>
                <a:tailEnd/>
              </a:ln>
              <a:effectLst/>
            </p:spPr>
          </p:cxnSp>
          <p:cxnSp>
            <p:nvCxnSpPr>
              <p:cNvPr id="95" name="AutoShape 26"/>
              <p:cNvCxnSpPr>
                <a:cxnSpLocks noChangeShapeType="1"/>
              </p:cNvCxnSpPr>
              <p:nvPr/>
            </p:nvCxnSpPr>
            <p:spPr bwMode="auto">
              <a:xfrm rot="5400000">
                <a:off x="3950" y="6232"/>
                <a:ext cx="964" cy="0"/>
              </a:xfrm>
              <a:prstGeom prst="straightConnector1">
                <a:avLst/>
              </a:prstGeom>
              <a:noFill/>
              <a:ln w="0">
                <a:solidFill>
                  <a:srgbClr val="000000"/>
                </a:solidFill>
                <a:round/>
                <a:headEnd/>
                <a:tailEnd/>
              </a:ln>
              <a:effectLst/>
            </p:spPr>
          </p:cxnSp>
          <p:cxnSp>
            <p:nvCxnSpPr>
              <p:cNvPr id="96" name="AutoShape 27"/>
              <p:cNvCxnSpPr>
                <a:cxnSpLocks noChangeShapeType="1"/>
              </p:cNvCxnSpPr>
              <p:nvPr/>
            </p:nvCxnSpPr>
            <p:spPr bwMode="auto">
              <a:xfrm rot="10800000">
                <a:off x="2862" y="6624"/>
                <a:ext cx="1531" cy="0"/>
              </a:xfrm>
              <a:prstGeom prst="straightConnector1">
                <a:avLst/>
              </a:prstGeom>
              <a:noFill/>
              <a:ln w="12700">
                <a:solidFill>
                  <a:srgbClr val="000000"/>
                </a:solidFill>
                <a:round/>
                <a:headEnd type="stealth" w="med" len="lg"/>
                <a:tailEnd type="stealth" w="med" len="lg"/>
              </a:ln>
              <a:effectLst/>
            </p:spPr>
          </p:cxnSp>
          <p:cxnSp>
            <p:nvCxnSpPr>
              <p:cNvPr id="97" name="AutoShape 28"/>
              <p:cNvCxnSpPr>
                <a:cxnSpLocks noChangeShapeType="1"/>
              </p:cNvCxnSpPr>
              <p:nvPr/>
            </p:nvCxnSpPr>
            <p:spPr bwMode="auto">
              <a:xfrm rot="10800000">
                <a:off x="2844" y="3998"/>
                <a:ext cx="3742" cy="0"/>
              </a:xfrm>
              <a:prstGeom prst="straightConnector1">
                <a:avLst/>
              </a:prstGeom>
              <a:noFill/>
              <a:ln w="12700">
                <a:solidFill>
                  <a:srgbClr val="000000"/>
                </a:solidFill>
                <a:round/>
                <a:headEnd type="stealth" w="med" len="lg"/>
                <a:tailEnd type="stealth" w="med" len="lg"/>
              </a:ln>
              <a:effectLst/>
            </p:spPr>
          </p:cxnSp>
          <p:cxnSp>
            <p:nvCxnSpPr>
              <p:cNvPr id="98" name="AutoShape 29"/>
              <p:cNvCxnSpPr>
                <a:cxnSpLocks noChangeShapeType="1"/>
              </p:cNvCxnSpPr>
              <p:nvPr/>
            </p:nvCxnSpPr>
            <p:spPr bwMode="auto">
              <a:xfrm rot="5400000" flipV="1">
                <a:off x="8755" y="4375"/>
                <a:ext cx="0" cy="1134"/>
              </a:xfrm>
              <a:prstGeom prst="straightConnector1">
                <a:avLst/>
              </a:prstGeom>
              <a:noFill/>
              <a:ln w="25400">
                <a:solidFill>
                  <a:srgbClr val="002060"/>
                </a:solidFill>
                <a:round/>
                <a:headEnd/>
                <a:tailEnd type="stealth" w="lg" len="lg"/>
              </a:ln>
              <a:effectLst/>
            </p:spPr>
          </p:cxnSp>
          <p:cxnSp>
            <p:nvCxnSpPr>
              <p:cNvPr id="99" name="AutoShape 30"/>
              <p:cNvCxnSpPr>
                <a:cxnSpLocks noChangeShapeType="1"/>
              </p:cNvCxnSpPr>
              <p:nvPr/>
            </p:nvCxnSpPr>
            <p:spPr bwMode="auto">
              <a:xfrm rot="-5400000" flipH="1" flipV="1">
                <a:off x="8752" y="5169"/>
                <a:ext cx="0" cy="1134"/>
              </a:xfrm>
              <a:prstGeom prst="straightConnector1">
                <a:avLst/>
              </a:prstGeom>
              <a:noFill/>
              <a:ln w="25400">
                <a:solidFill>
                  <a:srgbClr val="002060"/>
                </a:solidFill>
                <a:round/>
                <a:headEnd/>
                <a:tailEnd type="stealth" w="lg" len="lg"/>
              </a:ln>
              <a:effectLst/>
            </p:spPr>
          </p:cxnSp>
          <p:sp>
            <p:nvSpPr>
              <p:cNvPr id="100" name="Arc 31"/>
              <p:cNvSpPr>
                <a:spLocks/>
              </p:cNvSpPr>
              <p:nvPr/>
            </p:nvSpPr>
            <p:spPr bwMode="auto">
              <a:xfrm>
                <a:off x="7139" y="4457"/>
                <a:ext cx="132" cy="472"/>
              </a:xfrm>
              <a:custGeom>
                <a:avLst/>
                <a:gdLst>
                  <a:gd name="G0" fmla="+- 0 0 0"/>
                  <a:gd name="G1" fmla="+- 21600 0 0"/>
                  <a:gd name="G2" fmla="+- 21600 0 0"/>
                  <a:gd name="T0" fmla="*/ 0 w 21600"/>
                  <a:gd name="T1" fmla="*/ 0 h 42802"/>
                  <a:gd name="T2" fmla="*/ 4126 w 21600"/>
                  <a:gd name="T3" fmla="*/ 42802 h 42802"/>
                  <a:gd name="T4" fmla="*/ 0 w 21600"/>
                  <a:gd name="T5" fmla="*/ 21600 h 42802"/>
                </a:gdLst>
                <a:ahLst/>
                <a:cxnLst>
                  <a:cxn ang="0">
                    <a:pos x="T0" y="T1"/>
                  </a:cxn>
                  <a:cxn ang="0">
                    <a:pos x="T2" y="T3"/>
                  </a:cxn>
                  <a:cxn ang="0">
                    <a:pos x="T4" y="T5"/>
                  </a:cxn>
                </a:cxnLst>
                <a:rect l="0" t="0" r="r" b="b"/>
                <a:pathLst>
                  <a:path w="21600" h="42802" fill="none" extrusionOk="0">
                    <a:moveTo>
                      <a:pt x="-1" y="0"/>
                    </a:moveTo>
                    <a:cubicBezTo>
                      <a:pt x="11929" y="0"/>
                      <a:pt x="21600" y="9670"/>
                      <a:pt x="21600" y="21600"/>
                    </a:cubicBezTo>
                    <a:cubicBezTo>
                      <a:pt x="21600" y="31938"/>
                      <a:pt x="14274" y="40827"/>
                      <a:pt x="4126" y="42802"/>
                    </a:cubicBezTo>
                  </a:path>
                  <a:path w="21600" h="42802" stroke="0" extrusionOk="0">
                    <a:moveTo>
                      <a:pt x="-1" y="0"/>
                    </a:moveTo>
                    <a:cubicBezTo>
                      <a:pt x="11929" y="0"/>
                      <a:pt x="21600" y="9670"/>
                      <a:pt x="21600" y="21600"/>
                    </a:cubicBezTo>
                    <a:cubicBezTo>
                      <a:pt x="21600" y="31938"/>
                      <a:pt x="14274" y="40827"/>
                      <a:pt x="4126" y="42802"/>
                    </a:cubicBezTo>
                    <a:lnTo>
                      <a:pt x="0" y="21600"/>
                    </a:lnTo>
                    <a:close/>
                  </a:path>
                </a:pathLst>
              </a:custGeom>
              <a:noFill/>
              <a:ln w="0">
                <a:solidFill>
                  <a:srgbClr val="000000"/>
                </a:solidFill>
                <a:round/>
                <a:headEnd type="stealth" w="med" len="med"/>
                <a:tailEnd type="stealth" w="med" len="med"/>
              </a:ln>
              <a:effectLst/>
            </p:spPr>
            <p:txBody>
              <a:bodyPr vert="horz" wrap="square" lIns="91440" tIns="45720" rIns="91440" bIns="45720" numCol="1" anchor="t" anchorCtr="0" compatLnSpc="1">
                <a:prstTxWarp prst="textNoShape">
                  <a:avLst/>
                </a:prstTxWarp>
              </a:bodyPr>
              <a:lstStyle/>
              <a:p>
                <a:endParaRPr lang="en-US"/>
              </a:p>
            </p:txBody>
          </p:sp>
          <p:sp>
            <p:nvSpPr>
              <p:cNvPr id="101" name="Arc 32"/>
              <p:cNvSpPr>
                <a:spLocks/>
              </p:cNvSpPr>
              <p:nvPr/>
            </p:nvSpPr>
            <p:spPr bwMode="auto">
              <a:xfrm flipH="1">
                <a:off x="3788" y="5763"/>
                <a:ext cx="132" cy="472"/>
              </a:xfrm>
              <a:custGeom>
                <a:avLst/>
                <a:gdLst>
                  <a:gd name="G0" fmla="+- 0 0 0"/>
                  <a:gd name="G1" fmla="+- 21600 0 0"/>
                  <a:gd name="G2" fmla="+- 21600 0 0"/>
                  <a:gd name="T0" fmla="*/ 0 w 21600"/>
                  <a:gd name="T1" fmla="*/ 0 h 42802"/>
                  <a:gd name="T2" fmla="*/ 4126 w 21600"/>
                  <a:gd name="T3" fmla="*/ 42802 h 42802"/>
                  <a:gd name="T4" fmla="*/ 0 w 21600"/>
                  <a:gd name="T5" fmla="*/ 21600 h 42802"/>
                </a:gdLst>
                <a:ahLst/>
                <a:cxnLst>
                  <a:cxn ang="0">
                    <a:pos x="T0" y="T1"/>
                  </a:cxn>
                  <a:cxn ang="0">
                    <a:pos x="T2" y="T3"/>
                  </a:cxn>
                  <a:cxn ang="0">
                    <a:pos x="T4" y="T5"/>
                  </a:cxn>
                </a:cxnLst>
                <a:rect l="0" t="0" r="r" b="b"/>
                <a:pathLst>
                  <a:path w="21600" h="42802" fill="none" extrusionOk="0">
                    <a:moveTo>
                      <a:pt x="-1" y="0"/>
                    </a:moveTo>
                    <a:cubicBezTo>
                      <a:pt x="11929" y="0"/>
                      <a:pt x="21600" y="9670"/>
                      <a:pt x="21600" y="21600"/>
                    </a:cubicBezTo>
                    <a:cubicBezTo>
                      <a:pt x="21600" y="31938"/>
                      <a:pt x="14274" y="40827"/>
                      <a:pt x="4126" y="42802"/>
                    </a:cubicBezTo>
                  </a:path>
                  <a:path w="21600" h="42802" stroke="0" extrusionOk="0">
                    <a:moveTo>
                      <a:pt x="-1" y="0"/>
                    </a:moveTo>
                    <a:cubicBezTo>
                      <a:pt x="11929" y="0"/>
                      <a:pt x="21600" y="9670"/>
                      <a:pt x="21600" y="21600"/>
                    </a:cubicBezTo>
                    <a:cubicBezTo>
                      <a:pt x="21600" y="31938"/>
                      <a:pt x="14274" y="40827"/>
                      <a:pt x="4126" y="42802"/>
                    </a:cubicBezTo>
                    <a:lnTo>
                      <a:pt x="0" y="21600"/>
                    </a:lnTo>
                    <a:close/>
                  </a:path>
                </a:pathLst>
              </a:custGeom>
              <a:noFill/>
              <a:ln w="0">
                <a:solidFill>
                  <a:srgbClr val="000000"/>
                </a:solidFill>
                <a:round/>
                <a:headEnd type="stealth" w="med" len="med"/>
                <a:tailEnd type="stealth" w="med" len="med"/>
              </a:ln>
              <a:effectLst/>
            </p:spPr>
            <p:txBody>
              <a:bodyPr vert="horz" wrap="square" lIns="91440" tIns="45720" rIns="91440" bIns="45720" numCol="1" anchor="t" anchorCtr="0" compatLnSpc="1">
                <a:prstTxWarp prst="textNoShape">
                  <a:avLst/>
                </a:prstTxWarp>
              </a:bodyPr>
              <a:lstStyle/>
              <a:p>
                <a:endParaRPr lang="en-US"/>
              </a:p>
            </p:txBody>
          </p:sp>
        </p:grpSp>
        <p:sp>
          <p:nvSpPr>
            <p:cNvPr id="77" name="Rectangle 76"/>
            <p:cNvSpPr/>
            <p:nvPr/>
          </p:nvSpPr>
          <p:spPr>
            <a:xfrm>
              <a:off x="7315200" y="2895600"/>
              <a:ext cx="6858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3m</a:t>
              </a:r>
              <a:endParaRPr lang="en-US" b="1" dirty="0">
                <a:solidFill>
                  <a:schemeClr val="tx1"/>
                </a:solidFill>
              </a:endParaRPr>
            </a:p>
          </p:txBody>
        </p:sp>
        <p:sp>
          <p:nvSpPr>
            <p:cNvPr id="78" name="Rectangle 77"/>
            <p:cNvSpPr/>
            <p:nvPr/>
          </p:nvSpPr>
          <p:spPr>
            <a:xfrm>
              <a:off x="4953000" y="4953000"/>
              <a:ext cx="6858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3m</a:t>
              </a:r>
              <a:endParaRPr lang="en-US" b="1" dirty="0">
                <a:solidFill>
                  <a:schemeClr val="tx1"/>
                </a:solidFill>
              </a:endParaRPr>
            </a:p>
          </p:txBody>
        </p:sp>
        <p:sp>
          <p:nvSpPr>
            <p:cNvPr id="79" name="Rectangle 78"/>
            <p:cNvSpPr/>
            <p:nvPr/>
          </p:nvSpPr>
          <p:spPr>
            <a:xfrm>
              <a:off x="5486400" y="2971800"/>
              <a:ext cx="6858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6m</a:t>
              </a:r>
              <a:endParaRPr lang="en-US" b="1" dirty="0">
                <a:solidFill>
                  <a:schemeClr val="tx1"/>
                </a:solidFill>
              </a:endParaRPr>
            </a:p>
          </p:txBody>
        </p:sp>
        <p:sp>
          <p:nvSpPr>
            <p:cNvPr id="80" name="Rectangle 79"/>
            <p:cNvSpPr/>
            <p:nvPr/>
          </p:nvSpPr>
          <p:spPr>
            <a:xfrm>
              <a:off x="8229600" y="3962400"/>
              <a:ext cx="9144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0.6m</a:t>
              </a:r>
              <a:endParaRPr lang="en-US" b="1" dirty="0">
                <a:solidFill>
                  <a:schemeClr val="tx1"/>
                </a:solidFill>
              </a:endParaRPr>
            </a:p>
          </p:txBody>
        </p:sp>
        <p:sp>
          <p:nvSpPr>
            <p:cNvPr id="81" name="Rectangle 80"/>
            <p:cNvSpPr/>
            <p:nvPr/>
          </p:nvSpPr>
          <p:spPr>
            <a:xfrm>
              <a:off x="7543800" y="3429000"/>
              <a:ext cx="6858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45</a:t>
              </a:r>
              <a:r>
                <a:rPr lang="en-US" b="1" baseline="30000" dirty="0" smtClean="0">
                  <a:solidFill>
                    <a:schemeClr val="tx1"/>
                  </a:solidFill>
                </a:rPr>
                <a:t>o</a:t>
              </a:r>
              <a:endParaRPr lang="en-US" b="1" baseline="30000" dirty="0">
                <a:solidFill>
                  <a:schemeClr val="tx1"/>
                </a:solidFill>
              </a:endParaRPr>
            </a:p>
          </p:txBody>
        </p:sp>
        <p:sp>
          <p:nvSpPr>
            <p:cNvPr id="82" name="Rectangle 81"/>
            <p:cNvSpPr/>
            <p:nvPr/>
          </p:nvSpPr>
          <p:spPr>
            <a:xfrm>
              <a:off x="8305800" y="3505200"/>
              <a:ext cx="8382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2060"/>
                  </a:solidFill>
                </a:rPr>
                <a:t>100 N</a:t>
              </a:r>
              <a:endParaRPr lang="en-US" b="1" baseline="30000" dirty="0">
                <a:solidFill>
                  <a:srgbClr val="002060"/>
                </a:solidFill>
              </a:endParaRPr>
            </a:p>
          </p:txBody>
        </p:sp>
        <p:sp>
          <p:nvSpPr>
            <p:cNvPr id="83" name="Rectangle 82"/>
            <p:cNvSpPr/>
            <p:nvPr/>
          </p:nvSpPr>
          <p:spPr>
            <a:xfrm>
              <a:off x="8305800" y="4419600"/>
              <a:ext cx="8382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002060"/>
                  </a:solidFill>
                </a:rPr>
                <a:t>100 N</a:t>
              </a:r>
              <a:endParaRPr lang="en-US" b="1" baseline="30000" dirty="0">
                <a:solidFill>
                  <a:srgbClr val="002060"/>
                </a:solidFill>
              </a:endParaRPr>
            </a:p>
          </p:txBody>
        </p:sp>
        <p:sp>
          <p:nvSpPr>
            <p:cNvPr id="84" name="Rectangle 83"/>
            <p:cNvSpPr/>
            <p:nvPr/>
          </p:nvSpPr>
          <p:spPr>
            <a:xfrm>
              <a:off x="5334000" y="4648200"/>
              <a:ext cx="8382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rPr>
                <a:t>200 N</a:t>
              </a:r>
              <a:endParaRPr lang="en-US" b="1" baseline="30000" dirty="0">
                <a:solidFill>
                  <a:srgbClr val="FF0000"/>
                </a:solidFill>
              </a:endParaRPr>
            </a:p>
          </p:txBody>
        </p:sp>
        <p:sp>
          <p:nvSpPr>
            <p:cNvPr id="85" name="Rectangle 84"/>
            <p:cNvSpPr/>
            <p:nvPr/>
          </p:nvSpPr>
          <p:spPr>
            <a:xfrm>
              <a:off x="4800600" y="4419600"/>
              <a:ext cx="6858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45</a:t>
              </a:r>
              <a:r>
                <a:rPr lang="en-US" b="1" baseline="30000" dirty="0" smtClean="0">
                  <a:solidFill>
                    <a:schemeClr val="tx1"/>
                  </a:solidFill>
                </a:rPr>
                <a:t>o</a:t>
              </a:r>
              <a:endParaRPr lang="en-US" b="1" baseline="30000" dirty="0">
                <a:solidFill>
                  <a:schemeClr val="tx1"/>
                </a:solidFill>
              </a:endParaRPr>
            </a:p>
          </p:txBody>
        </p:sp>
        <p:sp>
          <p:nvSpPr>
            <p:cNvPr id="86" name="Rectangle 85"/>
            <p:cNvSpPr/>
            <p:nvPr/>
          </p:nvSpPr>
          <p:spPr>
            <a:xfrm>
              <a:off x="6705600" y="3429000"/>
              <a:ext cx="8382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rPr>
                <a:t>200 N</a:t>
              </a:r>
              <a:endParaRPr lang="en-US" b="1" baseline="30000" dirty="0">
                <a:solidFill>
                  <a:srgbClr val="FF0000"/>
                </a:solidFill>
              </a:endParaRPr>
            </a:p>
          </p:txBody>
        </p:sp>
      </p:grpSp>
      <p:grpSp>
        <p:nvGrpSpPr>
          <p:cNvPr id="105" name="Group 104"/>
          <p:cNvGrpSpPr/>
          <p:nvPr/>
        </p:nvGrpSpPr>
        <p:grpSpPr>
          <a:xfrm>
            <a:off x="1857356" y="4076720"/>
            <a:ext cx="3948699" cy="1810693"/>
            <a:chOff x="4343400" y="7391400"/>
            <a:chExt cx="3948699" cy="1810693"/>
          </a:xfrm>
        </p:grpSpPr>
        <p:grpSp>
          <p:nvGrpSpPr>
            <p:cNvPr id="107" name="Group 84"/>
            <p:cNvGrpSpPr/>
            <p:nvPr/>
          </p:nvGrpSpPr>
          <p:grpSpPr>
            <a:xfrm>
              <a:off x="4343400" y="7391400"/>
              <a:ext cx="3948699" cy="1810693"/>
              <a:chOff x="4267200" y="8323907"/>
              <a:chExt cx="3948699" cy="1810693"/>
            </a:xfrm>
          </p:grpSpPr>
          <p:grpSp>
            <p:nvGrpSpPr>
              <p:cNvPr id="110" name="Group 15"/>
              <p:cNvGrpSpPr>
                <a:grpSpLocks/>
              </p:cNvGrpSpPr>
              <p:nvPr/>
            </p:nvGrpSpPr>
            <p:grpSpPr bwMode="auto">
              <a:xfrm>
                <a:off x="4610123" y="9025319"/>
                <a:ext cx="3605776" cy="505089"/>
                <a:chOff x="2510" y="4942"/>
                <a:chExt cx="5678" cy="795"/>
              </a:xfrm>
            </p:grpSpPr>
            <p:sp>
              <p:nvSpPr>
                <p:cNvPr id="112" name="Rectangle 16"/>
                <p:cNvSpPr>
                  <a:spLocks noChangeArrowheads="1"/>
                </p:cNvSpPr>
                <p:nvPr/>
              </p:nvSpPr>
              <p:spPr bwMode="auto">
                <a:xfrm>
                  <a:off x="2519" y="5059"/>
                  <a:ext cx="5669" cy="567"/>
                </a:xfrm>
                <a:prstGeom prst="rect">
                  <a:avLst/>
                </a:prstGeom>
                <a:gradFill rotWithShape="1">
                  <a:gsLst>
                    <a:gs pos="0">
                      <a:srgbClr val="FFFFFF">
                        <a:gamma/>
                        <a:shade val="0"/>
                        <a:invGamma/>
                      </a:srgbClr>
                    </a:gs>
                    <a:gs pos="100000">
                      <a:srgbClr val="FFFFFF"/>
                    </a:gs>
                  </a:gsLst>
                  <a:lin ang="5400000" scaled="1"/>
                </a:gra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14" name="Rectangle 17"/>
                <p:cNvSpPr>
                  <a:spLocks noChangeArrowheads="1"/>
                </p:cNvSpPr>
                <p:nvPr/>
              </p:nvSpPr>
              <p:spPr bwMode="auto">
                <a:xfrm>
                  <a:off x="2510" y="4942"/>
                  <a:ext cx="5669" cy="113"/>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15" name="Rectangle 18"/>
                <p:cNvSpPr>
                  <a:spLocks noChangeArrowheads="1"/>
                </p:cNvSpPr>
                <p:nvPr/>
              </p:nvSpPr>
              <p:spPr bwMode="auto">
                <a:xfrm>
                  <a:off x="2516" y="5624"/>
                  <a:ext cx="5669" cy="113"/>
                </a:xfrm>
                <a:prstGeom prst="rect">
                  <a:avLst/>
                </a:prstGeom>
                <a:solidFill>
                  <a:srgbClr val="BFBFBF"/>
                </a:solidFill>
                <a:ln w="0">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sp>
            <p:nvSpPr>
              <p:cNvPr id="111" name="Firewall"/>
              <p:cNvSpPr>
                <a:spLocks noEditPoints="1" noChangeArrowheads="1"/>
              </p:cNvSpPr>
              <p:nvPr/>
            </p:nvSpPr>
            <p:spPr bwMode="auto">
              <a:xfrm rot="5400000">
                <a:off x="3635557" y="8955550"/>
                <a:ext cx="1810693" cy="547407"/>
              </a:xfrm>
              <a:custGeom>
                <a:avLst/>
                <a:gdLst>
                  <a:gd name="T0" fmla="*/ 0 w 21600"/>
                  <a:gd name="T1" fmla="*/ 0 h 21600"/>
                  <a:gd name="T2" fmla="*/ 10800 w 21600"/>
                  <a:gd name="T3" fmla="*/ 0 h 21600"/>
                  <a:gd name="T4" fmla="*/ 21600 w 21600"/>
                  <a:gd name="T5" fmla="*/ 0 h 21600"/>
                  <a:gd name="T6" fmla="*/ 21060 w 21600"/>
                  <a:gd name="T7" fmla="*/ 10800 h 21600"/>
                  <a:gd name="T8" fmla="*/ 21060 w 21600"/>
                  <a:gd name="T9" fmla="*/ 21600 h 21600"/>
                  <a:gd name="T10" fmla="*/ 10800 w 21600"/>
                  <a:gd name="T11" fmla="*/ 21600 h 21600"/>
                  <a:gd name="T12" fmla="*/ 540 w 21600"/>
                  <a:gd name="T13" fmla="*/ 21600 h 21600"/>
                  <a:gd name="T14" fmla="*/ 540 w 21600"/>
                  <a:gd name="T15" fmla="*/ 10800 h 21600"/>
                  <a:gd name="T16" fmla="*/ 761 w 21600"/>
                  <a:gd name="T17" fmla="*/ 22454 h 21600"/>
                  <a:gd name="T18" fmla="*/ 21069 w 21600"/>
                  <a:gd name="T19" fmla="*/ 32282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extrusionOk="0">
                    <a:moveTo>
                      <a:pt x="540" y="4628"/>
                    </a:moveTo>
                    <a:lnTo>
                      <a:pt x="0" y="4628"/>
                    </a:lnTo>
                    <a:lnTo>
                      <a:pt x="0" y="0"/>
                    </a:lnTo>
                    <a:lnTo>
                      <a:pt x="21600" y="0"/>
                    </a:lnTo>
                    <a:lnTo>
                      <a:pt x="21600" y="4628"/>
                    </a:lnTo>
                    <a:lnTo>
                      <a:pt x="21060" y="4628"/>
                    </a:lnTo>
                    <a:lnTo>
                      <a:pt x="21060" y="21600"/>
                    </a:lnTo>
                    <a:lnTo>
                      <a:pt x="540" y="21600"/>
                    </a:lnTo>
                    <a:lnTo>
                      <a:pt x="540" y="4628"/>
                    </a:lnTo>
                    <a:close/>
                  </a:path>
                  <a:path w="21600" h="21600" extrusionOk="0">
                    <a:moveTo>
                      <a:pt x="540" y="4628"/>
                    </a:moveTo>
                    <a:lnTo>
                      <a:pt x="540" y="6171"/>
                    </a:lnTo>
                    <a:lnTo>
                      <a:pt x="2700" y="6171"/>
                    </a:lnTo>
                    <a:lnTo>
                      <a:pt x="2700" y="4628"/>
                    </a:lnTo>
                    <a:lnTo>
                      <a:pt x="540" y="4628"/>
                    </a:lnTo>
                    <a:close/>
                  </a:path>
                  <a:path w="21600" h="21600" extrusionOk="0">
                    <a:moveTo>
                      <a:pt x="2700" y="4628"/>
                    </a:moveTo>
                    <a:lnTo>
                      <a:pt x="2700" y="6171"/>
                    </a:lnTo>
                    <a:lnTo>
                      <a:pt x="4860" y="6171"/>
                    </a:lnTo>
                    <a:lnTo>
                      <a:pt x="4860" y="4628"/>
                    </a:lnTo>
                    <a:lnTo>
                      <a:pt x="2700" y="4628"/>
                    </a:lnTo>
                    <a:close/>
                  </a:path>
                  <a:path w="21600" h="21600" extrusionOk="0">
                    <a:moveTo>
                      <a:pt x="4860" y="4628"/>
                    </a:moveTo>
                    <a:lnTo>
                      <a:pt x="4860" y="6171"/>
                    </a:lnTo>
                    <a:lnTo>
                      <a:pt x="7020" y="6171"/>
                    </a:lnTo>
                    <a:lnTo>
                      <a:pt x="7020" y="4628"/>
                    </a:lnTo>
                    <a:lnTo>
                      <a:pt x="4860" y="4628"/>
                    </a:lnTo>
                    <a:close/>
                  </a:path>
                  <a:path w="21600" h="21600" extrusionOk="0">
                    <a:moveTo>
                      <a:pt x="7020" y="4628"/>
                    </a:moveTo>
                    <a:lnTo>
                      <a:pt x="7020" y="6171"/>
                    </a:lnTo>
                    <a:lnTo>
                      <a:pt x="9180" y="6171"/>
                    </a:lnTo>
                    <a:lnTo>
                      <a:pt x="9180" y="4628"/>
                    </a:lnTo>
                    <a:lnTo>
                      <a:pt x="7020" y="4628"/>
                    </a:lnTo>
                    <a:close/>
                  </a:path>
                  <a:path w="21600" h="21600" extrusionOk="0">
                    <a:moveTo>
                      <a:pt x="9180" y="4628"/>
                    </a:moveTo>
                    <a:lnTo>
                      <a:pt x="9180" y="6171"/>
                    </a:lnTo>
                    <a:lnTo>
                      <a:pt x="11340" y="6171"/>
                    </a:lnTo>
                    <a:lnTo>
                      <a:pt x="11340" y="4628"/>
                    </a:lnTo>
                    <a:lnTo>
                      <a:pt x="9180" y="4628"/>
                    </a:lnTo>
                    <a:close/>
                  </a:path>
                  <a:path w="21600" h="21600" extrusionOk="0">
                    <a:moveTo>
                      <a:pt x="11340" y="4628"/>
                    </a:moveTo>
                    <a:lnTo>
                      <a:pt x="11340" y="6171"/>
                    </a:lnTo>
                    <a:lnTo>
                      <a:pt x="13500" y="6171"/>
                    </a:lnTo>
                    <a:lnTo>
                      <a:pt x="13500" y="4628"/>
                    </a:lnTo>
                    <a:lnTo>
                      <a:pt x="11340" y="4628"/>
                    </a:lnTo>
                    <a:close/>
                  </a:path>
                  <a:path w="21600" h="21600" extrusionOk="0">
                    <a:moveTo>
                      <a:pt x="13500" y="4628"/>
                    </a:moveTo>
                    <a:lnTo>
                      <a:pt x="13500" y="6171"/>
                    </a:lnTo>
                    <a:lnTo>
                      <a:pt x="15660" y="6171"/>
                    </a:lnTo>
                    <a:lnTo>
                      <a:pt x="15660" y="4628"/>
                    </a:lnTo>
                    <a:lnTo>
                      <a:pt x="13500" y="4628"/>
                    </a:lnTo>
                    <a:close/>
                  </a:path>
                  <a:path w="21600" h="21600" extrusionOk="0">
                    <a:moveTo>
                      <a:pt x="15660" y="4628"/>
                    </a:moveTo>
                    <a:lnTo>
                      <a:pt x="15660" y="6171"/>
                    </a:lnTo>
                    <a:lnTo>
                      <a:pt x="17820" y="6171"/>
                    </a:lnTo>
                    <a:lnTo>
                      <a:pt x="17820" y="4628"/>
                    </a:lnTo>
                    <a:lnTo>
                      <a:pt x="15660" y="4628"/>
                    </a:lnTo>
                    <a:close/>
                  </a:path>
                  <a:path w="21600" h="21600" extrusionOk="0">
                    <a:moveTo>
                      <a:pt x="17820" y="4628"/>
                    </a:moveTo>
                    <a:lnTo>
                      <a:pt x="17820" y="6171"/>
                    </a:lnTo>
                    <a:lnTo>
                      <a:pt x="19980" y="6171"/>
                    </a:lnTo>
                    <a:lnTo>
                      <a:pt x="19980" y="4628"/>
                    </a:lnTo>
                    <a:lnTo>
                      <a:pt x="17820" y="4628"/>
                    </a:lnTo>
                    <a:close/>
                  </a:path>
                  <a:path w="21600" h="21600" extrusionOk="0">
                    <a:moveTo>
                      <a:pt x="1620" y="6171"/>
                    </a:moveTo>
                    <a:lnTo>
                      <a:pt x="1620" y="7714"/>
                    </a:lnTo>
                    <a:lnTo>
                      <a:pt x="3779" y="7714"/>
                    </a:lnTo>
                    <a:lnTo>
                      <a:pt x="3779" y="6171"/>
                    </a:lnTo>
                    <a:lnTo>
                      <a:pt x="1620" y="6171"/>
                    </a:lnTo>
                    <a:close/>
                  </a:path>
                  <a:path w="21600" h="21600" extrusionOk="0">
                    <a:moveTo>
                      <a:pt x="3779" y="6171"/>
                    </a:moveTo>
                    <a:lnTo>
                      <a:pt x="3779" y="7714"/>
                    </a:lnTo>
                    <a:lnTo>
                      <a:pt x="5940" y="7714"/>
                    </a:lnTo>
                    <a:lnTo>
                      <a:pt x="5940" y="6171"/>
                    </a:lnTo>
                    <a:lnTo>
                      <a:pt x="3779" y="6171"/>
                    </a:lnTo>
                    <a:close/>
                  </a:path>
                  <a:path w="21600" h="21600" extrusionOk="0">
                    <a:moveTo>
                      <a:pt x="5940" y="6171"/>
                    </a:moveTo>
                    <a:lnTo>
                      <a:pt x="5940" y="7714"/>
                    </a:lnTo>
                    <a:lnTo>
                      <a:pt x="8100" y="7714"/>
                    </a:lnTo>
                    <a:lnTo>
                      <a:pt x="8100" y="6171"/>
                    </a:lnTo>
                    <a:lnTo>
                      <a:pt x="5940" y="6171"/>
                    </a:lnTo>
                    <a:close/>
                  </a:path>
                  <a:path w="21600" h="21600" extrusionOk="0">
                    <a:moveTo>
                      <a:pt x="8100" y="6171"/>
                    </a:moveTo>
                    <a:lnTo>
                      <a:pt x="8100" y="7714"/>
                    </a:lnTo>
                    <a:lnTo>
                      <a:pt x="10260" y="7714"/>
                    </a:lnTo>
                    <a:lnTo>
                      <a:pt x="10260" y="6171"/>
                    </a:lnTo>
                    <a:lnTo>
                      <a:pt x="8100" y="6171"/>
                    </a:lnTo>
                    <a:close/>
                  </a:path>
                  <a:path w="21600" h="21600" extrusionOk="0">
                    <a:moveTo>
                      <a:pt x="10260" y="6171"/>
                    </a:moveTo>
                    <a:lnTo>
                      <a:pt x="10260" y="7714"/>
                    </a:lnTo>
                    <a:lnTo>
                      <a:pt x="12419" y="7714"/>
                    </a:lnTo>
                    <a:lnTo>
                      <a:pt x="12419" y="6171"/>
                    </a:lnTo>
                    <a:lnTo>
                      <a:pt x="10260" y="6171"/>
                    </a:lnTo>
                    <a:close/>
                  </a:path>
                  <a:path w="21600" h="21600" extrusionOk="0">
                    <a:moveTo>
                      <a:pt x="12419" y="6171"/>
                    </a:moveTo>
                    <a:lnTo>
                      <a:pt x="12419" y="7714"/>
                    </a:lnTo>
                    <a:lnTo>
                      <a:pt x="14580" y="7714"/>
                    </a:lnTo>
                    <a:lnTo>
                      <a:pt x="14580" y="6171"/>
                    </a:lnTo>
                    <a:lnTo>
                      <a:pt x="12419" y="6171"/>
                    </a:lnTo>
                    <a:close/>
                  </a:path>
                  <a:path w="21600" h="21600" extrusionOk="0">
                    <a:moveTo>
                      <a:pt x="14580" y="6171"/>
                    </a:moveTo>
                    <a:lnTo>
                      <a:pt x="14580" y="7714"/>
                    </a:lnTo>
                    <a:lnTo>
                      <a:pt x="16740" y="7714"/>
                    </a:lnTo>
                    <a:lnTo>
                      <a:pt x="16740" y="6171"/>
                    </a:lnTo>
                    <a:lnTo>
                      <a:pt x="14580" y="6171"/>
                    </a:lnTo>
                    <a:close/>
                  </a:path>
                  <a:path w="21600" h="21600" extrusionOk="0">
                    <a:moveTo>
                      <a:pt x="16740" y="6171"/>
                    </a:moveTo>
                    <a:lnTo>
                      <a:pt x="16740" y="7714"/>
                    </a:lnTo>
                    <a:lnTo>
                      <a:pt x="18900" y="7714"/>
                    </a:lnTo>
                    <a:lnTo>
                      <a:pt x="18900" y="6171"/>
                    </a:lnTo>
                    <a:lnTo>
                      <a:pt x="16740" y="6171"/>
                    </a:lnTo>
                    <a:close/>
                  </a:path>
                  <a:path w="21600" h="21600" extrusionOk="0">
                    <a:moveTo>
                      <a:pt x="18900" y="6171"/>
                    </a:moveTo>
                    <a:lnTo>
                      <a:pt x="18900" y="7714"/>
                    </a:lnTo>
                    <a:lnTo>
                      <a:pt x="21060" y="7714"/>
                    </a:lnTo>
                    <a:lnTo>
                      <a:pt x="21060" y="6171"/>
                    </a:lnTo>
                    <a:lnTo>
                      <a:pt x="18900" y="6171"/>
                    </a:lnTo>
                    <a:close/>
                  </a:path>
                  <a:path w="21600" h="21600" extrusionOk="0">
                    <a:moveTo>
                      <a:pt x="540" y="7714"/>
                    </a:moveTo>
                    <a:lnTo>
                      <a:pt x="540" y="9257"/>
                    </a:lnTo>
                    <a:lnTo>
                      <a:pt x="2700" y="9257"/>
                    </a:lnTo>
                    <a:lnTo>
                      <a:pt x="2700" y="7714"/>
                    </a:lnTo>
                    <a:lnTo>
                      <a:pt x="540" y="7714"/>
                    </a:lnTo>
                    <a:close/>
                  </a:path>
                  <a:path w="21600" h="21600" extrusionOk="0">
                    <a:moveTo>
                      <a:pt x="2700" y="7714"/>
                    </a:moveTo>
                    <a:lnTo>
                      <a:pt x="2700" y="9257"/>
                    </a:lnTo>
                    <a:lnTo>
                      <a:pt x="4860" y="9257"/>
                    </a:lnTo>
                    <a:lnTo>
                      <a:pt x="4860" y="7714"/>
                    </a:lnTo>
                    <a:lnTo>
                      <a:pt x="2700" y="7714"/>
                    </a:lnTo>
                    <a:close/>
                  </a:path>
                  <a:path w="21600" h="21600" extrusionOk="0">
                    <a:moveTo>
                      <a:pt x="4860" y="7714"/>
                    </a:moveTo>
                    <a:lnTo>
                      <a:pt x="4860" y="9257"/>
                    </a:lnTo>
                    <a:lnTo>
                      <a:pt x="7020" y="9257"/>
                    </a:lnTo>
                    <a:lnTo>
                      <a:pt x="7020" y="7714"/>
                    </a:lnTo>
                    <a:lnTo>
                      <a:pt x="4860" y="7714"/>
                    </a:lnTo>
                    <a:close/>
                  </a:path>
                  <a:path w="21600" h="21600" extrusionOk="0">
                    <a:moveTo>
                      <a:pt x="7020" y="7714"/>
                    </a:moveTo>
                    <a:lnTo>
                      <a:pt x="7020" y="9257"/>
                    </a:lnTo>
                    <a:lnTo>
                      <a:pt x="9180" y="9257"/>
                    </a:lnTo>
                    <a:lnTo>
                      <a:pt x="9180" y="7714"/>
                    </a:lnTo>
                    <a:lnTo>
                      <a:pt x="7020" y="7714"/>
                    </a:lnTo>
                    <a:close/>
                  </a:path>
                  <a:path w="21600" h="21600" extrusionOk="0">
                    <a:moveTo>
                      <a:pt x="9180" y="7714"/>
                    </a:moveTo>
                    <a:lnTo>
                      <a:pt x="9180" y="9257"/>
                    </a:lnTo>
                    <a:lnTo>
                      <a:pt x="11340" y="9257"/>
                    </a:lnTo>
                    <a:lnTo>
                      <a:pt x="11340" y="7714"/>
                    </a:lnTo>
                    <a:lnTo>
                      <a:pt x="9180" y="7714"/>
                    </a:lnTo>
                    <a:close/>
                  </a:path>
                  <a:path w="21600" h="21600" extrusionOk="0">
                    <a:moveTo>
                      <a:pt x="11340" y="7714"/>
                    </a:moveTo>
                    <a:lnTo>
                      <a:pt x="11340" y="9257"/>
                    </a:lnTo>
                    <a:lnTo>
                      <a:pt x="13500" y="9257"/>
                    </a:lnTo>
                    <a:lnTo>
                      <a:pt x="13500" y="7714"/>
                    </a:lnTo>
                    <a:lnTo>
                      <a:pt x="11340" y="7714"/>
                    </a:lnTo>
                    <a:close/>
                  </a:path>
                  <a:path w="21600" h="21600" extrusionOk="0">
                    <a:moveTo>
                      <a:pt x="13500" y="7714"/>
                    </a:moveTo>
                    <a:lnTo>
                      <a:pt x="13500" y="9257"/>
                    </a:lnTo>
                    <a:lnTo>
                      <a:pt x="15660" y="9257"/>
                    </a:lnTo>
                    <a:lnTo>
                      <a:pt x="15660" y="7714"/>
                    </a:lnTo>
                    <a:lnTo>
                      <a:pt x="13500" y="7714"/>
                    </a:lnTo>
                    <a:close/>
                  </a:path>
                  <a:path w="21600" h="21600" extrusionOk="0">
                    <a:moveTo>
                      <a:pt x="15660" y="7714"/>
                    </a:moveTo>
                    <a:lnTo>
                      <a:pt x="15660" y="9257"/>
                    </a:lnTo>
                    <a:lnTo>
                      <a:pt x="17820" y="9257"/>
                    </a:lnTo>
                    <a:lnTo>
                      <a:pt x="17820" y="7714"/>
                    </a:lnTo>
                    <a:lnTo>
                      <a:pt x="15660" y="7714"/>
                    </a:lnTo>
                    <a:close/>
                  </a:path>
                  <a:path w="21600" h="21600" extrusionOk="0">
                    <a:moveTo>
                      <a:pt x="17820" y="7714"/>
                    </a:moveTo>
                    <a:lnTo>
                      <a:pt x="17820" y="9257"/>
                    </a:lnTo>
                    <a:lnTo>
                      <a:pt x="19980" y="9257"/>
                    </a:lnTo>
                    <a:lnTo>
                      <a:pt x="19980" y="7714"/>
                    </a:lnTo>
                    <a:lnTo>
                      <a:pt x="17820" y="7714"/>
                    </a:lnTo>
                    <a:close/>
                  </a:path>
                  <a:path w="21600" h="21600" extrusionOk="0">
                    <a:moveTo>
                      <a:pt x="1620" y="9257"/>
                    </a:moveTo>
                    <a:lnTo>
                      <a:pt x="1620" y="10800"/>
                    </a:lnTo>
                    <a:lnTo>
                      <a:pt x="3779" y="10800"/>
                    </a:lnTo>
                    <a:lnTo>
                      <a:pt x="3779" y="9257"/>
                    </a:lnTo>
                    <a:lnTo>
                      <a:pt x="1620" y="9257"/>
                    </a:lnTo>
                    <a:close/>
                  </a:path>
                  <a:path w="21600" h="21600" extrusionOk="0">
                    <a:moveTo>
                      <a:pt x="3779" y="9257"/>
                    </a:moveTo>
                    <a:lnTo>
                      <a:pt x="3779" y="10800"/>
                    </a:lnTo>
                    <a:lnTo>
                      <a:pt x="5940" y="10800"/>
                    </a:lnTo>
                    <a:lnTo>
                      <a:pt x="5940" y="9257"/>
                    </a:lnTo>
                    <a:lnTo>
                      <a:pt x="3779" y="9257"/>
                    </a:lnTo>
                    <a:close/>
                  </a:path>
                  <a:path w="21600" h="21600" extrusionOk="0">
                    <a:moveTo>
                      <a:pt x="5940" y="9257"/>
                    </a:moveTo>
                    <a:lnTo>
                      <a:pt x="5940" y="10800"/>
                    </a:lnTo>
                    <a:lnTo>
                      <a:pt x="8100" y="10800"/>
                    </a:lnTo>
                    <a:lnTo>
                      <a:pt x="8100" y="9257"/>
                    </a:lnTo>
                    <a:lnTo>
                      <a:pt x="5940" y="9257"/>
                    </a:lnTo>
                    <a:close/>
                  </a:path>
                  <a:path w="21600" h="21600" extrusionOk="0">
                    <a:moveTo>
                      <a:pt x="8100" y="9257"/>
                    </a:moveTo>
                    <a:lnTo>
                      <a:pt x="8100" y="10800"/>
                    </a:lnTo>
                    <a:lnTo>
                      <a:pt x="10260" y="10800"/>
                    </a:lnTo>
                    <a:lnTo>
                      <a:pt x="10260" y="9257"/>
                    </a:lnTo>
                    <a:lnTo>
                      <a:pt x="8100" y="9257"/>
                    </a:lnTo>
                    <a:close/>
                  </a:path>
                  <a:path w="21600" h="21600" extrusionOk="0">
                    <a:moveTo>
                      <a:pt x="10260" y="9257"/>
                    </a:moveTo>
                    <a:lnTo>
                      <a:pt x="10260" y="10800"/>
                    </a:lnTo>
                    <a:lnTo>
                      <a:pt x="12419" y="10800"/>
                    </a:lnTo>
                    <a:lnTo>
                      <a:pt x="12419" y="9257"/>
                    </a:lnTo>
                    <a:lnTo>
                      <a:pt x="10260" y="9257"/>
                    </a:lnTo>
                    <a:close/>
                  </a:path>
                  <a:path w="21600" h="21600" extrusionOk="0">
                    <a:moveTo>
                      <a:pt x="12419" y="9257"/>
                    </a:moveTo>
                    <a:lnTo>
                      <a:pt x="12419" y="10800"/>
                    </a:lnTo>
                    <a:lnTo>
                      <a:pt x="14580" y="10800"/>
                    </a:lnTo>
                    <a:lnTo>
                      <a:pt x="14580" y="9257"/>
                    </a:lnTo>
                    <a:lnTo>
                      <a:pt x="12419" y="9257"/>
                    </a:lnTo>
                    <a:close/>
                  </a:path>
                  <a:path w="21600" h="21600" extrusionOk="0">
                    <a:moveTo>
                      <a:pt x="14580" y="9257"/>
                    </a:moveTo>
                    <a:lnTo>
                      <a:pt x="14580" y="10800"/>
                    </a:lnTo>
                    <a:lnTo>
                      <a:pt x="16740" y="10800"/>
                    </a:lnTo>
                    <a:lnTo>
                      <a:pt x="16740" y="9257"/>
                    </a:lnTo>
                    <a:lnTo>
                      <a:pt x="14580" y="9257"/>
                    </a:lnTo>
                    <a:close/>
                  </a:path>
                  <a:path w="21600" h="21600" extrusionOk="0">
                    <a:moveTo>
                      <a:pt x="16740" y="9257"/>
                    </a:moveTo>
                    <a:lnTo>
                      <a:pt x="16740" y="10800"/>
                    </a:lnTo>
                    <a:lnTo>
                      <a:pt x="18900" y="10800"/>
                    </a:lnTo>
                    <a:lnTo>
                      <a:pt x="18900" y="9257"/>
                    </a:lnTo>
                    <a:lnTo>
                      <a:pt x="16740" y="9257"/>
                    </a:lnTo>
                    <a:close/>
                  </a:path>
                  <a:path w="21600" h="21600" extrusionOk="0">
                    <a:moveTo>
                      <a:pt x="18900" y="9257"/>
                    </a:moveTo>
                    <a:lnTo>
                      <a:pt x="18900" y="10800"/>
                    </a:lnTo>
                    <a:lnTo>
                      <a:pt x="21060" y="10800"/>
                    </a:lnTo>
                    <a:lnTo>
                      <a:pt x="21060" y="9257"/>
                    </a:lnTo>
                    <a:lnTo>
                      <a:pt x="18900" y="9257"/>
                    </a:lnTo>
                    <a:close/>
                  </a:path>
                  <a:path w="21600" h="21600" extrusionOk="0">
                    <a:moveTo>
                      <a:pt x="540" y="10800"/>
                    </a:moveTo>
                    <a:lnTo>
                      <a:pt x="540" y="12342"/>
                    </a:lnTo>
                    <a:lnTo>
                      <a:pt x="2700" y="12342"/>
                    </a:lnTo>
                    <a:lnTo>
                      <a:pt x="2700" y="10800"/>
                    </a:lnTo>
                    <a:lnTo>
                      <a:pt x="540" y="10800"/>
                    </a:lnTo>
                    <a:close/>
                  </a:path>
                  <a:path w="21600" h="21600" extrusionOk="0">
                    <a:moveTo>
                      <a:pt x="2700" y="10800"/>
                    </a:moveTo>
                    <a:lnTo>
                      <a:pt x="2700" y="12342"/>
                    </a:lnTo>
                    <a:lnTo>
                      <a:pt x="4860" y="12342"/>
                    </a:lnTo>
                    <a:lnTo>
                      <a:pt x="4860" y="10800"/>
                    </a:lnTo>
                    <a:lnTo>
                      <a:pt x="2700" y="10800"/>
                    </a:lnTo>
                    <a:close/>
                  </a:path>
                  <a:path w="21600" h="21600" extrusionOk="0">
                    <a:moveTo>
                      <a:pt x="4860" y="10800"/>
                    </a:moveTo>
                    <a:lnTo>
                      <a:pt x="4860" y="12342"/>
                    </a:lnTo>
                    <a:lnTo>
                      <a:pt x="7020" y="12342"/>
                    </a:lnTo>
                    <a:lnTo>
                      <a:pt x="7020" y="10800"/>
                    </a:lnTo>
                    <a:lnTo>
                      <a:pt x="4860" y="10800"/>
                    </a:lnTo>
                    <a:close/>
                  </a:path>
                  <a:path w="21600" h="21600" extrusionOk="0">
                    <a:moveTo>
                      <a:pt x="7020" y="10800"/>
                    </a:moveTo>
                    <a:lnTo>
                      <a:pt x="7020" y="12342"/>
                    </a:lnTo>
                    <a:lnTo>
                      <a:pt x="9180" y="12342"/>
                    </a:lnTo>
                    <a:lnTo>
                      <a:pt x="9180" y="10800"/>
                    </a:lnTo>
                    <a:lnTo>
                      <a:pt x="7020" y="10800"/>
                    </a:lnTo>
                    <a:close/>
                  </a:path>
                  <a:path w="21600" h="21600" extrusionOk="0">
                    <a:moveTo>
                      <a:pt x="9180" y="10800"/>
                    </a:moveTo>
                    <a:lnTo>
                      <a:pt x="9180" y="12342"/>
                    </a:lnTo>
                    <a:lnTo>
                      <a:pt x="11340" y="12342"/>
                    </a:lnTo>
                    <a:lnTo>
                      <a:pt x="11340" y="10800"/>
                    </a:lnTo>
                    <a:lnTo>
                      <a:pt x="9180" y="10800"/>
                    </a:lnTo>
                    <a:close/>
                  </a:path>
                  <a:path w="21600" h="21600" extrusionOk="0">
                    <a:moveTo>
                      <a:pt x="11340" y="10800"/>
                    </a:moveTo>
                    <a:lnTo>
                      <a:pt x="11340" y="12342"/>
                    </a:lnTo>
                    <a:lnTo>
                      <a:pt x="13500" y="12342"/>
                    </a:lnTo>
                    <a:lnTo>
                      <a:pt x="13500" y="10800"/>
                    </a:lnTo>
                    <a:lnTo>
                      <a:pt x="11340" y="10800"/>
                    </a:lnTo>
                    <a:close/>
                  </a:path>
                  <a:path w="21600" h="21600" extrusionOk="0">
                    <a:moveTo>
                      <a:pt x="13500" y="10800"/>
                    </a:moveTo>
                    <a:lnTo>
                      <a:pt x="13500" y="12342"/>
                    </a:lnTo>
                    <a:lnTo>
                      <a:pt x="15660" y="12342"/>
                    </a:lnTo>
                    <a:lnTo>
                      <a:pt x="15660" y="10800"/>
                    </a:lnTo>
                    <a:lnTo>
                      <a:pt x="13500" y="10800"/>
                    </a:lnTo>
                    <a:close/>
                  </a:path>
                  <a:path w="21600" h="21600" extrusionOk="0">
                    <a:moveTo>
                      <a:pt x="15660" y="10800"/>
                    </a:moveTo>
                    <a:lnTo>
                      <a:pt x="15660" y="12342"/>
                    </a:lnTo>
                    <a:lnTo>
                      <a:pt x="17820" y="12342"/>
                    </a:lnTo>
                    <a:lnTo>
                      <a:pt x="17820" y="10800"/>
                    </a:lnTo>
                    <a:lnTo>
                      <a:pt x="15660" y="10800"/>
                    </a:lnTo>
                    <a:close/>
                  </a:path>
                  <a:path w="21600" h="21600" extrusionOk="0">
                    <a:moveTo>
                      <a:pt x="17820" y="10800"/>
                    </a:moveTo>
                    <a:lnTo>
                      <a:pt x="17820" y="12342"/>
                    </a:lnTo>
                    <a:lnTo>
                      <a:pt x="19980" y="12342"/>
                    </a:lnTo>
                    <a:lnTo>
                      <a:pt x="19980" y="10800"/>
                    </a:lnTo>
                    <a:lnTo>
                      <a:pt x="17820" y="10800"/>
                    </a:lnTo>
                    <a:close/>
                  </a:path>
                  <a:path w="21600" h="21600" extrusionOk="0">
                    <a:moveTo>
                      <a:pt x="1620" y="12342"/>
                    </a:moveTo>
                    <a:lnTo>
                      <a:pt x="1620" y="13885"/>
                    </a:lnTo>
                    <a:lnTo>
                      <a:pt x="3779" y="13885"/>
                    </a:lnTo>
                    <a:lnTo>
                      <a:pt x="3779" y="12342"/>
                    </a:lnTo>
                    <a:lnTo>
                      <a:pt x="1620" y="12342"/>
                    </a:lnTo>
                    <a:close/>
                  </a:path>
                  <a:path w="21600" h="21600" extrusionOk="0">
                    <a:moveTo>
                      <a:pt x="3779" y="12342"/>
                    </a:moveTo>
                    <a:lnTo>
                      <a:pt x="3779" y="13885"/>
                    </a:lnTo>
                    <a:lnTo>
                      <a:pt x="5940" y="13885"/>
                    </a:lnTo>
                    <a:lnTo>
                      <a:pt x="5940" y="12342"/>
                    </a:lnTo>
                    <a:lnTo>
                      <a:pt x="3779" y="12342"/>
                    </a:lnTo>
                    <a:close/>
                  </a:path>
                  <a:path w="21600" h="21600" extrusionOk="0">
                    <a:moveTo>
                      <a:pt x="5940" y="12342"/>
                    </a:moveTo>
                    <a:lnTo>
                      <a:pt x="5940" y="13885"/>
                    </a:lnTo>
                    <a:lnTo>
                      <a:pt x="8100" y="13885"/>
                    </a:lnTo>
                    <a:lnTo>
                      <a:pt x="8100" y="12342"/>
                    </a:lnTo>
                    <a:lnTo>
                      <a:pt x="5940" y="12342"/>
                    </a:lnTo>
                    <a:close/>
                  </a:path>
                  <a:path w="21600" h="21600" extrusionOk="0">
                    <a:moveTo>
                      <a:pt x="8100" y="12342"/>
                    </a:moveTo>
                    <a:lnTo>
                      <a:pt x="8100" y="13885"/>
                    </a:lnTo>
                    <a:lnTo>
                      <a:pt x="10260" y="13885"/>
                    </a:lnTo>
                    <a:lnTo>
                      <a:pt x="10260" y="12342"/>
                    </a:lnTo>
                    <a:lnTo>
                      <a:pt x="8100" y="12342"/>
                    </a:lnTo>
                    <a:close/>
                  </a:path>
                  <a:path w="21600" h="21600" extrusionOk="0">
                    <a:moveTo>
                      <a:pt x="10260" y="12342"/>
                    </a:moveTo>
                    <a:lnTo>
                      <a:pt x="10260" y="13885"/>
                    </a:lnTo>
                    <a:lnTo>
                      <a:pt x="12419" y="13885"/>
                    </a:lnTo>
                    <a:lnTo>
                      <a:pt x="12419" y="12342"/>
                    </a:lnTo>
                    <a:lnTo>
                      <a:pt x="10260" y="12342"/>
                    </a:lnTo>
                    <a:close/>
                  </a:path>
                  <a:path w="21600" h="21600" extrusionOk="0">
                    <a:moveTo>
                      <a:pt x="12419" y="12342"/>
                    </a:moveTo>
                    <a:lnTo>
                      <a:pt x="12419" y="13885"/>
                    </a:lnTo>
                    <a:lnTo>
                      <a:pt x="14580" y="13885"/>
                    </a:lnTo>
                    <a:lnTo>
                      <a:pt x="14580" y="12342"/>
                    </a:lnTo>
                    <a:lnTo>
                      <a:pt x="12419" y="12342"/>
                    </a:lnTo>
                    <a:close/>
                  </a:path>
                  <a:path w="21600" h="21600" extrusionOk="0">
                    <a:moveTo>
                      <a:pt x="14580" y="12342"/>
                    </a:moveTo>
                    <a:lnTo>
                      <a:pt x="14580" y="13885"/>
                    </a:lnTo>
                    <a:lnTo>
                      <a:pt x="16740" y="13885"/>
                    </a:lnTo>
                    <a:lnTo>
                      <a:pt x="16740" y="12342"/>
                    </a:lnTo>
                    <a:lnTo>
                      <a:pt x="14580" y="12342"/>
                    </a:lnTo>
                    <a:close/>
                  </a:path>
                  <a:path w="21600" h="21600" extrusionOk="0">
                    <a:moveTo>
                      <a:pt x="16740" y="12342"/>
                    </a:moveTo>
                    <a:lnTo>
                      <a:pt x="16740" y="13885"/>
                    </a:lnTo>
                    <a:lnTo>
                      <a:pt x="18900" y="13885"/>
                    </a:lnTo>
                    <a:lnTo>
                      <a:pt x="18900" y="12342"/>
                    </a:lnTo>
                    <a:lnTo>
                      <a:pt x="16740" y="12342"/>
                    </a:lnTo>
                    <a:close/>
                  </a:path>
                  <a:path w="21600" h="21600" extrusionOk="0">
                    <a:moveTo>
                      <a:pt x="18900" y="12342"/>
                    </a:moveTo>
                    <a:lnTo>
                      <a:pt x="18900" y="13885"/>
                    </a:lnTo>
                    <a:lnTo>
                      <a:pt x="21060" y="13885"/>
                    </a:lnTo>
                    <a:lnTo>
                      <a:pt x="21060" y="12342"/>
                    </a:lnTo>
                    <a:lnTo>
                      <a:pt x="18900" y="12342"/>
                    </a:lnTo>
                    <a:close/>
                  </a:path>
                  <a:path w="21600" h="21600" extrusionOk="0">
                    <a:moveTo>
                      <a:pt x="540" y="13885"/>
                    </a:moveTo>
                    <a:lnTo>
                      <a:pt x="540" y="15428"/>
                    </a:lnTo>
                    <a:lnTo>
                      <a:pt x="2700" y="15428"/>
                    </a:lnTo>
                    <a:lnTo>
                      <a:pt x="2700" y="13885"/>
                    </a:lnTo>
                    <a:lnTo>
                      <a:pt x="540" y="13885"/>
                    </a:lnTo>
                    <a:close/>
                  </a:path>
                  <a:path w="21600" h="21600" extrusionOk="0">
                    <a:moveTo>
                      <a:pt x="2700" y="13885"/>
                    </a:moveTo>
                    <a:lnTo>
                      <a:pt x="2700" y="15428"/>
                    </a:lnTo>
                    <a:lnTo>
                      <a:pt x="4860" y="15428"/>
                    </a:lnTo>
                    <a:lnTo>
                      <a:pt x="4860" y="13885"/>
                    </a:lnTo>
                    <a:lnTo>
                      <a:pt x="2700" y="13885"/>
                    </a:lnTo>
                    <a:close/>
                  </a:path>
                  <a:path w="21600" h="21600" extrusionOk="0">
                    <a:moveTo>
                      <a:pt x="4860" y="13885"/>
                    </a:moveTo>
                    <a:lnTo>
                      <a:pt x="4860" y="15428"/>
                    </a:lnTo>
                    <a:lnTo>
                      <a:pt x="7020" y="15428"/>
                    </a:lnTo>
                    <a:lnTo>
                      <a:pt x="7020" y="13885"/>
                    </a:lnTo>
                    <a:lnTo>
                      <a:pt x="4860" y="13885"/>
                    </a:lnTo>
                    <a:close/>
                  </a:path>
                  <a:path w="21600" h="21600" extrusionOk="0">
                    <a:moveTo>
                      <a:pt x="7020" y="13885"/>
                    </a:moveTo>
                    <a:lnTo>
                      <a:pt x="7020" y="15428"/>
                    </a:lnTo>
                    <a:lnTo>
                      <a:pt x="9180" y="15428"/>
                    </a:lnTo>
                    <a:lnTo>
                      <a:pt x="9180" y="13885"/>
                    </a:lnTo>
                    <a:lnTo>
                      <a:pt x="7020" y="13885"/>
                    </a:lnTo>
                    <a:close/>
                  </a:path>
                  <a:path w="21600" h="21600" extrusionOk="0">
                    <a:moveTo>
                      <a:pt x="9180" y="13885"/>
                    </a:moveTo>
                    <a:lnTo>
                      <a:pt x="9180" y="15428"/>
                    </a:lnTo>
                    <a:lnTo>
                      <a:pt x="11340" y="15428"/>
                    </a:lnTo>
                    <a:lnTo>
                      <a:pt x="11340" y="13885"/>
                    </a:lnTo>
                    <a:lnTo>
                      <a:pt x="9180" y="13885"/>
                    </a:lnTo>
                    <a:close/>
                  </a:path>
                  <a:path w="21600" h="21600" extrusionOk="0">
                    <a:moveTo>
                      <a:pt x="11340" y="13885"/>
                    </a:moveTo>
                    <a:lnTo>
                      <a:pt x="11340" y="15428"/>
                    </a:lnTo>
                    <a:lnTo>
                      <a:pt x="13500" y="15428"/>
                    </a:lnTo>
                    <a:lnTo>
                      <a:pt x="13500" y="13885"/>
                    </a:lnTo>
                    <a:lnTo>
                      <a:pt x="11340" y="13885"/>
                    </a:lnTo>
                    <a:close/>
                  </a:path>
                  <a:path w="21600" h="21600" extrusionOk="0">
                    <a:moveTo>
                      <a:pt x="13500" y="13885"/>
                    </a:moveTo>
                    <a:lnTo>
                      <a:pt x="13500" y="15428"/>
                    </a:lnTo>
                    <a:lnTo>
                      <a:pt x="15660" y="15428"/>
                    </a:lnTo>
                    <a:lnTo>
                      <a:pt x="15660" y="13885"/>
                    </a:lnTo>
                    <a:lnTo>
                      <a:pt x="13500" y="13885"/>
                    </a:lnTo>
                    <a:close/>
                  </a:path>
                  <a:path w="21600" h="21600" extrusionOk="0">
                    <a:moveTo>
                      <a:pt x="15660" y="13885"/>
                    </a:moveTo>
                    <a:lnTo>
                      <a:pt x="15660" y="15428"/>
                    </a:lnTo>
                    <a:lnTo>
                      <a:pt x="17820" y="15428"/>
                    </a:lnTo>
                    <a:lnTo>
                      <a:pt x="17820" y="13885"/>
                    </a:lnTo>
                    <a:lnTo>
                      <a:pt x="15660" y="13885"/>
                    </a:lnTo>
                    <a:close/>
                  </a:path>
                  <a:path w="21600" h="21600" extrusionOk="0">
                    <a:moveTo>
                      <a:pt x="17820" y="13885"/>
                    </a:moveTo>
                    <a:lnTo>
                      <a:pt x="17820" y="15428"/>
                    </a:lnTo>
                    <a:lnTo>
                      <a:pt x="19980" y="15428"/>
                    </a:lnTo>
                    <a:lnTo>
                      <a:pt x="19980" y="13885"/>
                    </a:lnTo>
                    <a:lnTo>
                      <a:pt x="17820" y="13885"/>
                    </a:lnTo>
                    <a:close/>
                  </a:path>
                  <a:path w="21600" h="21600" extrusionOk="0">
                    <a:moveTo>
                      <a:pt x="1620" y="15428"/>
                    </a:moveTo>
                    <a:lnTo>
                      <a:pt x="1620" y="16971"/>
                    </a:lnTo>
                    <a:lnTo>
                      <a:pt x="3779" y="16971"/>
                    </a:lnTo>
                    <a:lnTo>
                      <a:pt x="3779" y="15428"/>
                    </a:lnTo>
                    <a:lnTo>
                      <a:pt x="1620" y="15428"/>
                    </a:lnTo>
                    <a:close/>
                  </a:path>
                  <a:path w="21600" h="21600" extrusionOk="0">
                    <a:moveTo>
                      <a:pt x="3779" y="15428"/>
                    </a:moveTo>
                    <a:lnTo>
                      <a:pt x="3779" y="16971"/>
                    </a:lnTo>
                    <a:lnTo>
                      <a:pt x="5940" y="16971"/>
                    </a:lnTo>
                    <a:lnTo>
                      <a:pt x="5940" y="15428"/>
                    </a:lnTo>
                    <a:lnTo>
                      <a:pt x="3779" y="15428"/>
                    </a:lnTo>
                    <a:close/>
                  </a:path>
                  <a:path w="21600" h="21600" extrusionOk="0">
                    <a:moveTo>
                      <a:pt x="5940" y="15428"/>
                    </a:moveTo>
                    <a:lnTo>
                      <a:pt x="5940" y="16971"/>
                    </a:lnTo>
                    <a:lnTo>
                      <a:pt x="8100" y="16971"/>
                    </a:lnTo>
                    <a:lnTo>
                      <a:pt x="8100" y="15428"/>
                    </a:lnTo>
                    <a:lnTo>
                      <a:pt x="5940" y="15428"/>
                    </a:lnTo>
                    <a:close/>
                  </a:path>
                  <a:path w="21600" h="21600" extrusionOk="0">
                    <a:moveTo>
                      <a:pt x="8100" y="15428"/>
                    </a:moveTo>
                    <a:lnTo>
                      <a:pt x="8100" y="16971"/>
                    </a:lnTo>
                    <a:lnTo>
                      <a:pt x="10260" y="16971"/>
                    </a:lnTo>
                    <a:lnTo>
                      <a:pt x="10260" y="15428"/>
                    </a:lnTo>
                    <a:lnTo>
                      <a:pt x="8100" y="15428"/>
                    </a:lnTo>
                    <a:close/>
                  </a:path>
                  <a:path w="21600" h="21600" extrusionOk="0">
                    <a:moveTo>
                      <a:pt x="10260" y="15428"/>
                    </a:moveTo>
                    <a:lnTo>
                      <a:pt x="10260" y="16971"/>
                    </a:lnTo>
                    <a:lnTo>
                      <a:pt x="12419" y="16971"/>
                    </a:lnTo>
                    <a:lnTo>
                      <a:pt x="12419" y="15428"/>
                    </a:lnTo>
                    <a:lnTo>
                      <a:pt x="10260" y="15428"/>
                    </a:lnTo>
                    <a:close/>
                  </a:path>
                  <a:path w="21600" h="21600" extrusionOk="0">
                    <a:moveTo>
                      <a:pt x="12419" y="15428"/>
                    </a:moveTo>
                    <a:lnTo>
                      <a:pt x="12419" y="16971"/>
                    </a:lnTo>
                    <a:lnTo>
                      <a:pt x="14580" y="16971"/>
                    </a:lnTo>
                    <a:lnTo>
                      <a:pt x="14580" y="15428"/>
                    </a:lnTo>
                    <a:lnTo>
                      <a:pt x="12419" y="15428"/>
                    </a:lnTo>
                    <a:close/>
                  </a:path>
                  <a:path w="21600" h="21600" extrusionOk="0">
                    <a:moveTo>
                      <a:pt x="14580" y="15428"/>
                    </a:moveTo>
                    <a:lnTo>
                      <a:pt x="14580" y="16971"/>
                    </a:lnTo>
                    <a:lnTo>
                      <a:pt x="16740" y="16971"/>
                    </a:lnTo>
                    <a:lnTo>
                      <a:pt x="16740" y="15428"/>
                    </a:lnTo>
                    <a:lnTo>
                      <a:pt x="14580" y="15428"/>
                    </a:lnTo>
                    <a:close/>
                  </a:path>
                  <a:path w="21600" h="21600" extrusionOk="0">
                    <a:moveTo>
                      <a:pt x="16740" y="15428"/>
                    </a:moveTo>
                    <a:lnTo>
                      <a:pt x="16740" y="16971"/>
                    </a:lnTo>
                    <a:lnTo>
                      <a:pt x="18900" y="16971"/>
                    </a:lnTo>
                    <a:lnTo>
                      <a:pt x="18900" y="15428"/>
                    </a:lnTo>
                    <a:lnTo>
                      <a:pt x="16740" y="15428"/>
                    </a:lnTo>
                    <a:close/>
                  </a:path>
                  <a:path w="21600" h="21600" extrusionOk="0">
                    <a:moveTo>
                      <a:pt x="18900" y="15428"/>
                    </a:moveTo>
                    <a:lnTo>
                      <a:pt x="18900" y="16971"/>
                    </a:lnTo>
                    <a:lnTo>
                      <a:pt x="21060" y="16971"/>
                    </a:lnTo>
                    <a:lnTo>
                      <a:pt x="21060" y="15428"/>
                    </a:lnTo>
                    <a:lnTo>
                      <a:pt x="18900" y="15428"/>
                    </a:lnTo>
                    <a:close/>
                  </a:path>
                  <a:path w="21600" h="21600" extrusionOk="0">
                    <a:moveTo>
                      <a:pt x="540" y="16971"/>
                    </a:moveTo>
                    <a:lnTo>
                      <a:pt x="540" y="18514"/>
                    </a:lnTo>
                    <a:lnTo>
                      <a:pt x="2700" y="18514"/>
                    </a:lnTo>
                    <a:lnTo>
                      <a:pt x="2700" y="16971"/>
                    </a:lnTo>
                    <a:lnTo>
                      <a:pt x="540" y="16971"/>
                    </a:lnTo>
                    <a:close/>
                  </a:path>
                  <a:path w="21600" h="21600" extrusionOk="0">
                    <a:moveTo>
                      <a:pt x="2700" y="16971"/>
                    </a:moveTo>
                    <a:lnTo>
                      <a:pt x="2700" y="18514"/>
                    </a:lnTo>
                    <a:lnTo>
                      <a:pt x="4860" y="18514"/>
                    </a:lnTo>
                    <a:lnTo>
                      <a:pt x="4860" y="16971"/>
                    </a:lnTo>
                    <a:lnTo>
                      <a:pt x="2700" y="16971"/>
                    </a:lnTo>
                    <a:close/>
                  </a:path>
                  <a:path w="21600" h="21600" extrusionOk="0">
                    <a:moveTo>
                      <a:pt x="4860" y="16971"/>
                    </a:moveTo>
                    <a:lnTo>
                      <a:pt x="4860" y="18514"/>
                    </a:lnTo>
                    <a:lnTo>
                      <a:pt x="7020" y="18514"/>
                    </a:lnTo>
                    <a:lnTo>
                      <a:pt x="7020" y="16971"/>
                    </a:lnTo>
                    <a:lnTo>
                      <a:pt x="4860" y="16971"/>
                    </a:lnTo>
                    <a:close/>
                  </a:path>
                  <a:path w="21600" h="21600" extrusionOk="0">
                    <a:moveTo>
                      <a:pt x="7020" y="16971"/>
                    </a:moveTo>
                    <a:lnTo>
                      <a:pt x="7020" y="18514"/>
                    </a:lnTo>
                    <a:lnTo>
                      <a:pt x="9180" y="18514"/>
                    </a:lnTo>
                    <a:lnTo>
                      <a:pt x="9180" y="16971"/>
                    </a:lnTo>
                    <a:lnTo>
                      <a:pt x="7020" y="16971"/>
                    </a:lnTo>
                    <a:close/>
                  </a:path>
                  <a:path w="21600" h="21600" extrusionOk="0">
                    <a:moveTo>
                      <a:pt x="9180" y="16971"/>
                    </a:moveTo>
                    <a:lnTo>
                      <a:pt x="9180" y="18514"/>
                    </a:lnTo>
                    <a:lnTo>
                      <a:pt x="11340" y="18514"/>
                    </a:lnTo>
                    <a:lnTo>
                      <a:pt x="11340" y="16971"/>
                    </a:lnTo>
                    <a:lnTo>
                      <a:pt x="9180" y="16971"/>
                    </a:lnTo>
                    <a:close/>
                  </a:path>
                  <a:path w="21600" h="21600" extrusionOk="0">
                    <a:moveTo>
                      <a:pt x="11340" y="16971"/>
                    </a:moveTo>
                    <a:lnTo>
                      <a:pt x="11340" y="18514"/>
                    </a:lnTo>
                    <a:lnTo>
                      <a:pt x="13500" y="18514"/>
                    </a:lnTo>
                    <a:lnTo>
                      <a:pt x="13500" y="16971"/>
                    </a:lnTo>
                    <a:lnTo>
                      <a:pt x="11340" y="16971"/>
                    </a:lnTo>
                    <a:close/>
                  </a:path>
                  <a:path w="21600" h="21600" extrusionOk="0">
                    <a:moveTo>
                      <a:pt x="13500" y="16971"/>
                    </a:moveTo>
                    <a:lnTo>
                      <a:pt x="13500" y="18514"/>
                    </a:lnTo>
                    <a:lnTo>
                      <a:pt x="15660" y="18514"/>
                    </a:lnTo>
                    <a:lnTo>
                      <a:pt x="15660" y="16971"/>
                    </a:lnTo>
                    <a:lnTo>
                      <a:pt x="13500" y="16971"/>
                    </a:lnTo>
                    <a:close/>
                  </a:path>
                  <a:path w="21600" h="21600" extrusionOk="0">
                    <a:moveTo>
                      <a:pt x="15660" y="16971"/>
                    </a:moveTo>
                    <a:lnTo>
                      <a:pt x="15660" y="18514"/>
                    </a:lnTo>
                    <a:lnTo>
                      <a:pt x="17820" y="18514"/>
                    </a:lnTo>
                    <a:lnTo>
                      <a:pt x="17820" y="16971"/>
                    </a:lnTo>
                    <a:lnTo>
                      <a:pt x="15660" y="16971"/>
                    </a:lnTo>
                    <a:close/>
                  </a:path>
                  <a:path w="21600" h="21600" extrusionOk="0">
                    <a:moveTo>
                      <a:pt x="17820" y="16971"/>
                    </a:moveTo>
                    <a:lnTo>
                      <a:pt x="17820" y="18514"/>
                    </a:lnTo>
                    <a:lnTo>
                      <a:pt x="19980" y="18514"/>
                    </a:lnTo>
                    <a:lnTo>
                      <a:pt x="19980" y="16971"/>
                    </a:lnTo>
                    <a:lnTo>
                      <a:pt x="17820" y="16971"/>
                    </a:lnTo>
                    <a:close/>
                  </a:path>
                  <a:path w="21600" h="21600" extrusionOk="0">
                    <a:moveTo>
                      <a:pt x="1620" y="18514"/>
                    </a:moveTo>
                    <a:lnTo>
                      <a:pt x="1620" y="20057"/>
                    </a:lnTo>
                    <a:lnTo>
                      <a:pt x="3779" y="20057"/>
                    </a:lnTo>
                    <a:lnTo>
                      <a:pt x="3779" y="18514"/>
                    </a:lnTo>
                    <a:lnTo>
                      <a:pt x="1620" y="18514"/>
                    </a:lnTo>
                    <a:close/>
                  </a:path>
                  <a:path w="21600" h="21600" extrusionOk="0">
                    <a:moveTo>
                      <a:pt x="3779" y="18514"/>
                    </a:moveTo>
                    <a:lnTo>
                      <a:pt x="3779" y="20057"/>
                    </a:lnTo>
                    <a:lnTo>
                      <a:pt x="5940" y="20057"/>
                    </a:lnTo>
                    <a:lnTo>
                      <a:pt x="5940" y="18514"/>
                    </a:lnTo>
                    <a:lnTo>
                      <a:pt x="3779" y="18514"/>
                    </a:lnTo>
                    <a:close/>
                  </a:path>
                  <a:path w="21600" h="21600" extrusionOk="0">
                    <a:moveTo>
                      <a:pt x="5940" y="18514"/>
                    </a:moveTo>
                    <a:lnTo>
                      <a:pt x="5940" y="20057"/>
                    </a:lnTo>
                    <a:lnTo>
                      <a:pt x="8100" y="20057"/>
                    </a:lnTo>
                    <a:lnTo>
                      <a:pt x="8100" y="18514"/>
                    </a:lnTo>
                    <a:lnTo>
                      <a:pt x="5940" y="18514"/>
                    </a:lnTo>
                    <a:close/>
                  </a:path>
                  <a:path w="21600" h="21600" extrusionOk="0">
                    <a:moveTo>
                      <a:pt x="8100" y="18514"/>
                    </a:moveTo>
                    <a:lnTo>
                      <a:pt x="8100" y="20057"/>
                    </a:lnTo>
                    <a:lnTo>
                      <a:pt x="10260" y="20057"/>
                    </a:lnTo>
                    <a:lnTo>
                      <a:pt x="10260" y="18514"/>
                    </a:lnTo>
                    <a:lnTo>
                      <a:pt x="8100" y="18514"/>
                    </a:lnTo>
                    <a:close/>
                  </a:path>
                  <a:path w="21600" h="21600" extrusionOk="0">
                    <a:moveTo>
                      <a:pt x="10260" y="18514"/>
                    </a:moveTo>
                    <a:lnTo>
                      <a:pt x="10260" y="20057"/>
                    </a:lnTo>
                    <a:lnTo>
                      <a:pt x="12419" y="20057"/>
                    </a:lnTo>
                    <a:lnTo>
                      <a:pt x="12419" y="18514"/>
                    </a:lnTo>
                    <a:lnTo>
                      <a:pt x="10260" y="18514"/>
                    </a:lnTo>
                    <a:close/>
                  </a:path>
                  <a:path w="21600" h="21600" extrusionOk="0">
                    <a:moveTo>
                      <a:pt x="12419" y="18514"/>
                    </a:moveTo>
                    <a:lnTo>
                      <a:pt x="12419" y="20057"/>
                    </a:lnTo>
                    <a:lnTo>
                      <a:pt x="14580" y="20057"/>
                    </a:lnTo>
                    <a:lnTo>
                      <a:pt x="14580" y="18514"/>
                    </a:lnTo>
                    <a:lnTo>
                      <a:pt x="12419" y="18514"/>
                    </a:lnTo>
                    <a:close/>
                  </a:path>
                  <a:path w="21600" h="21600" extrusionOk="0">
                    <a:moveTo>
                      <a:pt x="14580" y="18514"/>
                    </a:moveTo>
                    <a:lnTo>
                      <a:pt x="14580" y="20057"/>
                    </a:lnTo>
                    <a:lnTo>
                      <a:pt x="16740" y="20057"/>
                    </a:lnTo>
                    <a:lnTo>
                      <a:pt x="16740" y="18514"/>
                    </a:lnTo>
                    <a:lnTo>
                      <a:pt x="14580" y="18514"/>
                    </a:lnTo>
                    <a:close/>
                  </a:path>
                  <a:path w="21600" h="21600" extrusionOk="0">
                    <a:moveTo>
                      <a:pt x="16740" y="18514"/>
                    </a:moveTo>
                    <a:lnTo>
                      <a:pt x="16740" y="20057"/>
                    </a:lnTo>
                    <a:lnTo>
                      <a:pt x="18900" y="20057"/>
                    </a:lnTo>
                    <a:lnTo>
                      <a:pt x="18900" y="18514"/>
                    </a:lnTo>
                    <a:lnTo>
                      <a:pt x="16740" y="18514"/>
                    </a:lnTo>
                    <a:close/>
                  </a:path>
                  <a:path w="21600" h="21600" extrusionOk="0">
                    <a:moveTo>
                      <a:pt x="18900" y="18514"/>
                    </a:moveTo>
                    <a:lnTo>
                      <a:pt x="18900" y="20057"/>
                    </a:lnTo>
                    <a:lnTo>
                      <a:pt x="21060" y="20057"/>
                    </a:lnTo>
                    <a:lnTo>
                      <a:pt x="21060" y="18514"/>
                    </a:lnTo>
                    <a:lnTo>
                      <a:pt x="18900" y="18514"/>
                    </a:lnTo>
                    <a:close/>
                  </a:path>
                  <a:path w="21600" h="21600" extrusionOk="0">
                    <a:moveTo>
                      <a:pt x="540" y="20057"/>
                    </a:moveTo>
                    <a:lnTo>
                      <a:pt x="540" y="21600"/>
                    </a:lnTo>
                    <a:lnTo>
                      <a:pt x="2700" y="21600"/>
                    </a:lnTo>
                    <a:lnTo>
                      <a:pt x="2700" y="20057"/>
                    </a:lnTo>
                    <a:lnTo>
                      <a:pt x="540" y="20057"/>
                    </a:lnTo>
                    <a:close/>
                  </a:path>
                  <a:path w="21600" h="21600" extrusionOk="0">
                    <a:moveTo>
                      <a:pt x="2700" y="20057"/>
                    </a:moveTo>
                    <a:lnTo>
                      <a:pt x="2700" y="21600"/>
                    </a:lnTo>
                    <a:lnTo>
                      <a:pt x="4860" y="21600"/>
                    </a:lnTo>
                    <a:lnTo>
                      <a:pt x="4860" y="20057"/>
                    </a:lnTo>
                    <a:lnTo>
                      <a:pt x="2700" y="20057"/>
                    </a:lnTo>
                    <a:close/>
                  </a:path>
                  <a:path w="21600" h="21600" extrusionOk="0">
                    <a:moveTo>
                      <a:pt x="4860" y="20057"/>
                    </a:moveTo>
                    <a:lnTo>
                      <a:pt x="4860" y="21600"/>
                    </a:lnTo>
                    <a:lnTo>
                      <a:pt x="7020" y="21600"/>
                    </a:lnTo>
                    <a:lnTo>
                      <a:pt x="7020" y="20057"/>
                    </a:lnTo>
                    <a:lnTo>
                      <a:pt x="4860" y="20057"/>
                    </a:lnTo>
                    <a:close/>
                  </a:path>
                  <a:path w="21600" h="21600" extrusionOk="0">
                    <a:moveTo>
                      <a:pt x="7020" y="20057"/>
                    </a:moveTo>
                    <a:lnTo>
                      <a:pt x="7020" y="21600"/>
                    </a:lnTo>
                    <a:lnTo>
                      <a:pt x="9180" y="21600"/>
                    </a:lnTo>
                    <a:lnTo>
                      <a:pt x="9180" y="20057"/>
                    </a:lnTo>
                    <a:lnTo>
                      <a:pt x="7020" y="20057"/>
                    </a:lnTo>
                    <a:close/>
                  </a:path>
                  <a:path w="21600" h="21600" extrusionOk="0">
                    <a:moveTo>
                      <a:pt x="9180" y="20057"/>
                    </a:moveTo>
                    <a:lnTo>
                      <a:pt x="9180" y="21600"/>
                    </a:lnTo>
                    <a:lnTo>
                      <a:pt x="11340" y="21600"/>
                    </a:lnTo>
                    <a:lnTo>
                      <a:pt x="11340" y="20057"/>
                    </a:lnTo>
                    <a:lnTo>
                      <a:pt x="9180" y="20057"/>
                    </a:lnTo>
                    <a:close/>
                  </a:path>
                  <a:path w="21600" h="21600" extrusionOk="0">
                    <a:moveTo>
                      <a:pt x="11340" y="20057"/>
                    </a:moveTo>
                    <a:lnTo>
                      <a:pt x="11340" y="21600"/>
                    </a:lnTo>
                    <a:lnTo>
                      <a:pt x="13500" y="21600"/>
                    </a:lnTo>
                    <a:lnTo>
                      <a:pt x="13500" y="20057"/>
                    </a:lnTo>
                    <a:lnTo>
                      <a:pt x="11340" y="20057"/>
                    </a:lnTo>
                    <a:close/>
                  </a:path>
                  <a:path w="21600" h="21600" extrusionOk="0">
                    <a:moveTo>
                      <a:pt x="13500" y="20057"/>
                    </a:moveTo>
                    <a:lnTo>
                      <a:pt x="13500" y="21600"/>
                    </a:lnTo>
                    <a:lnTo>
                      <a:pt x="15660" y="21600"/>
                    </a:lnTo>
                    <a:lnTo>
                      <a:pt x="15660" y="20057"/>
                    </a:lnTo>
                    <a:lnTo>
                      <a:pt x="13500" y="20057"/>
                    </a:lnTo>
                    <a:close/>
                  </a:path>
                  <a:path w="21600" h="21600" extrusionOk="0">
                    <a:moveTo>
                      <a:pt x="15660" y="20057"/>
                    </a:moveTo>
                    <a:lnTo>
                      <a:pt x="15660" y="21600"/>
                    </a:lnTo>
                    <a:lnTo>
                      <a:pt x="17820" y="21600"/>
                    </a:lnTo>
                    <a:lnTo>
                      <a:pt x="17820" y="20057"/>
                    </a:lnTo>
                    <a:lnTo>
                      <a:pt x="15660" y="20057"/>
                    </a:lnTo>
                    <a:close/>
                  </a:path>
                  <a:path w="21600" h="21600" extrusionOk="0">
                    <a:moveTo>
                      <a:pt x="17820" y="20057"/>
                    </a:moveTo>
                    <a:lnTo>
                      <a:pt x="17820" y="21600"/>
                    </a:lnTo>
                    <a:lnTo>
                      <a:pt x="19980" y="21600"/>
                    </a:lnTo>
                    <a:lnTo>
                      <a:pt x="19980" y="20057"/>
                    </a:lnTo>
                    <a:lnTo>
                      <a:pt x="17820" y="20057"/>
                    </a:lnTo>
                    <a:close/>
                  </a:path>
                  <a:path w="21600" h="21600" extrusionOk="0">
                    <a:moveTo>
                      <a:pt x="19980" y="4628"/>
                    </a:moveTo>
                    <a:lnTo>
                      <a:pt x="21060" y="4628"/>
                    </a:lnTo>
                    <a:lnTo>
                      <a:pt x="21060" y="6171"/>
                    </a:lnTo>
                    <a:lnTo>
                      <a:pt x="19980" y="6171"/>
                    </a:lnTo>
                    <a:lnTo>
                      <a:pt x="19980" y="4628"/>
                    </a:lnTo>
                    <a:close/>
                  </a:path>
                </a:pathLst>
              </a:custGeom>
              <a:gradFill rotWithShape="0">
                <a:gsLst>
                  <a:gs pos="0">
                    <a:srgbClr val="FFFFFF"/>
                  </a:gs>
                  <a:gs pos="100000">
                    <a:srgbClr val="999999"/>
                  </a:gs>
                </a:gsLst>
                <a:lin ang="5400000" scaled="1"/>
              </a:gradFill>
              <a:ln w="12700">
                <a:solidFill>
                  <a:srgbClr val="666666"/>
                </a:solidFill>
                <a:miter lim="800000"/>
                <a:headEnd/>
                <a:tailEnd/>
              </a:ln>
              <a:effectLst>
                <a:outerShdw dist="28398" dir="3806097" algn="ctr" rotWithShape="0">
                  <a:srgbClr val="7F7F7F">
                    <a:alpha val="50000"/>
                  </a:srgbClr>
                </a:outerShdw>
              </a:effectLst>
            </p:spPr>
            <p:txBody>
              <a:bodyPr vert="horz" wrap="square" lIns="91440" tIns="45720" rIns="91440" bIns="45720" numCol="1" anchor="t" anchorCtr="0" compatLnSpc="1">
                <a:prstTxWarp prst="textNoShape">
                  <a:avLst/>
                </a:prstTxWarp>
              </a:bodyPr>
              <a:lstStyle/>
              <a:p>
                <a:endParaRPr lang="en-US"/>
              </a:p>
            </p:txBody>
          </p:sp>
        </p:grpSp>
        <p:sp>
          <p:nvSpPr>
            <p:cNvPr id="108" name="Arc 107"/>
            <p:cNvSpPr/>
            <p:nvPr/>
          </p:nvSpPr>
          <p:spPr>
            <a:xfrm>
              <a:off x="4724400" y="8070600"/>
              <a:ext cx="540000" cy="540000"/>
            </a:xfrm>
            <a:prstGeom prst="arc">
              <a:avLst>
                <a:gd name="adj1" fmla="val 16200000"/>
                <a:gd name="adj2" fmla="val 5503096"/>
              </a:avLst>
            </a:prstGeom>
            <a:ln w="25400">
              <a:solidFill>
                <a:srgbClr val="FF0000"/>
              </a:solidFill>
              <a:headEnd type="none" w="med" len="lg"/>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400" b="1" dirty="0"/>
            </a:p>
          </p:txBody>
        </p:sp>
        <p:sp>
          <p:nvSpPr>
            <p:cNvPr id="109" name="Rectangle 108"/>
            <p:cNvSpPr/>
            <p:nvPr/>
          </p:nvSpPr>
          <p:spPr>
            <a:xfrm>
              <a:off x="4800600" y="7543800"/>
              <a:ext cx="12192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rPr>
                <a:t>399 </a:t>
              </a:r>
              <a:r>
                <a:rPr lang="en-US" b="1" dirty="0" err="1" smtClean="0">
                  <a:solidFill>
                    <a:srgbClr val="FF0000"/>
                  </a:solidFill>
                </a:rPr>
                <a:t>N.m</a:t>
              </a:r>
              <a:endParaRPr lang="en-US" b="1" baseline="30000" dirty="0">
                <a:solidFill>
                  <a:srgbClr val="FF0000"/>
                </a:solidFill>
              </a:endParaRPr>
            </a:p>
          </p:txBody>
        </p:sp>
      </p:grpSp>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896</TotalTime>
  <Words>949</Words>
  <Application>Microsoft Office PowerPoint</Application>
  <PresentationFormat>On-screen Show (4:3)</PresentationFormat>
  <Paragraphs>194</Paragraphs>
  <Slides>14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Laith Batarseh</dc:creator>
  <cp:lastModifiedBy>AviRec</cp:lastModifiedBy>
  <cp:revision>266</cp:revision>
  <dcterms:created xsi:type="dcterms:W3CDTF">2013-05-06T16:21:25Z</dcterms:created>
  <dcterms:modified xsi:type="dcterms:W3CDTF">2013-10-02T06:47:47Z</dcterms:modified>
</cp:coreProperties>
</file>