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Default Extension="bin" ContentType="application/vnd.openxmlformats-officedocument.oleObject"/>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handoutMasterIdLst>
    <p:handoutMasterId r:id="rId15"/>
  </p:handoutMasterIdLst>
  <p:sldIdLst>
    <p:sldId id="256" r:id="rId2"/>
    <p:sldId id="262" r:id="rId3"/>
    <p:sldId id="303" r:id="rId4"/>
    <p:sldId id="304" r:id="rId5"/>
    <p:sldId id="305" r:id="rId6"/>
    <p:sldId id="306" r:id="rId7"/>
    <p:sldId id="285" r:id="rId8"/>
    <p:sldId id="289" r:id="rId9"/>
    <p:sldId id="307" r:id="rId10"/>
    <p:sldId id="308" r:id="rId11"/>
    <p:sldId id="309" r:id="rId12"/>
    <p:sldId id="276"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image" Target="../media/image3.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D8ABF34-2BC1-473B-87C0-8E88AE821395}" type="datetimeFigureOut">
              <a:rPr lang="en-US" smtClean="0"/>
              <a:pPr/>
              <a:t>10/27/2013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8DAFCB0-6134-47E1-BE4E-4821DD2DF01C}"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B06F84-8023-47C8-9124-E02C765911A4}" type="datetimeFigureOut">
              <a:rPr lang="en-US" smtClean="0"/>
              <a:pPr/>
              <a:t>10/27/2013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37B7F41-00C5-4285-AB36-E0AF075D8757}"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JO"/>
          </a:p>
        </p:txBody>
      </p:sp>
      <p:sp>
        <p:nvSpPr>
          <p:cNvPr id="4" name="Slide Number Placeholder 3"/>
          <p:cNvSpPr>
            <a:spLocks noGrp="1"/>
          </p:cNvSpPr>
          <p:nvPr>
            <p:ph type="sldNum" sz="quarter" idx="10"/>
          </p:nvPr>
        </p:nvSpPr>
        <p:spPr/>
        <p:txBody>
          <a:bodyPr/>
          <a:lstStyle/>
          <a:p>
            <a:fld id="{037B7F41-00C5-4285-AB36-E0AF075D8757}"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JO"/>
          </a:p>
        </p:txBody>
      </p:sp>
      <p:sp>
        <p:nvSpPr>
          <p:cNvPr id="4" name="Slide Number Placeholder 3"/>
          <p:cNvSpPr>
            <a:spLocks noGrp="1"/>
          </p:cNvSpPr>
          <p:nvPr>
            <p:ph type="sldNum" sz="quarter" idx="10"/>
          </p:nvPr>
        </p:nvSpPr>
        <p:spPr/>
        <p:txBody>
          <a:bodyPr/>
          <a:lstStyle/>
          <a:p>
            <a:fld id="{037B7F41-00C5-4285-AB36-E0AF075D8757}"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JO"/>
          </a:p>
        </p:txBody>
      </p:sp>
      <p:sp>
        <p:nvSpPr>
          <p:cNvPr id="4" name="Slide Number Placeholder 3"/>
          <p:cNvSpPr>
            <a:spLocks noGrp="1"/>
          </p:cNvSpPr>
          <p:nvPr>
            <p:ph type="sldNum" sz="quarter" idx="10"/>
          </p:nvPr>
        </p:nvSpPr>
        <p:spPr/>
        <p:txBody>
          <a:bodyPr/>
          <a:lstStyle/>
          <a:p>
            <a:fld id="{037B7F41-00C5-4285-AB36-E0AF075D8757}"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JO"/>
          </a:p>
        </p:txBody>
      </p:sp>
      <p:sp>
        <p:nvSpPr>
          <p:cNvPr id="4" name="Slide Number Placeholder 3"/>
          <p:cNvSpPr>
            <a:spLocks noGrp="1"/>
          </p:cNvSpPr>
          <p:nvPr>
            <p:ph type="sldNum" sz="quarter" idx="10"/>
          </p:nvPr>
        </p:nvSpPr>
        <p:spPr/>
        <p:txBody>
          <a:bodyPr/>
          <a:lstStyle/>
          <a:p>
            <a:fld id="{037B7F41-00C5-4285-AB36-E0AF075D8757}" type="slidenum">
              <a:rPr lang="en-US" smtClean="0"/>
              <a:pPr/>
              <a:t>12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JO"/>
          </a:p>
        </p:txBody>
      </p:sp>
      <p:sp>
        <p:nvSpPr>
          <p:cNvPr id="4" name="Slide Number Placeholder 3"/>
          <p:cNvSpPr>
            <a:spLocks noGrp="1"/>
          </p:cNvSpPr>
          <p:nvPr>
            <p:ph type="sldNum" sz="quarter" idx="10"/>
          </p:nvPr>
        </p:nvSpPr>
        <p:spPr/>
        <p:txBody>
          <a:bodyPr/>
          <a:lstStyle/>
          <a:p>
            <a:fld id="{037B7F41-00C5-4285-AB36-E0AF075D8757}"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JO"/>
          </a:p>
        </p:txBody>
      </p:sp>
      <p:sp>
        <p:nvSpPr>
          <p:cNvPr id="4" name="Slide Number Placeholder 3"/>
          <p:cNvSpPr>
            <a:spLocks noGrp="1"/>
          </p:cNvSpPr>
          <p:nvPr>
            <p:ph type="sldNum" sz="quarter" idx="10"/>
          </p:nvPr>
        </p:nvSpPr>
        <p:spPr/>
        <p:txBody>
          <a:bodyPr/>
          <a:lstStyle/>
          <a:p>
            <a:fld id="{037B7F41-00C5-4285-AB36-E0AF075D8757}"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JO"/>
          </a:p>
        </p:txBody>
      </p:sp>
      <p:sp>
        <p:nvSpPr>
          <p:cNvPr id="4" name="Slide Number Placeholder 3"/>
          <p:cNvSpPr>
            <a:spLocks noGrp="1"/>
          </p:cNvSpPr>
          <p:nvPr>
            <p:ph type="sldNum" sz="quarter" idx="10"/>
          </p:nvPr>
        </p:nvSpPr>
        <p:spPr/>
        <p:txBody>
          <a:bodyPr/>
          <a:lstStyle/>
          <a:p>
            <a:fld id="{037B7F41-00C5-4285-AB36-E0AF075D8757}"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JO"/>
          </a:p>
        </p:txBody>
      </p:sp>
      <p:sp>
        <p:nvSpPr>
          <p:cNvPr id="4" name="Slide Number Placeholder 3"/>
          <p:cNvSpPr>
            <a:spLocks noGrp="1"/>
          </p:cNvSpPr>
          <p:nvPr>
            <p:ph type="sldNum" sz="quarter" idx="10"/>
          </p:nvPr>
        </p:nvSpPr>
        <p:spPr/>
        <p:txBody>
          <a:bodyPr/>
          <a:lstStyle/>
          <a:p>
            <a:fld id="{037B7F41-00C5-4285-AB36-E0AF075D8757}"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JO"/>
          </a:p>
        </p:txBody>
      </p:sp>
      <p:sp>
        <p:nvSpPr>
          <p:cNvPr id="4" name="Slide Number Placeholder 3"/>
          <p:cNvSpPr>
            <a:spLocks noGrp="1"/>
          </p:cNvSpPr>
          <p:nvPr>
            <p:ph type="sldNum" sz="quarter" idx="10"/>
          </p:nvPr>
        </p:nvSpPr>
        <p:spPr/>
        <p:txBody>
          <a:bodyPr/>
          <a:lstStyle/>
          <a:p>
            <a:fld id="{037B7F41-00C5-4285-AB36-E0AF075D8757}"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JO"/>
          </a:p>
        </p:txBody>
      </p:sp>
      <p:sp>
        <p:nvSpPr>
          <p:cNvPr id="4" name="Slide Number Placeholder 3"/>
          <p:cNvSpPr>
            <a:spLocks noGrp="1"/>
          </p:cNvSpPr>
          <p:nvPr>
            <p:ph type="sldNum" sz="quarter" idx="10"/>
          </p:nvPr>
        </p:nvSpPr>
        <p:spPr/>
        <p:txBody>
          <a:bodyPr/>
          <a:lstStyle/>
          <a:p>
            <a:fld id="{037B7F41-00C5-4285-AB36-E0AF075D8757}"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JO"/>
          </a:p>
        </p:txBody>
      </p:sp>
      <p:sp>
        <p:nvSpPr>
          <p:cNvPr id="4" name="Slide Number Placeholder 3"/>
          <p:cNvSpPr>
            <a:spLocks noGrp="1"/>
          </p:cNvSpPr>
          <p:nvPr>
            <p:ph type="sldNum" sz="quarter" idx="10"/>
          </p:nvPr>
        </p:nvSpPr>
        <p:spPr/>
        <p:txBody>
          <a:bodyPr/>
          <a:lstStyle/>
          <a:p>
            <a:fld id="{037B7F41-00C5-4285-AB36-E0AF075D8757}"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JO"/>
          </a:p>
        </p:txBody>
      </p:sp>
      <p:sp>
        <p:nvSpPr>
          <p:cNvPr id="4" name="Slide Number Placeholder 3"/>
          <p:cNvSpPr>
            <a:spLocks noGrp="1"/>
          </p:cNvSpPr>
          <p:nvPr>
            <p:ph type="sldNum" sz="quarter" idx="10"/>
          </p:nvPr>
        </p:nvSpPr>
        <p:spPr/>
        <p:txBody>
          <a:bodyPr/>
          <a:lstStyle/>
          <a:p>
            <a:fld id="{037B7F41-00C5-4285-AB36-E0AF075D8757}"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A4F18BD-0D06-471B-9EB2-9D27EBA77692}" type="datetime1">
              <a:rPr lang="en-US" smtClean="0"/>
              <a:pPr/>
              <a:t>10/27/2013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6AC5C0-FED3-47A0-BD12-B7ED298DF25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DDAB64-F6C2-4545-ABD9-8E11665509A0}" type="datetime1">
              <a:rPr lang="en-US" smtClean="0"/>
              <a:pPr/>
              <a:t>10/27/2013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6AC5C0-FED3-47A0-BD12-B7ED298DF25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78B4C64-8AB9-4927-92EB-D5081CD61AD1}" type="datetime1">
              <a:rPr lang="en-US" smtClean="0"/>
              <a:pPr/>
              <a:t>10/27/2013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6AC5C0-FED3-47A0-BD12-B7ED298DF25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6B1EA74-A2C4-47DC-BB4A-714E13492C46}" type="datetime1">
              <a:rPr lang="en-US" smtClean="0"/>
              <a:pPr/>
              <a:t>10/27/2013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6AC5C0-FED3-47A0-BD12-B7ED298DF25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3F499A7-4279-4BD8-AFEB-BE4EE285AADF}" type="datetime1">
              <a:rPr lang="en-US" smtClean="0"/>
              <a:pPr/>
              <a:t>10/27/2013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6AC5C0-FED3-47A0-BD12-B7ED298DF25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ACA88BE-78BC-40C8-8B75-2FBA2B0C7A19}" type="datetime1">
              <a:rPr lang="en-US" smtClean="0"/>
              <a:pPr/>
              <a:t>10/27/2013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6AC5C0-FED3-47A0-BD12-B7ED298DF25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4611267-5607-40C2-8EB9-EFBB991A6307}" type="datetime1">
              <a:rPr lang="en-US" smtClean="0"/>
              <a:pPr/>
              <a:t>10/27/2013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96AC5C0-FED3-47A0-BD12-B7ED298DF25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31179D6-DDC1-4FA0-87E5-7A127C70911D}" type="datetime1">
              <a:rPr lang="en-US" smtClean="0"/>
              <a:pPr/>
              <a:t>10/27/2013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96AC5C0-FED3-47A0-BD12-B7ED298DF25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8EE230D-0681-410D-BA04-0D43F99ED355}" type="datetime1">
              <a:rPr lang="en-US" smtClean="0"/>
              <a:pPr/>
              <a:t>10/27/2013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96AC5C0-FED3-47A0-BD12-B7ED298DF25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1945A0C-6548-42FD-BFFC-106D921BB2E8}" type="datetime1">
              <a:rPr lang="en-US" smtClean="0"/>
              <a:pPr/>
              <a:t>10/27/2013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6AC5C0-FED3-47A0-BD12-B7ED298DF25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463A527-D86F-453B-AF27-A507A1D589B9}" type="datetime1">
              <a:rPr lang="en-US" smtClean="0"/>
              <a:pPr/>
              <a:t>10/27/2013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6AC5C0-FED3-47A0-BD12-B7ED298DF25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92DEF7-A956-4A6A-B0D8-71EDC7B65DBA}" type="datetime1">
              <a:rPr lang="en-US" smtClean="0"/>
              <a:pPr/>
              <a:t>10/27/2013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6AC5C0-FED3-47A0-BD12-B7ED298DF25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oleObject" Target="../embeddings/oleObject1.bin"/><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10" name="Rectangle 109"/>
          <p:cNvSpPr/>
          <p:nvPr/>
        </p:nvSpPr>
        <p:spPr>
          <a:xfrm>
            <a:off x="357158" y="406748"/>
            <a:ext cx="108000" cy="6300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11" name="Rectangle 110"/>
          <p:cNvSpPr/>
          <p:nvPr/>
        </p:nvSpPr>
        <p:spPr>
          <a:xfrm>
            <a:off x="142844" y="559148"/>
            <a:ext cx="108000" cy="6156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00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4" name="Rectangle 113"/>
          <p:cNvSpPr/>
          <p:nvPr/>
        </p:nvSpPr>
        <p:spPr>
          <a:xfrm>
            <a:off x="1357290" y="1643050"/>
            <a:ext cx="3600000" cy="5400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4000" dirty="0" smtClean="0"/>
              <a:t>Chapter Three</a:t>
            </a:r>
            <a:endParaRPr lang="en-US" sz="4000" dirty="0"/>
          </a:p>
        </p:txBody>
      </p:sp>
      <p:sp>
        <p:nvSpPr>
          <p:cNvPr id="115" name="Rectangle 114"/>
          <p:cNvSpPr/>
          <p:nvPr/>
        </p:nvSpPr>
        <p:spPr>
          <a:xfrm>
            <a:off x="1357290" y="4214818"/>
            <a:ext cx="6500858" cy="5400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4000" dirty="0" err="1" smtClean="0"/>
              <a:t>Laith</a:t>
            </a:r>
            <a:r>
              <a:rPr lang="en-US" sz="4000" dirty="0" smtClean="0"/>
              <a:t> </a:t>
            </a:r>
            <a:r>
              <a:rPr lang="en-US" sz="4000" dirty="0" err="1" smtClean="0"/>
              <a:t>Batarseh</a:t>
            </a:r>
            <a:endParaRPr lang="en-US" sz="4000" dirty="0"/>
          </a:p>
        </p:txBody>
      </p:sp>
      <p:sp>
        <p:nvSpPr>
          <p:cNvPr id="117" name="Rectangle 116"/>
          <p:cNvSpPr/>
          <p:nvPr/>
        </p:nvSpPr>
        <p:spPr>
          <a:xfrm>
            <a:off x="3664486" y="142852"/>
            <a:ext cx="1836208" cy="769441"/>
          </a:xfrm>
          <a:prstGeom prst="rect">
            <a:avLst/>
          </a:prstGeom>
        </p:spPr>
        <p:txBody>
          <a:bodyPr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4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rPr>
              <a:t>Statics </a:t>
            </a:r>
            <a:endParaRPr lang="en-US" sz="4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ndParaRPr>
          </a:p>
        </p:txBody>
      </p:sp>
      <p:sp>
        <p:nvSpPr>
          <p:cNvPr id="118" name="Rectangle 117"/>
          <p:cNvSpPr/>
          <p:nvPr/>
        </p:nvSpPr>
        <p:spPr>
          <a:xfrm>
            <a:off x="1000100" y="2428868"/>
            <a:ext cx="7643866" cy="928694"/>
          </a:xfrm>
          <a:prstGeom prst="rect">
            <a:avLst/>
          </a:prstGeom>
        </p:spPr>
        <p:style>
          <a:lnRef idx="1">
            <a:schemeClr val="accent1"/>
          </a:lnRef>
          <a:fillRef idx="2">
            <a:schemeClr val="accent1"/>
          </a:fillRef>
          <a:effectRef idx="1">
            <a:schemeClr val="accent1"/>
          </a:effectRef>
          <a:fontRef idx="minor">
            <a:schemeClr val="dk1"/>
          </a:fontRef>
        </p:style>
        <p:txBody>
          <a:bodyPr rtlCol="0" anchor="ctr">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lvl="0" algn="ctr">
              <a:buClr>
                <a:schemeClr val="accent1"/>
              </a:buClr>
              <a:buSzPct val="80000"/>
            </a:pPr>
            <a:r>
              <a:rPr lang="en-US" sz="3200" b="1" cap="all" dirty="0" smtClean="0">
                <a:ln w="0"/>
                <a:solidFill>
                  <a:srgbClr val="FF0000"/>
                </a:solidFill>
                <a:effectLst>
                  <a:reflection blurRad="12700" stA="50000" endPos="50000" dist="5000" dir="5400000" sy="-100000" rotWithShape="0"/>
                </a:effectLst>
                <a:latin typeface="Times New Roman" pitchFamily="18" charset="0"/>
                <a:cs typeface="Times New Roman" pitchFamily="18" charset="0"/>
              </a:rPr>
              <a:t>6.2.</a:t>
            </a:r>
            <a:r>
              <a:rPr lang="en-US" sz="3200" dirty="0" smtClean="0">
                <a:ln w="1905"/>
                <a:solidFill>
                  <a:srgbClr val="FF0000"/>
                </a:solidFill>
                <a:effectLst>
                  <a:innerShdw blurRad="69850" dist="43180" dir="5400000">
                    <a:srgbClr val="000000">
                      <a:alpha val="65000"/>
                    </a:srgbClr>
                  </a:innerShdw>
                </a:effectLst>
              </a:rPr>
              <a:t> Simplification of a force and couple system </a:t>
            </a:r>
            <a:endParaRPr lang="en-US" sz="3200" b="1" dirty="0" smtClean="0">
              <a:ln w="1905"/>
              <a:solidFill>
                <a:srgbClr val="FF0000"/>
              </a:solidFill>
              <a:effectLst>
                <a:innerShdw blurRad="69850" dist="43180" dir="5400000">
                  <a:srgbClr val="000000">
                    <a:alpha val="65000"/>
                  </a:srgbClr>
                </a:innerShdw>
              </a:effectLst>
            </a:endParaRPr>
          </a:p>
        </p:txBody>
      </p:sp>
      <p:sp>
        <p:nvSpPr>
          <p:cNvPr id="119" name="Rectangle 118"/>
          <p:cNvSpPr/>
          <p:nvPr/>
        </p:nvSpPr>
        <p:spPr>
          <a:xfrm>
            <a:off x="4357686" y="3429000"/>
            <a:ext cx="698396" cy="584775"/>
          </a:xfrm>
          <a:prstGeom prst="rect">
            <a:avLst/>
          </a:prstGeom>
        </p:spPr>
        <p:txBody>
          <a:bodyPr wrap="none">
            <a:spAutoFit/>
          </a:bodyPr>
          <a:lstStyle/>
          <a:p>
            <a:pPr algn="ctr"/>
            <a:r>
              <a:rPr lang="en-US" sz="32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By </a:t>
            </a:r>
            <a:endParaRPr lang="en-US" sz="3200"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grpSp>
        <p:nvGrpSpPr>
          <p:cNvPr id="120" name="Group 9"/>
          <p:cNvGrpSpPr>
            <a:grpSpLocks noChangeAspect="1"/>
          </p:cNvGrpSpPr>
          <p:nvPr/>
        </p:nvGrpSpPr>
        <p:grpSpPr>
          <a:xfrm>
            <a:off x="7572396" y="5286388"/>
            <a:ext cx="1440000" cy="1440000"/>
            <a:chOff x="357158" y="1000108"/>
            <a:chExt cx="1800000" cy="1800000"/>
          </a:xfrm>
        </p:grpSpPr>
        <p:sp>
          <p:nvSpPr>
            <p:cNvPr id="121" name="Rounded Rectangle 120"/>
            <p:cNvSpPr/>
            <p:nvPr/>
          </p:nvSpPr>
          <p:spPr>
            <a:xfrm>
              <a:off x="357158" y="1000108"/>
              <a:ext cx="1800000" cy="180000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122" name="Flowchart: Summing Junction 121"/>
            <p:cNvSpPr/>
            <p:nvPr/>
          </p:nvSpPr>
          <p:spPr>
            <a:xfrm>
              <a:off x="357158" y="1000108"/>
              <a:ext cx="1800000" cy="1800000"/>
            </a:xfrm>
            <a:prstGeom prst="flowChartSummingJunction">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123" name="Flowchart: Or 122"/>
            <p:cNvSpPr/>
            <p:nvPr/>
          </p:nvSpPr>
          <p:spPr>
            <a:xfrm>
              <a:off x="714348" y="1357298"/>
              <a:ext cx="1080000" cy="1080000"/>
            </a:xfrm>
            <a:prstGeom prst="flowChartOr">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124" name="Rectangle 123"/>
            <p:cNvSpPr/>
            <p:nvPr/>
          </p:nvSpPr>
          <p:spPr>
            <a:xfrm>
              <a:off x="857224" y="1000108"/>
              <a:ext cx="78581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firstslide"/>
                </a:rPr>
                <a:t>Home </a:t>
              </a:r>
              <a:endParaRPr lang="en-US" sz="1400" b="1" dirty="0">
                <a:solidFill>
                  <a:schemeClr val="bg2"/>
                </a:solidFill>
              </a:endParaRPr>
            </a:p>
          </p:txBody>
        </p:sp>
        <p:sp>
          <p:nvSpPr>
            <p:cNvPr id="125" name="Rectangle 124"/>
            <p:cNvSpPr/>
            <p:nvPr/>
          </p:nvSpPr>
          <p:spPr>
            <a:xfrm rot="16200000">
              <a:off x="35687" y="1678770"/>
              <a:ext cx="1071570"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nextslide"/>
                </a:rPr>
                <a:t>Next</a:t>
              </a:r>
              <a:endParaRPr lang="en-US" sz="1400" b="1" dirty="0">
                <a:solidFill>
                  <a:schemeClr val="bg2"/>
                </a:solidFill>
              </a:endParaRPr>
            </a:p>
          </p:txBody>
        </p:sp>
        <p:sp>
          <p:nvSpPr>
            <p:cNvPr id="126" name="Rectangle 125"/>
            <p:cNvSpPr/>
            <p:nvPr/>
          </p:nvSpPr>
          <p:spPr>
            <a:xfrm rot="16200000">
              <a:off x="1393009" y="1678769"/>
              <a:ext cx="1071570"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previousslide"/>
                </a:rPr>
                <a:t>Previous</a:t>
              </a:r>
              <a:endParaRPr lang="en-US" sz="1400" b="1" dirty="0">
                <a:solidFill>
                  <a:schemeClr val="bg2"/>
                </a:solidFill>
              </a:endParaRPr>
            </a:p>
          </p:txBody>
        </p:sp>
        <p:sp>
          <p:nvSpPr>
            <p:cNvPr id="127" name="Rectangle 126"/>
            <p:cNvSpPr/>
            <p:nvPr/>
          </p:nvSpPr>
          <p:spPr>
            <a:xfrm>
              <a:off x="785786" y="2357430"/>
              <a:ext cx="99060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lastslide"/>
                </a:rPr>
                <a:t>End</a:t>
              </a:r>
              <a:endParaRPr lang="en-US" sz="1400" b="1" dirty="0">
                <a:solidFill>
                  <a:schemeClr val="bg2"/>
                </a:solidFill>
              </a:endParaRPr>
            </a:p>
          </p:txBody>
        </p:sp>
      </p:grpSp>
      <p:sp>
        <p:nvSpPr>
          <p:cNvPr id="131" name="Oval 130"/>
          <p:cNvSpPr>
            <a:spLocks noChangeAspect="1"/>
          </p:cNvSpPr>
          <p:nvPr/>
        </p:nvSpPr>
        <p:spPr>
          <a:xfrm>
            <a:off x="8005762" y="422896"/>
            <a:ext cx="1005840" cy="1005840"/>
          </a:xfrm>
          <a:prstGeom prst="ellipse">
            <a:avLst/>
          </a:prstGeom>
          <a:blipFill>
            <a:blip r:embed="rId3"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2" name="Oval 131"/>
          <p:cNvSpPr/>
          <p:nvPr/>
        </p:nvSpPr>
        <p:spPr>
          <a:xfrm>
            <a:off x="8001024"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p:split orient="ver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Rectangle 45"/>
          <p:cNvSpPr/>
          <p:nvPr/>
        </p:nvSpPr>
        <p:spPr>
          <a:xfrm>
            <a:off x="857224" y="1643050"/>
            <a:ext cx="7715304" cy="2708434"/>
          </a:xfrm>
          <a:prstGeom prst="rect">
            <a:avLst/>
          </a:prstGeom>
        </p:spPr>
        <p:txBody>
          <a:bodyPr wrap="square">
            <a:spAutoFit/>
          </a:bodyPr>
          <a:lstStyle/>
          <a:p>
            <a:pPr algn="just"/>
            <a:r>
              <a:rPr lang="en-US" sz="2000" b="1" dirty="0" smtClean="0"/>
              <a:t>Solution:</a:t>
            </a:r>
          </a:p>
          <a:p>
            <a:pPr algn="just">
              <a:lnSpc>
                <a:spcPct val="150000"/>
              </a:lnSpc>
            </a:pPr>
            <a:r>
              <a:rPr lang="en-US" sz="2000" b="1" dirty="0" smtClean="0">
                <a:solidFill>
                  <a:srgbClr val="FF0000"/>
                </a:solidFill>
              </a:rPr>
              <a:t>First,  calculate the resultant  force </a:t>
            </a:r>
            <a:r>
              <a:rPr lang="en-US" sz="2000" b="1" dirty="0" smtClean="0">
                <a:solidFill>
                  <a:srgbClr val="FF0000"/>
                </a:solidFill>
              </a:rPr>
              <a:t>F</a:t>
            </a:r>
            <a:endParaRPr lang="en-US" sz="2000" b="1" baseline="-25000" dirty="0" smtClean="0">
              <a:solidFill>
                <a:srgbClr val="FF0000"/>
              </a:solidFill>
            </a:endParaRPr>
          </a:p>
          <a:p>
            <a:pPr algn="just">
              <a:lnSpc>
                <a:spcPct val="150000"/>
              </a:lnSpc>
            </a:pPr>
            <a:r>
              <a:rPr lang="en-US" sz="2000" i="1" dirty="0" smtClean="0"/>
              <a:t>F</a:t>
            </a:r>
            <a:r>
              <a:rPr lang="en-US" sz="2000" i="1" baseline="-25000" dirty="0" smtClean="0"/>
              <a:t>R</a:t>
            </a:r>
            <a:r>
              <a:rPr lang="en-US" sz="2000" b="1" dirty="0" smtClean="0"/>
              <a:t> = 300 + 600 – 200 = (700k) N </a:t>
            </a:r>
          </a:p>
          <a:p>
            <a:pPr algn="just">
              <a:lnSpc>
                <a:spcPct val="150000"/>
              </a:lnSpc>
            </a:pPr>
            <a:r>
              <a:rPr lang="en-US" sz="2000" b="1" dirty="0" smtClean="0">
                <a:solidFill>
                  <a:srgbClr val="FF0000"/>
                </a:solidFill>
              </a:rPr>
              <a:t> Second</a:t>
            </a:r>
            <a:r>
              <a:rPr lang="en-US" sz="2000" b="1" dirty="0" smtClean="0">
                <a:solidFill>
                  <a:srgbClr val="FF0000"/>
                </a:solidFill>
              </a:rPr>
              <a:t>, calculate the resultant moment </a:t>
            </a:r>
            <a:r>
              <a:rPr lang="en-US" sz="2000" b="1" dirty="0" err="1" smtClean="0">
                <a:solidFill>
                  <a:srgbClr val="FF0000"/>
                </a:solidFill>
              </a:rPr>
              <a:t>M</a:t>
            </a:r>
            <a:r>
              <a:rPr lang="en-US" sz="2000" b="1" baseline="-25000" dirty="0" err="1" smtClean="0">
                <a:solidFill>
                  <a:srgbClr val="FF0000"/>
                </a:solidFill>
              </a:rPr>
              <a:t>x</a:t>
            </a:r>
            <a:r>
              <a:rPr lang="en-US" sz="2000" b="1" dirty="0" smtClean="0">
                <a:solidFill>
                  <a:srgbClr val="FF0000"/>
                </a:solidFill>
              </a:rPr>
              <a:t> and M</a:t>
            </a:r>
            <a:r>
              <a:rPr lang="en-US" sz="2000" b="1" baseline="-25000" dirty="0" smtClean="0">
                <a:solidFill>
                  <a:srgbClr val="FF0000"/>
                </a:solidFill>
              </a:rPr>
              <a:t>y</a:t>
            </a:r>
            <a:endParaRPr lang="en-US" sz="2000" b="1" baseline="-25000" dirty="0" smtClean="0">
              <a:solidFill>
                <a:srgbClr val="FF0000"/>
              </a:solidFill>
            </a:endParaRPr>
          </a:p>
          <a:p>
            <a:pPr algn="just">
              <a:lnSpc>
                <a:spcPct val="150000"/>
              </a:lnSpc>
            </a:pPr>
            <a:r>
              <a:rPr lang="en-US" sz="2000" i="1" dirty="0" err="1" smtClean="0"/>
              <a:t>M</a:t>
            </a:r>
            <a:r>
              <a:rPr lang="en-US" sz="2000" i="1" baseline="-25000" dirty="0" err="1" smtClean="0"/>
              <a:t>x</a:t>
            </a:r>
            <a:r>
              <a:rPr lang="en-US" sz="2000" b="1" dirty="0" smtClean="0"/>
              <a:t> =(300)(0) – (200)(3) + (600)(6) = 3000 </a:t>
            </a:r>
            <a:r>
              <a:rPr lang="en-US" sz="2000" b="1" dirty="0" err="1" smtClean="0"/>
              <a:t>N.m</a:t>
            </a:r>
            <a:r>
              <a:rPr lang="en-US" sz="2000" b="1" dirty="0" smtClean="0"/>
              <a:t> = </a:t>
            </a:r>
            <a:r>
              <a:rPr lang="en-US" sz="2000" b="1" dirty="0" err="1" smtClean="0"/>
              <a:t>F</a:t>
            </a:r>
            <a:r>
              <a:rPr lang="en-US" sz="2000" b="1" baseline="-25000" dirty="0" err="1" smtClean="0"/>
              <a:t>R</a:t>
            </a:r>
            <a:r>
              <a:rPr lang="en-US" sz="2000" b="1" dirty="0" err="1" smtClean="0"/>
              <a:t>y</a:t>
            </a:r>
            <a:r>
              <a:rPr lang="en-US" sz="2000" b="1" dirty="0" smtClean="0"/>
              <a:t> → y = 4.29m </a:t>
            </a:r>
          </a:p>
          <a:p>
            <a:pPr algn="just">
              <a:lnSpc>
                <a:spcPct val="150000"/>
              </a:lnSpc>
            </a:pPr>
            <a:r>
              <a:rPr lang="en-US" sz="2000" i="1" dirty="0" smtClean="0"/>
              <a:t>M</a:t>
            </a:r>
            <a:r>
              <a:rPr lang="en-US" sz="2000" i="1" baseline="-25000" dirty="0" smtClean="0"/>
              <a:t>y</a:t>
            </a:r>
            <a:r>
              <a:rPr lang="en-US" sz="2000" b="1" dirty="0" smtClean="0"/>
              <a:t> =-(</a:t>
            </a:r>
            <a:r>
              <a:rPr lang="en-US" sz="2000" b="1" dirty="0" smtClean="0"/>
              <a:t>300</a:t>
            </a:r>
            <a:r>
              <a:rPr lang="en-US" sz="2000" b="1" dirty="0" smtClean="0"/>
              <a:t>)(3) + </a:t>
            </a:r>
            <a:r>
              <a:rPr lang="en-US" sz="2000" b="1" dirty="0" smtClean="0"/>
              <a:t>(200</a:t>
            </a:r>
            <a:r>
              <a:rPr lang="en-US" sz="2000" b="1" dirty="0" smtClean="0"/>
              <a:t>)(0) - </a:t>
            </a:r>
            <a:r>
              <a:rPr lang="en-US" sz="2000" b="1" dirty="0" smtClean="0"/>
              <a:t>(600</a:t>
            </a:r>
            <a:r>
              <a:rPr lang="en-US" sz="2000" b="1" dirty="0" smtClean="0"/>
              <a:t>)(4) </a:t>
            </a:r>
            <a:r>
              <a:rPr lang="en-US" sz="2000" b="1" dirty="0" smtClean="0"/>
              <a:t>= </a:t>
            </a:r>
            <a:r>
              <a:rPr lang="en-US" sz="2000" b="1" dirty="0" smtClean="0"/>
              <a:t>3300N.m </a:t>
            </a:r>
            <a:r>
              <a:rPr lang="en-US" sz="2000" b="1" dirty="0" smtClean="0"/>
              <a:t>= </a:t>
            </a:r>
            <a:r>
              <a:rPr lang="en-US" sz="2000" b="1" dirty="0" err="1" smtClean="0"/>
              <a:t>F</a:t>
            </a:r>
            <a:r>
              <a:rPr lang="en-US" sz="2000" b="1" baseline="-25000" dirty="0" err="1" smtClean="0"/>
              <a:t>R</a:t>
            </a:r>
            <a:r>
              <a:rPr lang="en-US" sz="2000" b="1" dirty="0" err="1" smtClean="0"/>
              <a:t>x</a:t>
            </a:r>
            <a:r>
              <a:rPr lang="en-US" sz="2000" b="1" dirty="0" smtClean="0"/>
              <a:t>→ x </a:t>
            </a:r>
            <a:r>
              <a:rPr lang="en-US" sz="2000" b="1" dirty="0" smtClean="0"/>
              <a:t>= </a:t>
            </a:r>
            <a:r>
              <a:rPr lang="en-US" sz="2000" b="1" dirty="0" smtClean="0"/>
              <a:t>4.71m </a:t>
            </a:r>
            <a:endParaRPr lang="en-US" sz="2000" b="1" dirty="0" smtClean="0"/>
          </a:p>
        </p:txBody>
      </p:sp>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71406" y="878190"/>
            <a:ext cx="515975" cy="274280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lgn="ctr">
              <a:buClr>
                <a:schemeClr val="accent1"/>
              </a:buClr>
              <a:buSzPct val="80000"/>
            </a:pPr>
            <a:r>
              <a:rPr lang="en-US" sz="2400" b="1" dirty="0" smtClean="0">
                <a:ln w="1905"/>
                <a:solidFill>
                  <a:srgbClr val="FF0000"/>
                </a:solidFill>
                <a:effectLst>
                  <a:innerShdw blurRad="69850" dist="43180" dir="5400000">
                    <a:srgbClr val="000000">
                      <a:alpha val="65000"/>
                    </a:srgbClr>
                  </a:innerShdw>
                </a:effectLst>
              </a:rPr>
              <a:t>Simplification of a force and couple system</a:t>
            </a:r>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p:cNvSpPr/>
          <p:nvPr/>
        </p:nvSpPr>
        <p:spPr>
          <a:xfrm>
            <a:off x="928662" y="1142984"/>
            <a:ext cx="3600000" cy="360000"/>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buNone/>
            </a:pPr>
            <a:r>
              <a:rPr lang="en-US" sz="2000" b="1" dirty="0" smtClean="0">
                <a:solidFill>
                  <a:schemeClr val="bg1"/>
                </a:solidFill>
              </a:rPr>
              <a:t>Example </a:t>
            </a:r>
            <a:r>
              <a:rPr lang="en-US" sz="2000" b="1" dirty="0" smtClean="0">
                <a:solidFill>
                  <a:schemeClr val="bg1"/>
                </a:solidFill>
              </a:rPr>
              <a:t>[2]</a:t>
            </a:r>
            <a:endParaRPr lang="en-US" sz="2000" b="1" dirty="0" smtClean="0">
              <a:solidFill>
                <a:schemeClr val="bg1"/>
              </a:solidFill>
            </a:endParaRPr>
          </a:p>
        </p:txBody>
      </p:sp>
      <p:sp>
        <p:nvSpPr>
          <p:cNvPr id="30" name="Oval 29"/>
          <p:cNvSpPr>
            <a:spLocks noChangeAspect="1"/>
          </p:cNvSpPr>
          <p:nvPr/>
        </p:nvSpPr>
        <p:spPr>
          <a:xfrm>
            <a:off x="8066754" y="422896"/>
            <a:ext cx="1005840" cy="1005840"/>
          </a:xfrm>
          <a:prstGeom prst="ellipse">
            <a:avLst/>
          </a:prstGeom>
          <a:blipFill>
            <a:blip r:embed="rId3"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 name="Group 9"/>
          <p:cNvGrpSpPr>
            <a:grpSpLocks noChangeAspect="1"/>
          </p:cNvGrpSpPr>
          <p:nvPr/>
        </p:nvGrpSpPr>
        <p:grpSpPr>
          <a:xfrm>
            <a:off x="7572396" y="5286388"/>
            <a:ext cx="1440000" cy="1440000"/>
            <a:chOff x="357158" y="1000108"/>
            <a:chExt cx="1800000" cy="1800000"/>
          </a:xfrm>
        </p:grpSpPr>
        <p:sp>
          <p:nvSpPr>
            <p:cNvPr id="29" name="Rounded Rectangle 28"/>
            <p:cNvSpPr/>
            <p:nvPr/>
          </p:nvSpPr>
          <p:spPr>
            <a:xfrm>
              <a:off x="357158" y="1000108"/>
              <a:ext cx="1800000" cy="180000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1" name="Flowchart: Summing Junction 30"/>
            <p:cNvSpPr/>
            <p:nvPr/>
          </p:nvSpPr>
          <p:spPr>
            <a:xfrm>
              <a:off x="357158" y="1000108"/>
              <a:ext cx="1800000" cy="1800000"/>
            </a:xfrm>
            <a:prstGeom prst="flowChartSummingJunction">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2" name="Flowchart: Or 31"/>
            <p:cNvSpPr/>
            <p:nvPr/>
          </p:nvSpPr>
          <p:spPr>
            <a:xfrm>
              <a:off x="714348" y="1357298"/>
              <a:ext cx="1080000" cy="1080000"/>
            </a:xfrm>
            <a:prstGeom prst="flowChartOr">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3" name="Rectangle 32"/>
            <p:cNvSpPr/>
            <p:nvPr/>
          </p:nvSpPr>
          <p:spPr>
            <a:xfrm>
              <a:off x="857224" y="1000108"/>
              <a:ext cx="78581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firstslide"/>
                </a:rPr>
                <a:t>Home </a:t>
              </a:r>
              <a:endParaRPr lang="en-US" sz="1400" b="1" dirty="0">
                <a:solidFill>
                  <a:schemeClr val="bg2"/>
                </a:solidFill>
              </a:endParaRPr>
            </a:p>
          </p:txBody>
        </p:sp>
        <p:sp>
          <p:nvSpPr>
            <p:cNvPr id="35" name="Rectangle 34"/>
            <p:cNvSpPr/>
            <p:nvPr/>
          </p:nvSpPr>
          <p:spPr>
            <a:xfrm rot="16200000">
              <a:off x="35687" y="1678770"/>
              <a:ext cx="1071570"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nextslide"/>
                </a:rPr>
                <a:t>Next</a:t>
              </a:r>
              <a:endParaRPr lang="en-US" sz="1400" b="1" dirty="0">
                <a:solidFill>
                  <a:schemeClr val="bg2"/>
                </a:solidFill>
              </a:endParaRPr>
            </a:p>
          </p:txBody>
        </p:sp>
        <p:sp>
          <p:nvSpPr>
            <p:cNvPr id="43" name="Rectangle 42"/>
            <p:cNvSpPr/>
            <p:nvPr/>
          </p:nvSpPr>
          <p:spPr>
            <a:xfrm rot="16200000">
              <a:off x="1393009" y="1678769"/>
              <a:ext cx="1071570"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previousslide"/>
                </a:rPr>
                <a:t>Previous</a:t>
              </a:r>
              <a:endParaRPr lang="en-US" sz="1400" b="1" dirty="0">
                <a:solidFill>
                  <a:schemeClr val="bg2"/>
                </a:solidFill>
              </a:endParaRPr>
            </a:p>
          </p:txBody>
        </p:sp>
        <p:sp>
          <p:nvSpPr>
            <p:cNvPr id="44" name="Rectangle 43"/>
            <p:cNvSpPr/>
            <p:nvPr/>
          </p:nvSpPr>
          <p:spPr>
            <a:xfrm>
              <a:off x="785786" y="2357430"/>
              <a:ext cx="99060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lastslide"/>
                </a:rPr>
                <a:t>End</a:t>
              </a:r>
              <a:endParaRPr lang="en-US" sz="1400" b="1" dirty="0">
                <a:solidFill>
                  <a:schemeClr val="bg2"/>
                </a:solidFill>
              </a:endParaRPr>
            </a:p>
          </p:txBody>
        </p:sp>
      </p:grpSp>
    </p:spTree>
  </p:cSld>
  <p:clrMapOvr>
    <a:masterClrMapping/>
  </p:clrMapOvr>
  <p:transition>
    <p:split orient="ver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Rectangle 45"/>
          <p:cNvSpPr/>
          <p:nvPr/>
        </p:nvSpPr>
        <p:spPr>
          <a:xfrm>
            <a:off x="857224" y="1643050"/>
            <a:ext cx="7715304" cy="861774"/>
          </a:xfrm>
          <a:prstGeom prst="rect">
            <a:avLst/>
          </a:prstGeom>
        </p:spPr>
        <p:txBody>
          <a:bodyPr wrap="square">
            <a:spAutoFit/>
          </a:bodyPr>
          <a:lstStyle/>
          <a:p>
            <a:pPr algn="just"/>
            <a:r>
              <a:rPr lang="en-US" sz="2000" b="1" dirty="0" smtClean="0"/>
              <a:t>Solution:</a:t>
            </a:r>
          </a:p>
          <a:p>
            <a:pPr algn="just">
              <a:lnSpc>
                <a:spcPct val="150000"/>
              </a:lnSpc>
            </a:pPr>
            <a:r>
              <a:rPr lang="en-US" sz="2000" b="1" dirty="0" smtClean="0">
                <a:solidFill>
                  <a:srgbClr val="FF0000"/>
                </a:solidFill>
              </a:rPr>
              <a:t>Finally</a:t>
            </a:r>
            <a:r>
              <a:rPr lang="en-US" sz="2000" b="1" dirty="0" smtClean="0">
                <a:solidFill>
                  <a:srgbClr val="FF0000"/>
                </a:solidFill>
              </a:rPr>
              <a:t>, </a:t>
            </a:r>
            <a:r>
              <a:rPr lang="en-US" sz="2000" b="1" dirty="0" smtClean="0">
                <a:solidFill>
                  <a:srgbClr val="FF0000"/>
                </a:solidFill>
              </a:rPr>
              <a:t>you can represent </a:t>
            </a:r>
            <a:r>
              <a:rPr lang="en-US" sz="2000" b="1" dirty="0" smtClean="0">
                <a:solidFill>
                  <a:srgbClr val="FF0000"/>
                </a:solidFill>
              </a:rPr>
              <a:t>the new </a:t>
            </a:r>
            <a:r>
              <a:rPr lang="en-US" sz="2000" b="1" smtClean="0">
                <a:solidFill>
                  <a:srgbClr val="FF0000"/>
                </a:solidFill>
              </a:rPr>
              <a:t>force </a:t>
            </a:r>
            <a:r>
              <a:rPr lang="en-US" sz="2000" b="1" smtClean="0">
                <a:solidFill>
                  <a:srgbClr val="FF0000"/>
                </a:solidFill>
              </a:rPr>
              <a:t>on </a:t>
            </a:r>
            <a:r>
              <a:rPr lang="en-US" sz="2000" b="1" dirty="0" smtClean="0">
                <a:solidFill>
                  <a:srgbClr val="FF0000"/>
                </a:solidFill>
              </a:rPr>
              <a:t>the original </a:t>
            </a:r>
            <a:r>
              <a:rPr lang="en-US" sz="2000" b="1" dirty="0" smtClean="0">
                <a:solidFill>
                  <a:srgbClr val="FF0000"/>
                </a:solidFill>
              </a:rPr>
              <a:t>system.</a:t>
            </a:r>
          </a:p>
        </p:txBody>
      </p:sp>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71406" y="878190"/>
            <a:ext cx="515975" cy="274280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lgn="ctr">
              <a:buClr>
                <a:schemeClr val="accent1"/>
              </a:buClr>
              <a:buSzPct val="80000"/>
            </a:pPr>
            <a:r>
              <a:rPr lang="en-US" sz="2400" b="1" dirty="0" smtClean="0">
                <a:ln w="1905"/>
                <a:solidFill>
                  <a:srgbClr val="FF0000"/>
                </a:solidFill>
                <a:effectLst>
                  <a:innerShdw blurRad="69850" dist="43180" dir="5400000">
                    <a:srgbClr val="000000">
                      <a:alpha val="65000"/>
                    </a:srgbClr>
                  </a:innerShdw>
                </a:effectLst>
              </a:rPr>
              <a:t>Simplification of a force and couple system</a:t>
            </a:r>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p:cNvSpPr/>
          <p:nvPr/>
        </p:nvSpPr>
        <p:spPr>
          <a:xfrm>
            <a:off x="928662" y="1142984"/>
            <a:ext cx="3600000" cy="360000"/>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buNone/>
            </a:pPr>
            <a:r>
              <a:rPr lang="en-US" sz="2000" b="1" dirty="0" smtClean="0">
                <a:solidFill>
                  <a:schemeClr val="bg1"/>
                </a:solidFill>
              </a:rPr>
              <a:t>Example </a:t>
            </a:r>
            <a:r>
              <a:rPr lang="en-US" sz="2000" b="1" dirty="0" smtClean="0">
                <a:solidFill>
                  <a:schemeClr val="bg1"/>
                </a:solidFill>
              </a:rPr>
              <a:t>[2]</a:t>
            </a:r>
            <a:endParaRPr lang="en-US" sz="2000" b="1" dirty="0" smtClean="0">
              <a:solidFill>
                <a:schemeClr val="bg1"/>
              </a:solidFill>
            </a:endParaRPr>
          </a:p>
        </p:txBody>
      </p:sp>
      <p:sp>
        <p:nvSpPr>
          <p:cNvPr id="30" name="Oval 29"/>
          <p:cNvSpPr>
            <a:spLocks noChangeAspect="1"/>
          </p:cNvSpPr>
          <p:nvPr/>
        </p:nvSpPr>
        <p:spPr>
          <a:xfrm>
            <a:off x="8066754" y="422896"/>
            <a:ext cx="1005840" cy="1005840"/>
          </a:xfrm>
          <a:prstGeom prst="ellipse">
            <a:avLst/>
          </a:prstGeom>
          <a:blipFill>
            <a:blip r:embed="rId3"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 name="Group 9"/>
          <p:cNvGrpSpPr>
            <a:grpSpLocks noChangeAspect="1"/>
          </p:cNvGrpSpPr>
          <p:nvPr/>
        </p:nvGrpSpPr>
        <p:grpSpPr>
          <a:xfrm>
            <a:off x="7572396" y="5286388"/>
            <a:ext cx="1440000" cy="1440000"/>
            <a:chOff x="357158" y="1000108"/>
            <a:chExt cx="1800000" cy="1800000"/>
          </a:xfrm>
        </p:grpSpPr>
        <p:sp>
          <p:nvSpPr>
            <p:cNvPr id="29" name="Rounded Rectangle 28"/>
            <p:cNvSpPr/>
            <p:nvPr/>
          </p:nvSpPr>
          <p:spPr>
            <a:xfrm>
              <a:off x="357158" y="1000108"/>
              <a:ext cx="1800000" cy="180000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1" name="Flowchart: Summing Junction 30"/>
            <p:cNvSpPr/>
            <p:nvPr/>
          </p:nvSpPr>
          <p:spPr>
            <a:xfrm>
              <a:off x="357158" y="1000108"/>
              <a:ext cx="1800000" cy="1800000"/>
            </a:xfrm>
            <a:prstGeom prst="flowChartSummingJunction">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2" name="Flowchart: Or 31"/>
            <p:cNvSpPr/>
            <p:nvPr/>
          </p:nvSpPr>
          <p:spPr>
            <a:xfrm>
              <a:off x="714348" y="1357298"/>
              <a:ext cx="1080000" cy="1080000"/>
            </a:xfrm>
            <a:prstGeom prst="flowChartOr">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3" name="Rectangle 32"/>
            <p:cNvSpPr/>
            <p:nvPr/>
          </p:nvSpPr>
          <p:spPr>
            <a:xfrm>
              <a:off x="857224" y="1000108"/>
              <a:ext cx="78581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firstslide"/>
                </a:rPr>
                <a:t>Home </a:t>
              </a:r>
              <a:endParaRPr lang="en-US" sz="1400" b="1" dirty="0">
                <a:solidFill>
                  <a:schemeClr val="bg2"/>
                </a:solidFill>
              </a:endParaRPr>
            </a:p>
          </p:txBody>
        </p:sp>
        <p:sp>
          <p:nvSpPr>
            <p:cNvPr id="35" name="Rectangle 34"/>
            <p:cNvSpPr/>
            <p:nvPr/>
          </p:nvSpPr>
          <p:spPr>
            <a:xfrm rot="16200000">
              <a:off x="35687" y="1678770"/>
              <a:ext cx="1071570"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nextslide"/>
                </a:rPr>
                <a:t>Next</a:t>
              </a:r>
              <a:endParaRPr lang="en-US" sz="1400" b="1" dirty="0">
                <a:solidFill>
                  <a:schemeClr val="bg2"/>
                </a:solidFill>
              </a:endParaRPr>
            </a:p>
          </p:txBody>
        </p:sp>
        <p:sp>
          <p:nvSpPr>
            <p:cNvPr id="43" name="Rectangle 42"/>
            <p:cNvSpPr/>
            <p:nvPr/>
          </p:nvSpPr>
          <p:spPr>
            <a:xfrm rot="16200000">
              <a:off x="1393009" y="1678769"/>
              <a:ext cx="1071570"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previousslide"/>
                </a:rPr>
                <a:t>Previous</a:t>
              </a:r>
              <a:endParaRPr lang="en-US" sz="1400" b="1" dirty="0">
                <a:solidFill>
                  <a:schemeClr val="bg2"/>
                </a:solidFill>
              </a:endParaRPr>
            </a:p>
          </p:txBody>
        </p:sp>
        <p:sp>
          <p:nvSpPr>
            <p:cNvPr id="44" name="Rectangle 43"/>
            <p:cNvSpPr/>
            <p:nvPr/>
          </p:nvSpPr>
          <p:spPr>
            <a:xfrm>
              <a:off x="785786" y="2357430"/>
              <a:ext cx="99060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lastslide"/>
                </a:rPr>
                <a:t>End</a:t>
              </a:r>
              <a:endParaRPr lang="en-US" sz="1400" b="1" dirty="0">
                <a:solidFill>
                  <a:schemeClr val="bg2"/>
                </a:solidFill>
              </a:endParaRPr>
            </a:p>
          </p:txBody>
        </p:sp>
      </p:grpSp>
      <p:grpSp>
        <p:nvGrpSpPr>
          <p:cNvPr id="19" name="Group 18"/>
          <p:cNvGrpSpPr/>
          <p:nvPr/>
        </p:nvGrpSpPr>
        <p:grpSpPr>
          <a:xfrm>
            <a:off x="1000100" y="2500306"/>
            <a:ext cx="6500858" cy="3972010"/>
            <a:chOff x="1000100" y="2500306"/>
            <a:chExt cx="6500858" cy="3972010"/>
          </a:xfrm>
        </p:grpSpPr>
        <p:sp>
          <p:nvSpPr>
            <p:cNvPr id="20" name="Cube 19"/>
            <p:cNvSpPr/>
            <p:nvPr/>
          </p:nvSpPr>
          <p:spPr>
            <a:xfrm>
              <a:off x="2143108" y="4071942"/>
              <a:ext cx="3500462" cy="1428760"/>
            </a:xfrm>
            <a:prstGeom prst="cube">
              <a:avLst>
                <a:gd name="adj" fmla="val 93196"/>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21" name="Straight Arrow Connector 20"/>
            <p:cNvCxnSpPr/>
            <p:nvPr/>
          </p:nvCxnSpPr>
          <p:spPr>
            <a:xfrm rot="10800000" flipV="1">
              <a:off x="1428728" y="5594971"/>
              <a:ext cx="571504" cy="620111"/>
            </a:xfrm>
            <a:prstGeom prst="straightConnector1">
              <a:avLst/>
            </a:prstGeom>
            <a:ln w="254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rot="5400000" flipH="1" flipV="1">
              <a:off x="3000364" y="3428206"/>
              <a:ext cx="1000132" cy="1588"/>
            </a:xfrm>
            <a:prstGeom prst="straightConnector1">
              <a:avLst/>
            </a:prstGeom>
            <a:ln w="254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a:off x="5786446" y="4143380"/>
              <a:ext cx="1285884" cy="1588"/>
            </a:xfrm>
            <a:prstGeom prst="straightConnector1">
              <a:avLst/>
            </a:prstGeom>
            <a:ln w="254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rot="5400000" flipH="1" flipV="1">
              <a:off x="3429786" y="4571214"/>
              <a:ext cx="1000132" cy="1588"/>
            </a:xfrm>
            <a:prstGeom prst="straightConnector1">
              <a:avLst/>
            </a:prstGeom>
            <a:ln w="25400">
              <a:solidFill>
                <a:srgbClr val="FF0000"/>
              </a:solidFill>
              <a:tailEnd type="stealth" w="lg" len="lg"/>
            </a:ln>
          </p:spPr>
          <p:style>
            <a:lnRef idx="1">
              <a:schemeClr val="accent1"/>
            </a:lnRef>
            <a:fillRef idx="0">
              <a:schemeClr val="accent1"/>
            </a:fillRef>
            <a:effectRef idx="0">
              <a:schemeClr val="accent1"/>
            </a:effectRef>
            <a:fontRef idx="minor">
              <a:schemeClr val="tx1"/>
            </a:fontRef>
          </p:style>
        </p:cxnSp>
        <p:sp>
          <p:nvSpPr>
            <p:cNvPr id="39" name="TextBox 38"/>
            <p:cNvSpPr txBox="1"/>
            <p:nvPr/>
          </p:nvSpPr>
          <p:spPr>
            <a:xfrm>
              <a:off x="1000100" y="6072206"/>
              <a:ext cx="642942" cy="400110"/>
            </a:xfrm>
            <a:prstGeom prst="rect">
              <a:avLst/>
            </a:prstGeom>
            <a:noFill/>
          </p:spPr>
          <p:txBody>
            <a:bodyPr wrap="square" rtlCol="0">
              <a:spAutoFit/>
            </a:bodyPr>
            <a:lstStyle/>
            <a:p>
              <a:pPr algn="ctr"/>
              <a:r>
                <a:rPr lang="en-US" sz="2000" b="1" dirty="0" smtClean="0"/>
                <a:t>x</a:t>
              </a:r>
              <a:endParaRPr lang="en-US" sz="2000" b="1" dirty="0"/>
            </a:p>
          </p:txBody>
        </p:sp>
        <p:sp>
          <p:nvSpPr>
            <p:cNvPr id="40" name="TextBox 39"/>
            <p:cNvSpPr txBox="1"/>
            <p:nvPr/>
          </p:nvSpPr>
          <p:spPr>
            <a:xfrm>
              <a:off x="3143240" y="2500306"/>
              <a:ext cx="642942" cy="400110"/>
            </a:xfrm>
            <a:prstGeom prst="rect">
              <a:avLst/>
            </a:prstGeom>
            <a:noFill/>
          </p:spPr>
          <p:txBody>
            <a:bodyPr wrap="square" rtlCol="0">
              <a:spAutoFit/>
            </a:bodyPr>
            <a:lstStyle/>
            <a:p>
              <a:pPr algn="ctr"/>
              <a:r>
                <a:rPr lang="en-US" sz="2000" b="1" dirty="0" smtClean="0"/>
                <a:t>z</a:t>
              </a:r>
              <a:endParaRPr lang="en-US" sz="2000" b="1" dirty="0"/>
            </a:p>
          </p:txBody>
        </p:sp>
        <p:sp>
          <p:nvSpPr>
            <p:cNvPr id="41" name="TextBox 40"/>
            <p:cNvSpPr txBox="1"/>
            <p:nvPr/>
          </p:nvSpPr>
          <p:spPr>
            <a:xfrm>
              <a:off x="6858016" y="3886146"/>
              <a:ext cx="642942" cy="400110"/>
            </a:xfrm>
            <a:prstGeom prst="rect">
              <a:avLst/>
            </a:prstGeom>
            <a:noFill/>
          </p:spPr>
          <p:txBody>
            <a:bodyPr wrap="square" rtlCol="0">
              <a:spAutoFit/>
            </a:bodyPr>
            <a:lstStyle/>
            <a:p>
              <a:pPr algn="ctr"/>
              <a:r>
                <a:rPr lang="en-US" sz="2000" b="1" dirty="0" smtClean="0"/>
                <a:t>y</a:t>
              </a:r>
              <a:endParaRPr lang="en-US" sz="2000" b="1" dirty="0"/>
            </a:p>
          </p:txBody>
        </p:sp>
        <p:sp>
          <p:nvSpPr>
            <p:cNvPr id="47" name="TextBox 46"/>
            <p:cNvSpPr txBox="1"/>
            <p:nvPr/>
          </p:nvSpPr>
          <p:spPr>
            <a:xfrm>
              <a:off x="3286116" y="3714752"/>
              <a:ext cx="1357322" cy="400110"/>
            </a:xfrm>
            <a:prstGeom prst="rect">
              <a:avLst/>
            </a:prstGeom>
            <a:noFill/>
          </p:spPr>
          <p:txBody>
            <a:bodyPr wrap="square" rtlCol="0">
              <a:spAutoFit/>
            </a:bodyPr>
            <a:lstStyle/>
            <a:p>
              <a:pPr algn="ctr"/>
              <a:r>
                <a:rPr lang="en-US" sz="2000" b="1" dirty="0" smtClean="0">
                  <a:solidFill>
                    <a:srgbClr val="FF0000"/>
                  </a:solidFill>
                </a:rPr>
                <a:t>700 N</a:t>
              </a:r>
              <a:endParaRPr lang="en-US" sz="2000" b="1" dirty="0">
                <a:solidFill>
                  <a:srgbClr val="FF0000"/>
                </a:solidFill>
              </a:endParaRPr>
            </a:p>
          </p:txBody>
        </p:sp>
        <p:sp>
          <p:nvSpPr>
            <p:cNvPr id="48" name="TextBox 47"/>
            <p:cNvSpPr txBox="1"/>
            <p:nvPr/>
          </p:nvSpPr>
          <p:spPr>
            <a:xfrm>
              <a:off x="2786050" y="4671964"/>
              <a:ext cx="1285884" cy="400110"/>
            </a:xfrm>
            <a:prstGeom prst="rect">
              <a:avLst/>
            </a:prstGeom>
            <a:noFill/>
          </p:spPr>
          <p:txBody>
            <a:bodyPr wrap="square" rtlCol="0">
              <a:spAutoFit/>
            </a:bodyPr>
            <a:lstStyle/>
            <a:p>
              <a:r>
                <a:rPr lang="en-US" sz="2000" b="1" dirty="0" smtClean="0"/>
                <a:t>4.29m</a:t>
              </a:r>
              <a:endParaRPr lang="en-US" sz="2000" b="1" dirty="0"/>
            </a:p>
          </p:txBody>
        </p:sp>
        <p:cxnSp>
          <p:nvCxnSpPr>
            <p:cNvPr id="49" name="Straight Arrow Connector 48"/>
            <p:cNvCxnSpPr/>
            <p:nvPr/>
          </p:nvCxnSpPr>
          <p:spPr>
            <a:xfrm>
              <a:off x="2571736" y="5072074"/>
              <a:ext cx="1285884" cy="1588"/>
            </a:xfrm>
            <a:prstGeom prst="straightConnector1">
              <a:avLst/>
            </a:prstGeom>
            <a:ln w="19050">
              <a:solidFill>
                <a:schemeClr val="tx1"/>
              </a:solidFill>
              <a:headEnd type="stealth" w="lg" len="lg"/>
              <a:tailEnd type="stealth" w="lg" len="lg"/>
            </a:ln>
          </p:spPr>
          <p:style>
            <a:lnRef idx="1">
              <a:schemeClr val="accent1"/>
            </a:lnRef>
            <a:fillRef idx="0">
              <a:schemeClr val="accent1"/>
            </a:fillRef>
            <a:effectRef idx="0">
              <a:schemeClr val="accent1"/>
            </a:effectRef>
            <a:fontRef idx="minor">
              <a:schemeClr val="tx1"/>
            </a:fontRef>
          </p:style>
        </p:cxnSp>
        <p:cxnSp>
          <p:nvCxnSpPr>
            <p:cNvPr id="50" name="Straight Arrow Connector 49"/>
            <p:cNvCxnSpPr/>
            <p:nvPr/>
          </p:nvCxnSpPr>
          <p:spPr>
            <a:xfrm rot="5400000">
              <a:off x="3893339" y="4179099"/>
              <a:ext cx="928694" cy="714380"/>
            </a:xfrm>
            <a:prstGeom prst="straightConnector1">
              <a:avLst/>
            </a:prstGeom>
            <a:ln w="19050">
              <a:solidFill>
                <a:schemeClr val="tx1"/>
              </a:solidFill>
              <a:headEnd type="stealth" w="lg" len="lg"/>
              <a:tailEnd type="stealth" w="lg" len="lg"/>
            </a:ln>
          </p:spPr>
          <p:style>
            <a:lnRef idx="1">
              <a:schemeClr val="accent1"/>
            </a:lnRef>
            <a:fillRef idx="0">
              <a:schemeClr val="accent1"/>
            </a:fillRef>
            <a:effectRef idx="0">
              <a:schemeClr val="accent1"/>
            </a:effectRef>
            <a:fontRef idx="minor">
              <a:schemeClr val="tx1"/>
            </a:fontRef>
          </p:style>
        </p:cxnSp>
        <p:sp>
          <p:nvSpPr>
            <p:cNvPr id="52" name="TextBox 51"/>
            <p:cNvSpPr txBox="1"/>
            <p:nvPr/>
          </p:nvSpPr>
          <p:spPr>
            <a:xfrm>
              <a:off x="4429124" y="4286256"/>
              <a:ext cx="2000264" cy="400110"/>
            </a:xfrm>
            <a:prstGeom prst="rect">
              <a:avLst/>
            </a:prstGeom>
            <a:noFill/>
          </p:spPr>
          <p:txBody>
            <a:bodyPr wrap="square" rtlCol="0">
              <a:spAutoFit/>
            </a:bodyPr>
            <a:lstStyle/>
            <a:p>
              <a:r>
                <a:rPr lang="en-US" sz="2000" b="1" dirty="0" smtClean="0"/>
                <a:t>4.72 m</a:t>
              </a:r>
              <a:endParaRPr lang="en-US" sz="2000" b="1" dirty="0"/>
            </a:p>
          </p:txBody>
        </p:sp>
      </p:grpSp>
    </p:spTree>
  </p:cSld>
  <p:clrMapOvr>
    <a:masterClrMapping/>
  </p:clrMapOvr>
  <p:transition>
    <p:split orient="ver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71406" y="878190"/>
            <a:ext cx="515975" cy="274280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lgn="ctr">
              <a:buClr>
                <a:schemeClr val="accent1"/>
              </a:buClr>
              <a:buSzPct val="80000"/>
            </a:pPr>
            <a:r>
              <a:rPr lang="en-US" sz="2400" b="1" dirty="0" smtClean="0">
                <a:ln w="1905"/>
                <a:solidFill>
                  <a:srgbClr val="FF0000"/>
                </a:solidFill>
                <a:effectLst>
                  <a:innerShdw blurRad="69850" dist="43180" dir="5400000">
                    <a:srgbClr val="000000">
                      <a:alpha val="65000"/>
                    </a:srgbClr>
                  </a:innerShdw>
                </a:effectLst>
              </a:rPr>
              <a:t>Simplification of a force and couple system</a:t>
            </a:r>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 name="Group 9"/>
          <p:cNvGrpSpPr>
            <a:grpSpLocks noChangeAspect="1"/>
          </p:cNvGrpSpPr>
          <p:nvPr/>
        </p:nvGrpSpPr>
        <p:grpSpPr>
          <a:xfrm>
            <a:off x="7572396" y="5286388"/>
            <a:ext cx="1440000" cy="1440000"/>
            <a:chOff x="357158" y="1000108"/>
            <a:chExt cx="1800000" cy="1800000"/>
          </a:xfrm>
        </p:grpSpPr>
        <p:sp>
          <p:nvSpPr>
            <p:cNvPr id="36" name="Rounded Rectangle 35"/>
            <p:cNvSpPr/>
            <p:nvPr/>
          </p:nvSpPr>
          <p:spPr>
            <a:xfrm>
              <a:off x="357158" y="1000108"/>
              <a:ext cx="1800000" cy="180000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7" name="Flowchart: Summing Junction 36"/>
            <p:cNvSpPr/>
            <p:nvPr/>
          </p:nvSpPr>
          <p:spPr>
            <a:xfrm>
              <a:off x="357158" y="1000108"/>
              <a:ext cx="1800000" cy="1800000"/>
            </a:xfrm>
            <a:prstGeom prst="flowChartSummingJunction">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8" name="Flowchart: Or 37"/>
            <p:cNvSpPr/>
            <p:nvPr/>
          </p:nvSpPr>
          <p:spPr>
            <a:xfrm>
              <a:off x="714348" y="1357298"/>
              <a:ext cx="1080000" cy="1080000"/>
            </a:xfrm>
            <a:prstGeom prst="flowChartOr">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9" name="Rectangle 38"/>
            <p:cNvSpPr/>
            <p:nvPr/>
          </p:nvSpPr>
          <p:spPr>
            <a:xfrm>
              <a:off x="857224" y="1000108"/>
              <a:ext cx="78581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firstslide"/>
                </a:rPr>
                <a:t>Home </a:t>
              </a:r>
              <a:endParaRPr lang="en-US" sz="1400" b="1" dirty="0">
                <a:solidFill>
                  <a:schemeClr val="bg2"/>
                </a:solidFill>
              </a:endParaRPr>
            </a:p>
          </p:txBody>
        </p:sp>
        <p:sp>
          <p:nvSpPr>
            <p:cNvPr id="40" name="Rectangle 39"/>
            <p:cNvSpPr/>
            <p:nvPr/>
          </p:nvSpPr>
          <p:spPr>
            <a:xfrm rot="16200000">
              <a:off x="35687" y="1678770"/>
              <a:ext cx="1071570"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nextslide"/>
                </a:rPr>
                <a:t>Next</a:t>
              </a:r>
              <a:endParaRPr lang="en-US" sz="1400" b="1" dirty="0">
                <a:solidFill>
                  <a:schemeClr val="bg2"/>
                </a:solidFill>
              </a:endParaRPr>
            </a:p>
          </p:txBody>
        </p:sp>
        <p:sp>
          <p:nvSpPr>
            <p:cNvPr id="41" name="Rectangle 40"/>
            <p:cNvSpPr/>
            <p:nvPr/>
          </p:nvSpPr>
          <p:spPr>
            <a:xfrm rot="16200000">
              <a:off x="1393009" y="1678769"/>
              <a:ext cx="1071570"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previousslide"/>
                </a:rPr>
                <a:t>Previous</a:t>
              </a:r>
              <a:endParaRPr lang="en-US" sz="1400" b="1" dirty="0">
                <a:solidFill>
                  <a:schemeClr val="bg2"/>
                </a:solidFill>
              </a:endParaRPr>
            </a:p>
          </p:txBody>
        </p:sp>
        <p:sp>
          <p:nvSpPr>
            <p:cNvPr id="42" name="Rectangle 41"/>
            <p:cNvSpPr/>
            <p:nvPr/>
          </p:nvSpPr>
          <p:spPr>
            <a:xfrm>
              <a:off x="785786" y="2357430"/>
              <a:ext cx="99060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lastslide"/>
                </a:rPr>
                <a:t>End</a:t>
              </a:r>
              <a:endParaRPr lang="en-US" sz="1400" b="1" dirty="0">
                <a:solidFill>
                  <a:schemeClr val="bg2"/>
                </a:solidFill>
              </a:endParaRPr>
            </a:p>
          </p:txBody>
        </p:sp>
      </p:grpSp>
      <p:sp>
        <p:nvSpPr>
          <p:cNvPr id="30" name="Oval 29"/>
          <p:cNvSpPr>
            <a:spLocks noChangeAspect="1"/>
          </p:cNvSpPr>
          <p:nvPr/>
        </p:nvSpPr>
        <p:spPr>
          <a:xfrm>
            <a:off x="8066754" y="422896"/>
            <a:ext cx="1005840" cy="1005840"/>
          </a:xfrm>
          <a:prstGeom prst="ellipse">
            <a:avLst/>
          </a:prstGeom>
          <a:blipFill>
            <a:blip r:embed="rId3"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Content Placeholder 6"/>
          <p:cNvSpPr txBox="1">
            <a:spLocks/>
          </p:cNvSpPr>
          <p:nvPr/>
        </p:nvSpPr>
        <p:spPr>
          <a:xfrm>
            <a:off x="1214414" y="1357298"/>
            <a:ext cx="6215106" cy="3914781"/>
          </a:xfrm>
          <a:prstGeom prst="rect">
            <a:avLst/>
          </a:prstGeom>
          <a:solidFill>
            <a:schemeClr val="accent1">
              <a:lumMod val="20000"/>
              <a:lumOff val="80000"/>
            </a:schemeClr>
          </a:solidFill>
        </p:spPr>
        <p:style>
          <a:lnRef idx="2">
            <a:schemeClr val="dk1"/>
          </a:lnRef>
          <a:fillRef idx="1">
            <a:schemeClr val="lt1"/>
          </a:fillRef>
          <a:effectRef idx="0">
            <a:schemeClr val="dk1"/>
          </a:effectRef>
          <a:fontRef idx="minor">
            <a:schemeClr val="dk1"/>
          </a:fontRef>
        </p:style>
        <p:txBody>
          <a:bodyPr vert="horz" lIns="91440" tIns="45720" rIns="91440" bIns="45720" rtlCol="0" anchor="ctr" anchorCtr="0">
            <a:normAutofit fontScale="77500" lnSpcReduction="20000"/>
          </a:bodyPr>
          <a:lstStyle/>
          <a:p>
            <a:pPr marL="0" marR="0" lvl="0" indent="0" algn="ctr" defTabSz="914400" rtl="0" eaLnBrk="1" fontAlgn="auto" latinLnBrk="0" hangingPunct="1">
              <a:lnSpc>
                <a:spcPct val="200000"/>
              </a:lnSpc>
              <a:spcBef>
                <a:spcPct val="20000"/>
              </a:spcBef>
              <a:spcAft>
                <a:spcPts val="0"/>
              </a:spcAft>
              <a:buClrTx/>
              <a:buSzTx/>
              <a:buFont typeface="Arial" pitchFamily="34" charset="0"/>
              <a:buNone/>
              <a:tabLst/>
              <a:defRPr/>
            </a:pPr>
            <a:r>
              <a:rPr kumimoji="0" lang="en-US" sz="4800" b="1" i="0" u="none" strike="noStrike" kern="1200" cap="none" spc="0" normalizeH="0" baseline="0" noProof="0" dirty="0" smtClean="0">
                <a:ln>
                  <a:noFill/>
                </a:ln>
                <a:solidFill>
                  <a:srgbClr val="0070C0"/>
                </a:solidFill>
                <a:effectLst/>
                <a:uLnTx/>
                <a:uFillTx/>
                <a:latin typeface="Andalus" pitchFamily="18" charset="-78"/>
                <a:ea typeface="+mn-ea"/>
                <a:cs typeface="Andalus" pitchFamily="18" charset="-78"/>
              </a:rPr>
              <a:t>End of lecture </a:t>
            </a:r>
          </a:p>
          <a:p>
            <a:pPr marL="0" marR="0" lvl="0" indent="0" algn="ctr" defTabSz="914400" rtl="0" eaLnBrk="1" fontAlgn="auto" latinLnBrk="0" hangingPunct="1">
              <a:lnSpc>
                <a:spcPct val="200000"/>
              </a:lnSpc>
              <a:spcBef>
                <a:spcPct val="20000"/>
              </a:spcBef>
              <a:spcAft>
                <a:spcPts val="0"/>
              </a:spcAft>
              <a:buClrTx/>
              <a:buSzTx/>
              <a:buFont typeface="Arial" pitchFamily="34" charset="0"/>
              <a:buNone/>
              <a:tabLst/>
              <a:defRPr/>
            </a:pPr>
            <a:r>
              <a:rPr kumimoji="0" lang="en-US" sz="4800" b="1" i="0" u="none" strike="noStrike" kern="1200" cap="none" spc="0" normalizeH="0" baseline="0" noProof="0" dirty="0" smtClean="0">
                <a:ln>
                  <a:noFill/>
                </a:ln>
                <a:solidFill>
                  <a:srgbClr val="0070C0"/>
                </a:solidFill>
                <a:effectLst/>
                <a:uLnTx/>
                <a:uFillTx/>
                <a:latin typeface="Andalus" pitchFamily="18" charset="-78"/>
                <a:ea typeface="+mn-ea"/>
                <a:cs typeface="Andalus" pitchFamily="18" charset="-78"/>
              </a:rPr>
              <a:t>See you in the next lecture </a:t>
            </a:r>
          </a:p>
          <a:p>
            <a:pPr marL="0" marR="0" lvl="0" indent="0" algn="ctr" defTabSz="914400" rtl="0" eaLnBrk="1" fontAlgn="auto" latinLnBrk="0" hangingPunct="1">
              <a:lnSpc>
                <a:spcPct val="200000"/>
              </a:lnSpc>
              <a:spcBef>
                <a:spcPct val="20000"/>
              </a:spcBef>
              <a:spcAft>
                <a:spcPts val="0"/>
              </a:spcAft>
              <a:buClrTx/>
              <a:buSzTx/>
              <a:buFont typeface="Arial" pitchFamily="34" charset="0"/>
              <a:buNone/>
              <a:tabLst/>
              <a:defRPr/>
            </a:pPr>
            <a:r>
              <a:rPr kumimoji="0" lang="en-US" sz="4800" b="1" i="0" u="none" strike="noStrike" kern="1200" cap="none" spc="0" normalizeH="0" baseline="0" noProof="0" dirty="0" smtClean="0">
                <a:ln>
                  <a:noFill/>
                </a:ln>
                <a:solidFill>
                  <a:srgbClr val="0070C0"/>
                </a:solidFill>
                <a:effectLst/>
                <a:uLnTx/>
                <a:uFillTx/>
                <a:latin typeface="Andalus" pitchFamily="18" charset="-78"/>
                <a:ea typeface="+mn-ea"/>
                <a:cs typeface="Andalus" pitchFamily="18" charset="-78"/>
              </a:rPr>
              <a:t>Don’t forget to answer </a:t>
            </a:r>
            <a:r>
              <a:rPr kumimoji="0" lang="en-US" sz="4800" b="1" i="0" u="none" strike="noStrike" kern="1200" cap="none" spc="0" normalizeH="0" baseline="0" noProof="0" smtClean="0">
                <a:ln>
                  <a:noFill/>
                </a:ln>
                <a:solidFill>
                  <a:srgbClr val="0070C0"/>
                </a:solidFill>
                <a:effectLst/>
                <a:uLnTx/>
                <a:uFillTx/>
                <a:latin typeface="Andalus" pitchFamily="18" charset="-78"/>
                <a:ea typeface="+mn-ea"/>
                <a:cs typeface="Andalus" pitchFamily="18" charset="-78"/>
              </a:rPr>
              <a:t>the quiz</a:t>
            </a:r>
            <a:endParaRPr kumimoji="0" lang="en-US" sz="4800" b="1" i="0" u="none" strike="noStrike" kern="1200" cap="none" spc="0" normalizeH="0" baseline="0" noProof="0" dirty="0" smtClean="0">
              <a:ln>
                <a:noFill/>
              </a:ln>
              <a:solidFill>
                <a:srgbClr val="0070C0"/>
              </a:solidFill>
              <a:effectLst/>
              <a:uLnTx/>
              <a:uFillTx/>
              <a:latin typeface="Andalus" pitchFamily="18" charset="-78"/>
              <a:ea typeface="+mn-ea"/>
              <a:cs typeface="Andalus" pitchFamily="18" charset="-78"/>
            </a:endParaRPr>
          </a:p>
        </p:txBody>
      </p:sp>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afterEffect">
                                  <p:stCondLst>
                                    <p:cond delay="0"/>
                                  </p:stCondLst>
                                  <p:childTnLst>
                                    <p:set>
                                      <p:cBhvr>
                                        <p:cTn id="6" dur="1" fill="hold">
                                          <p:stCondLst>
                                            <p:cond delay="0"/>
                                          </p:stCondLst>
                                        </p:cTn>
                                        <p:tgtEl>
                                          <p:spTgt spid="19">
                                            <p:txEl>
                                              <p:pRg st="0" end="0"/>
                                            </p:txEl>
                                          </p:spTgt>
                                        </p:tgtEl>
                                        <p:attrNameLst>
                                          <p:attrName>style.visibility</p:attrName>
                                        </p:attrNameLst>
                                      </p:cBhvr>
                                      <p:to>
                                        <p:strVal val="visible"/>
                                      </p:to>
                                    </p:set>
                                    <p:animEffect transition="in" filter="slide(fromTop)">
                                      <p:cBhvr>
                                        <p:cTn id="7" dur="1000"/>
                                        <p:tgtEl>
                                          <p:spTgt spid="19">
                                            <p:txEl>
                                              <p:pRg st="0" end="0"/>
                                            </p:txEl>
                                          </p:spTgt>
                                        </p:tgtEl>
                                      </p:cBhvr>
                                    </p:animEffect>
                                  </p:childTnLst>
                                </p:cTn>
                              </p:par>
                            </p:childTnLst>
                          </p:cTn>
                        </p:par>
                        <p:par>
                          <p:cTn id="8" fill="hold">
                            <p:stCondLst>
                              <p:cond delay="1000"/>
                            </p:stCondLst>
                            <p:childTnLst>
                              <p:par>
                                <p:cTn id="9" presetID="12" presetClass="entr" presetSubtype="1" fill="hold" nodeType="afterEffect">
                                  <p:stCondLst>
                                    <p:cond delay="0"/>
                                  </p:stCondLst>
                                  <p:childTnLst>
                                    <p:set>
                                      <p:cBhvr>
                                        <p:cTn id="10" dur="1" fill="hold">
                                          <p:stCondLst>
                                            <p:cond delay="0"/>
                                          </p:stCondLst>
                                        </p:cTn>
                                        <p:tgtEl>
                                          <p:spTgt spid="19">
                                            <p:txEl>
                                              <p:pRg st="1" end="1"/>
                                            </p:txEl>
                                          </p:spTgt>
                                        </p:tgtEl>
                                        <p:attrNameLst>
                                          <p:attrName>style.visibility</p:attrName>
                                        </p:attrNameLst>
                                      </p:cBhvr>
                                      <p:to>
                                        <p:strVal val="visible"/>
                                      </p:to>
                                    </p:set>
                                    <p:animEffect transition="in" filter="slide(fromTop)">
                                      <p:cBhvr>
                                        <p:cTn id="11" dur="1000"/>
                                        <p:tgtEl>
                                          <p:spTgt spid="19">
                                            <p:txEl>
                                              <p:pRg st="1" end="1"/>
                                            </p:txEl>
                                          </p:spTgt>
                                        </p:tgtEl>
                                      </p:cBhvr>
                                    </p:animEffect>
                                  </p:childTnLst>
                                </p:cTn>
                              </p:par>
                            </p:childTnLst>
                          </p:cTn>
                        </p:par>
                        <p:par>
                          <p:cTn id="12" fill="hold">
                            <p:stCondLst>
                              <p:cond delay="2000"/>
                            </p:stCondLst>
                            <p:childTnLst>
                              <p:par>
                                <p:cTn id="13" presetID="12" presetClass="entr" presetSubtype="1" fill="hold" nodeType="afterEffect">
                                  <p:stCondLst>
                                    <p:cond delay="0"/>
                                  </p:stCondLst>
                                  <p:childTnLst>
                                    <p:set>
                                      <p:cBhvr>
                                        <p:cTn id="14" dur="1" fill="hold">
                                          <p:stCondLst>
                                            <p:cond delay="0"/>
                                          </p:stCondLst>
                                        </p:cTn>
                                        <p:tgtEl>
                                          <p:spTgt spid="19">
                                            <p:txEl>
                                              <p:pRg st="2" end="2"/>
                                            </p:txEl>
                                          </p:spTgt>
                                        </p:tgtEl>
                                        <p:attrNameLst>
                                          <p:attrName>style.visibility</p:attrName>
                                        </p:attrNameLst>
                                      </p:cBhvr>
                                      <p:to>
                                        <p:strVal val="visible"/>
                                      </p:to>
                                    </p:set>
                                    <p:animEffect transition="in" filter="slide(fromTop)">
                                      <p:cBhvr>
                                        <p:cTn id="15" dur="1000"/>
                                        <p:tgtEl>
                                          <p:spTgt spid="1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71406" y="878190"/>
            <a:ext cx="515975" cy="274280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lgn="ctr">
              <a:buClr>
                <a:schemeClr val="accent1"/>
              </a:buClr>
              <a:buSzPct val="80000"/>
            </a:pPr>
            <a:r>
              <a:rPr lang="en-US" sz="2400" b="1" dirty="0" smtClean="0">
                <a:ln w="1905"/>
                <a:solidFill>
                  <a:srgbClr val="FF0000"/>
                </a:solidFill>
                <a:effectLst>
                  <a:innerShdw blurRad="69850" dist="43180" dir="5400000">
                    <a:srgbClr val="000000">
                      <a:alpha val="65000"/>
                    </a:srgbClr>
                  </a:innerShdw>
                </a:effectLst>
              </a:rPr>
              <a:t>Simplification of a force and couple system</a:t>
            </a:r>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 name="Group 9"/>
          <p:cNvGrpSpPr>
            <a:grpSpLocks noChangeAspect="1"/>
          </p:cNvGrpSpPr>
          <p:nvPr/>
        </p:nvGrpSpPr>
        <p:grpSpPr>
          <a:xfrm>
            <a:off x="7572396" y="5286388"/>
            <a:ext cx="1440000" cy="1440000"/>
            <a:chOff x="357158" y="1000108"/>
            <a:chExt cx="1800000" cy="1800000"/>
          </a:xfrm>
        </p:grpSpPr>
        <p:sp>
          <p:nvSpPr>
            <p:cNvPr id="36" name="Rounded Rectangle 35"/>
            <p:cNvSpPr/>
            <p:nvPr/>
          </p:nvSpPr>
          <p:spPr>
            <a:xfrm>
              <a:off x="357158" y="1000108"/>
              <a:ext cx="1800000" cy="180000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7" name="Flowchart: Summing Junction 36"/>
            <p:cNvSpPr/>
            <p:nvPr/>
          </p:nvSpPr>
          <p:spPr>
            <a:xfrm>
              <a:off x="357158" y="1000108"/>
              <a:ext cx="1800000" cy="1800000"/>
            </a:xfrm>
            <a:prstGeom prst="flowChartSummingJunction">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8" name="Flowchart: Or 37"/>
            <p:cNvSpPr/>
            <p:nvPr/>
          </p:nvSpPr>
          <p:spPr>
            <a:xfrm>
              <a:off x="714348" y="1357298"/>
              <a:ext cx="1080000" cy="1080000"/>
            </a:xfrm>
            <a:prstGeom prst="flowChartOr">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9" name="Rectangle 38"/>
            <p:cNvSpPr/>
            <p:nvPr/>
          </p:nvSpPr>
          <p:spPr>
            <a:xfrm>
              <a:off x="857224" y="1000108"/>
              <a:ext cx="78581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firstslide"/>
                </a:rPr>
                <a:t>Home </a:t>
              </a:r>
              <a:endParaRPr lang="en-US" sz="1400" b="1" dirty="0">
                <a:solidFill>
                  <a:schemeClr val="bg2"/>
                </a:solidFill>
              </a:endParaRPr>
            </a:p>
          </p:txBody>
        </p:sp>
        <p:sp>
          <p:nvSpPr>
            <p:cNvPr id="40" name="Rectangle 39"/>
            <p:cNvSpPr/>
            <p:nvPr/>
          </p:nvSpPr>
          <p:spPr>
            <a:xfrm rot="16200000">
              <a:off x="35687" y="1678770"/>
              <a:ext cx="1071570"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nextslide"/>
                </a:rPr>
                <a:t>Next</a:t>
              </a:r>
              <a:endParaRPr lang="en-US" sz="1400" b="1" dirty="0">
                <a:solidFill>
                  <a:schemeClr val="bg2"/>
                </a:solidFill>
              </a:endParaRPr>
            </a:p>
          </p:txBody>
        </p:sp>
        <p:sp>
          <p:nvSpPr>
            <p:cNvPr id="41" name="Rectangle 40"/>
            <p:cNvSpPr/>
            <p:nvPr/>
          </p:nvSpPr>
          <p:spPr>
            <a:xfrm rot="16200000">
              <a:off x="1393009" y="1678769"/>
              <a:ext cx="1071570"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previousslide"/>
                </a:rPr>
                <a:t>Previous</a:t>
              </a:r>
              <a:endParaRPr lang="en-US" sz="1400" b="1" dirty="0">
                <a:solidFill>
                  <a:schemeClr val="bg2"/>
                </a:solidFill>
              </a:endParaRPr>
            </a:p>
          </p:txBody>
        </p:sp>
        <p:sp>
          <p:nvSpPr>
            <p:cNvPr id="42" name="Rectangle 41"/>
            <p:cNvSpPr/>
            <p:nvPr/>
          </p:nvSpPr>
          <p:spPr>
            <a:xfrm>
              <a:off x="785786" y="2357430"/>
              <a:ext cx="99060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lastslide"/>
                </a:rPr>
                <a:t>End</a:t>
              </a:r>
              <a:endParaRPr lang="en-US" sz="1400" b="1" dirty="0">
                <a:solidFill>
                  <a:schemeClr val="bg2"/>
                </a:solidFill>
              </a:endParaRPr>
            </a:p>
          </p:txBody>
        </p:sp>
      </p:grpSp>
      <p:sp>
        <p:nvSpPr>
          <p:cNvPr id="30" name="Oval 29"/>
          <p:cNvSpPr>
            <a:spLocks noChangeAspect="1"/>
          </p:cNvSpPr>
          <p:nvPr/>
        </p:nvSpPr>
        <p:spPr>
          <a:xfrm>
            <a:off x="8066754" y="422896"/>
            <a:ext cx="1005840" cy="1005840"/>
          </a:xfrm>
          <a:prstGeom prst="ellipse">
            <a:avLst/>
          </a:prstGeom>
          <a:blipFill>
            <a:blip r:embed="rId3"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p:cNvSpPr/>
          <p:nvPr/>
        </p:nvSpPr>
        <p:spPr>
          <a:xfrm>
            <a:off x="857224" y="1214422"/>
            <a:ext cx="2071702" cy="464871"/>
          </a:xfrm>
          <a:prstGeom prst="rect">
            <a:avLst/>
          </a:prstGeom>
        </p:spPr>
        <p:txBody>
          <a:bodyPr wrap="square">
            <a:spAutoFit/>
          </a:bodyPr>
          <a:lstStyle/>
          <a:p>
            <a:pPr indent="119063" algn="just">
              <a:lnSpc>
                <a:spcPct val="150000"/>
              </a:lnSpc>
            </a:pPr>
            <a:endParaRPr lang="en-US" b="1" dirty="0" smtClean="0">
              <a:solidFill>
                <a:srgbClr val="FF0000"/>
              </a:solidFill>
            </a:endParaRPr>
          </a:p>
        </p:txBody>
      </p:sp>
      <p:sp>
        <p:nvSpPr>
          <p:cNvPr id="19" name="Rectangle 18"/>
          <p:cNvSpPr/>
          <p:nvPr/>
        </p:nvSpPr>
        <p:spPr>
          <a:xfrm>
            <a:off x="785786" y="1721828"/>
            <a:ext cx="8001056" cy="1938992"/>
          </a:xfrm>
          <a:prstGeom prst="rect">
            <a:avLst/>
          </a:prstGeom>
        </p:spPr>
        <p:txBody>
          <a:bodyPr wrap="square">
            <a:spAutoFit/>
          </a:bodyPr>
          <a:lstStyle/>
          <a:p>
            <a:pPr algn="just"/>
            <a:r>
              <a:rPr lang="en-US" sz="2000" b="1" dirty="0" smtClean="0">
                <a:solidFill>
                  <a:srgbClr val="0070C0"/>
                </a:solidFill>
              </a:rPr>
              <a:t>Concurrent forces:</a:t>
            </a:r>
            <a:r>
              <a:rPr lang="en-US" sz="2000" b="1" dirty="0" smtClean="0"/>
              <a:t> forces that’s lines of action intersect at a common point </a:t>
            </a:r>
          </a:p>
          <a:p>
            <a:pPr algn="just"/>
            <a:endParaRPr lang="en-US" sz="2000" b="1" dirty="0" smtClean="0">
              <a:solidFill>
                <a:srgbClr val="0070C0"/>
              </a:solidFill>
            </a:endParaRPr>
          </a:p>
          <a:p>
            <a:pPr algn="just"/>
            <a:r>
              <a:rPr lang="en-US" sz="2000" b="1" dirty="0" smtClean="0">
                <a:solidFill>
                  <a:srgbClr val="0070C0"/>
                </a:solidFill>
              </a:rPr>
              <a:t>Concurrent forces </a:t>
            </a:r>
            <a:r>
              <a:rPr lang="en-US" sz="2000" b="1" dirty="0" smtClean="0"/>
              <a:t>are simply summed to find F</a:t>
            </a:r>
            <a:r>
              <a:rPr lang="en-US" sz="2000" b="1" baseline="-25000" dirty="0" smtClean="0"/>
              <a:t>R</a:t>
            </a:r>
            <a:r>
              <a:rPr lang="en-US" sz="2000" b="1" dirty="0" smtClean="0"/>
              <a:t> and as seen the moment is </a:t>
            </a:r>
            <a:r>
              <a:rPr lang="en-US" sz="2000" b="1" dirty="0" smtClean="0">
                <a:solidFill>
                  <a:srgbClr val="FF0000"/>
                </a:solidFill>
              </a:rPr>
              <a:t>zero </a:t>
            </a:r>
            <a:r>
              <a:rPr lang="en-US" sz="2000" b="1" dirty="0" smtClean="0"/>
              <a:t>due to the passing of forces lines of action through the rotation point </a:t>
            </a:r>
            <a:r>
              <a:rPr lang="en-US" sz="2000" b="1" dirty="0" smtClean="0">
                <a:solidFill>
                  <a:srgbClr val="FF0000"/>
                </a:solidFill>
              </a:rPr>
              <a:t>  </a:t>
            </a:r>
          </a:p>
        </p:txBody>
      </p:sp>
      <p:sp>
        <p:nvSpPr>
          <p:cNvPr id="20" name="Rectangle 19"/>
          <p:cNvSpPr/>
          <p:nvPr/>
        </p:nvSpPr>
        <p:spPr>
          <a:xfrm>
            <a:off x="928662" y="1142984"/>
            <a:ext cx="2857520" cy="357190"/>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just"/>
            <a:r>
              <a:rPr lang="en-US" sz="2000" b="1" dirty="0" smtClean="0">
                <a:solidFill>
                  <a:schemeClr val="bg1"/>
                </a:solidFill>
              </a:rPr>
              <a:t>Special cases:</a:t>
            </a:r>
          </a:p>
        </p:txBody>
      </p:sp>
      <p:grpSp>
        <p:nvGrpSpPr>
          <p:cNvPr id="21" name="Group 20"/>
          <p:cNvGrpSpPr/>
          <p:nvPr/>
        </p:nvGrpSpPr>
        <p:grpSpPr>
          <a:xfrm>
            <a:off x="1295400" y="3705244"/>
            <a:ext cx="2667000" cy="2438400"/>
            <a:chOff x="762000" y="3048000"/>
            <a:chExt cx="2667000" cy="2438400"/>
          </a:xfrm>
        </p:grpSpPr>
        <p:grpSp>
          <p:nvGrpSpPr>
            <p:cNvPr id="23" name="Group 28"/>
            <p:cNvGrpSpPr/>
            <p:nvPr/>
          </p:nvGrpSpPr>
          <p:grpSpPr>
            <a:xfrm>
              <a:off x="762000" y="3048000"/>
              <a:ext cx="2667000" cy="2438400"/>
              <a:chOff x="762000" y="3124200"/>
              <a:chExt cx="2667000" cy="2438400"/>
            </a:xfrm>
          </p:grpSpPr>
          <p:sp>
            <p:nvSpPr>
              <p:cNvPr id="26" name="Rectangle 1"/>
              <p:cNvSpPr>
                <a:spLocks noChangeArrowheads="1"/>
              </p:cNvSpPr>
              <p:nvPr/>
            </p:nvSpPr>
            <p:spPr bwMode="auto">
              <a:xfrm>
                <a:off x="1447800" y="3886200"/>
                <a:ext cx="1303337" cy="1160463"/>
              </a:xfrm>
              <a:prstGeom prst="rect">
                <a:avLst/>
              </a:prstGeom>
              <a:gradFill rotWithShape="0">
                <a:gsLst>
                  <a:gs pos="0">
                    <a:srgbClr val="FFFFFF"/>
                  </a:gs>
                  <a:gs pos="100000">
                    <a:srgbClr val="999999"/>
                  </a:gs>
                </a:gsLst>
                <a:lin ang="5400000" scaled="1"/>
              </a:gradFill>
              <a:ln w="12700">
                <a:solidFill>
                  <a:srgbClr val="666666"/>
                </a:solidFill>
                <a:miter lim="800000"/>
                <a:headEnd/>
                <a:tailEnd type="none" w="lg" len="lg"/>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cxnSp>
            <p:nvCxnSpPr>
              <p:cNvPr id="27" name="AutoShape 2"/>
              <p:cNvCxnSpPr>
                <a:cxnSpLocks noChangeShapeType="1"/>
              </p:cNvCxnSpPr>
              <p:nvPr/>
            </p:nvCxnSpPr>
            <p:spPr bwMode="auto">
              <a:xfrm flipV="1">
                <a:off x="2114550" y="3730625"/>
                <a:ext cx="588962" cy="777875"/>
              </a:xfrm>
              <a:prstGeom prst="straightConnector1">
                <a:avLst/>
              </a:prstGeom>
              <a:noFill/>
              <a:ln w="12700">
                <a:solidFill>
                  <a:srgbClr val="FF0000"/>
                </a:solidFill>
                <a:prstDash val="sysDot"/>
                <a:round/>
                <a:headEnd/>
                <a:tailEnd type="none" w="lg" len="lg"/>
              </a:ln>
            </p:spPr>
          </p:cxnSp>
          <p:cxnSp>
            <p:nvCxnSpPr>
              <p:cNvPr id="28" name="AutoShape 3"/>
              <p:cNvCxnSpPr>
                <a:cxnSpLocks noChangeShapeType="1"/>
              </p:cNvCxnSpPr>
              <p:nvPr/>
            </p:nvCxnSpPr>
            <p:spPr bwMode="auto">
              <a:xfrm flipH="1" flipV="1">
                <a:off x="1628775" y="3648075"/>
                <a:ext cx="485775" cy="860425"/>
              </a:xfrm>
              <a:prstGeom prst="straightConnector1">
                <a:avLst/>
              </a:prstGeom>
              <a:noFill/>
              <a:ln w="12700">
                <a:solidFill>
                  <a:srgbClr val="FF0000"/>
                </a:solidFill>
                <a:prstDash val="sysDot"/>
                <a:round/>
                <a:headEnd/>
                <a:tailEnd type="none" w="lg" len="lg"/>
              </a:ln>
            </p:spPr>
          </p:cxnSp>
          <p:cxnSp>
            <p:nvCxnSpPr>
              <p:cNvPr id="29" name="AutoShape 4"/>
              <p:cNvCxnSpPr>
                <a:cxnSpLocks noChangeShapeType="1"/>
              </p:cNvCxnSpPr>
              <p:nvPr/>
            </p:nvCxnSpPr>
            <p:spPr bwMode="auto">
              <a:xfrm flipH="1">
                <a:off x="1222375" y="4508500"/>
                <a:ext cx="892175" cy="538163"/>
              </a:xfrm>
              <a:prstGeom prst="straightConnector1">
                <a:avLst/>
              </a:prstGeom>
              <a:noFill/>
              <a:ln w="12700">
                <a:solidFill>
                  <a:srgbClr val="FF0000"/>
                </a:solidFill>
                <a:prstDash val="sysDot"/>
                <a:round/>
                <a:headEnd/>
                <a:tailEnd type="none" w="lg" len="lg"/>
              </a:ln>
            </p:spPr>
          </p:cxnSp>
          <p:cxnSp>
            <p:nvCxnSpPr>
              <p:cNvPr id="31" name="AutoShape 5"/>
              <p:cNvCxnSpPr>
                <a:cxnSpLocks noChangeShapeType="1"/>
              </p:cNvCxnSpPr>
              <p:nvPr/>
            </p:nvCxnSpPr>
            <p:spPr bwMode="auto">
              <a:xfrm>
                <a:off x="2114550" y="4508500"/>
                <a:ext cx="874712" cy="471488"/>
              </a:xfrm>
              <a:prstGeom prst="straightConnector1">
                <a:avLst/>
              </a:prstGeom>
              <a:noFill/>
              <a:ln w="12700">
                <a:solidFill>
                  <a:srgbClr val="FF0000"/>
                </a:solidFill>
                <a:prstDash val="sysDot"/>
                <a:round/>
                <a:headEnd/>
                <a:tailEnd type="none" w="lg" len="lg"/>
              </a:ln>
            </p:spPr>
          </p:cxnSp>
          <p:cxnSp>
            <p:nvCxnSpPr>
              <p:cNvPr id="32" name="AutoShape 6"/>
              <p:cNvCxnSpPr>
                <a:cxnSpLocks noChangeShapeType="1"/>
              </p:cNvCxnSpPr>
              <p:nvPr/>
            </p:nvCxnSpPr>
            <p:spPr bwMode="auto">
              <a:xfrm>
                <a:off x="2751137" y="4854575"/>
                <a:ext cx="409575" cy="215900"/>
              </a:xfrm>
              <a:prstGeom prst="straightConnector1">
                <a:avLst/>
              </a:prstGeom>
              <a:noFill/>
              <a:ln w="25400">
                <a:solidFill>
                  <a:srgbClr val="000000"/>
                </a:solidFill>
                <a:round/>
                <a:headEnd/>
                <a:tailEnd type="stealth" w="lg" len="lg"/>
              </a:ln>
            </p:spPr>
          </p:cxnSp>
          <p:cxnSp>
            <p:nvCxnSpPr>
              <p:cNvPr id="33" name="AutoShape 7"/>
              <p:cNvCxnSpPr>
                <a:cxnSpLocks noChangeShapeType="1"/>
              </p:cNvCxnSpPr>
              <p:nvPr/>
            </p:nvCxnSpPr>
            <p:spPr bwMode="auto">
              <a:xfrm flipH="1" flipV="1">
                <a:off x="1592262" y="3581400"/>
                <a:ext cx="166688" cy="304800"/>
              </a:xfrm>
              <a:prstGeom prst="straightConnector1">
                <a:avLst/>
              </a:prstGeom>
              <a:noFill/>
              <a:ln w="25400">
                <a:solidFill>
                  <a:srgbClr val="000000"/>
                </a:solidFill>
                <a:round/>
                <a:headEnd/>
                <a:tailEnd type="stealth" w="lg" len="lg"/>
              </a:ln>
            </p:spPr>
          </p:cxnSp>
          <p:cxnSp>
            <p:nvCxnSpPr>
              <p:cNvPr id="35" name="AutoShape 8"/>
              <p:cNvCxnSpPr>
                <a:cxnSpLocks noChangeShapeType="1"/>
              </p:cNvCxnSpPr>
              <p:nvPr/>
            </p:nvCxnSpPr>
            <p:spPr bwMode="auto">
              <a:xfrm flipV="1">
                <a:off x="2590800" y="3622675"/>
                <a:ext cx="190500" cy="263525"/>
              </a:xfrm>
              <a:prstGeom prst="straightConnector1">
                <a:avLst/>
              </a:prstGeom>
              <a:noFill/>
              <a:ln w="25400">
                <a:solidFill>
                  <a:srgbClr val="000000"/>
                </a:solidFill>
                <a:round/>
                <a:headEnd/>
                <a:tailEnd type="stealth" w="lg" len="lg"/>
              </a:ln>
            </p:spPr>
          </p:cxnSp>
          <p:cxnSp>
            <p:nvCxnSpPr>
              <p:cNvPr id="43" name="AutoShape 9"/>
              <p:cNvCxnSpPr>
                <a:cxnSpLocks noChangeShapeType="1"/>
              </p:cNvCxnSpPr>
              <p:nvPr/>
            </p:nvCxnSpPr>
            <p:spPr bwMode="auto">
              <a:xfrm flipH="1">
                <a:off x="1111250" y="4914900"/>
                <a:ext cx="336550" cy="190500"/>
              </a:xfrm>
              <a:prstGeom prst="straightConnector1">
                <a:avLst/>
              </a:prstGeom>
              <a:noFill/>
              <a:ln w="25400">
                <a:solidFill>
                  <a:srgbClr val="000000"/>
                </a:solidFill>
                <a:round/>
                <a:headEnd/>
                <a:tailEnd type="stealth" w="lg" len="lg"/>
              </a:ln>
            </p:spPr>
          </p:cxnSp>
          <p:sp>
            <p:nvSpPr>
              <p:cNvPr id="44" name="Rectangle 43"/>
              <p:cNvSpPr/>
              <p:nvPr/>
            </p:nvSpPr>
            <p:spPr>
              <a:xfrm>
                <a:off x="1295400" y="3124200"/>
                <a:ext cx="457200" cy="45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chemeClr val="tx1"/>
                    </a:solidFill>
                  </a:rPr>
                  <a:t>F1</a:t>
                </a:r>
                <a:endParaRPr lang="en-US" sz="2000" b="1" dirty="0">
                  <a:solidFill>
                    <a:schemeClr val="tx1"/>
                  </a:solidFill>
                </a:endParaRPr>
              </a:p>
            </p:txBody>
          </p:sp>
          <p:sp>
            <p:nvSpPr>
              <p:cNvPr id="45" name="Rectangle 44"/>
              <p:cNvSpPr/>
              <p:nvPr/>
            </p:nvSpPr>
            <p:spPr>
              <a:xfrm>
                <a:off x="2743200" y="3200400"/>
                <a:ext cx="457200" cy="45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chemeClr val="tx1"/>
                    </a:solidFill>
                  </a:rPr>
                  <a:t>F2</a:t>
                </a:r>
                <a:endParaRPr lang="en-US" sz="2000" b="1" dirty="0">
                  <a:solidFill>
                    <a:schemeClr val="tx1"/>
                  </a:solidFill>
                </a:endParaRPr>
              </a:p>
            </p:txBody>
          </p:sp>
          <p:sp>
            <p:nvSpPr>
              <p:cNvPr id="46" name="Rectangle 45"/>
              <p:cNvSpPr/>
              <p:nvPr/>
            </p:nvSpPr>
            <p:spPr>
              <a:xfrm>
                <a:off x="2971800" y="5105400"/>
                <a:ext cx="457200" cy="45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chemeClr val="tx1"/>
                    </a:solidFill>
                  </a:rPr>
                  <a:t>F4</a:t>
                </a:r>
                <a:endParaRPr lang="en-US" sz="2000" b="1" dirty="0">
                  <a:solidFill>
                    <a:schemeClr val="tx1"/>
                  </a:solidFill>
                </a:endParaRPr>
              </a:p>
            </p:txBody>
          </p:sp>
          <p:sp>
            <p:nvSpPr>
              <p:cNvPr id="47" name="Rectangle 46"/>
              <p:cNvSpPr/>
              <p:nvPr/>
            </p:nvSpPr>
            <p:spPr>
              <a:xfrm>
                <a:off x="762000" y="5105400"/>
                <a:ext cx="457200" cy="45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chemeClr val="tx1"/>
                    </a:solidFill>
                  </a:rPr>
                  <a:t>F3</a:t>
                </a:r>
                <a:endParaRPr lang="en-US" sz="2000" b="1" dirty="0">
                  <a:solidFill>
                    <a:schemeClr val="tx1"/>
                  </a:solidFill>
                </a:endParaRPr>
              </a:p>
            </p:txBody>
          </p:sp>
        </p:grpSp>
        <p:sp>
          <p:nvSpPr>
            <p:cNvPr id="25" name="Rectangle 24"/>
            <p:cNvSpPr/>
            <p:nvPr/>
          </p:nvSpPr>
          <p:spPr>
            <a:xfrm>
              <a:off x="1905000" y="4419600"/>
              <a:ext cx="457200" cy="45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chemeClr val="tx1"/>
                  </a:solidFill>
                </a:rPr>
                <a:t>O</a:t>
              </a:r>
              <a:endParaRPr lang="en-US" sz="2000" b="1" dirty="0">
                <a:solidFill>
                  <a:schemeClr val="tx1"/>
                </a:solidFill>
              </a:endParaRPr>
            </a:p>
          </p:txBody>
        </p:sp>
      </p:grpSp>
      <p:grpSp>
        <p:nvGrpSpPr>
          <p:cNvPr id="48" name="Group 47"/>
          <p:cNvGrpSpPr/>
          <p:nvPr/>
        </p:nvGrpSpPr>
        <p:grpSpPr>
          <a:xfrm>
            <a:off x="6143636" y="4286256"/>
            <a:ext cx="1303337" cy="1160463"/>
            <a:chOff x="5707063" y="3810000"/>
            <a:chExt cx="1303337" cy="1160463"/>
          </a:xfrm>
        </p:grpSpPr>
        <p:sp>
          <p:nvSpPr>
            <p:cNvPr id="49" name="Rectangle 1"/>
            <p:cNvSpPr>
              <a:spLocks noChangeArrowheads="1"/>
            </p:cNvSpPr>
            <p:nvPr/>
          </p:nvSpPr>
          <p:spPr bwMode="auto">
            <a:xfrm>
              <a:off x="5707063" y="3810000"/>
              <a:ext cx="1303337" cy="1160463"/>
            </a:xfrm>
            <a:prstGeom prst="rect">
              <a:avLst/>
            </a:prstGeom>
            <a:gradFill rotWithShape="0">
              <a:gsLst>
                <a:gs pos="0">
                  <a:srgbClr val="FFFFFF"/>
                </a:gs>
                <a:gs pos="100000">
                  <a:srgbClr val="999999"/>
                </a:gs>
              </a:gsLst>
              <a:lin ang="5400000" scaled="1"/>
            </a:gradFill>
            <a:ln w="12700">
              <a:solidFill>
                <a:srgbClr val="666666"/>
              </a:solidFill>
              <a:miter lim="800000"/>
              <a:headEnd/>
              <a:tailEnd type="none" w="lg" len="lg"/>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cxnSp>
          <p:nvCxnSpPr>
            <p:cNvPr id="50" name="AutoShape 6"/>
            <p:cNvCxnSpPr>
              <a:cxnSpLocks noChangeShapeType="1"/>
            </p:cNvCxnSpPr>
            <p:nvPr/>
          </p:nvCxnSpPr>
          <p:spPr bwMode="auto">
            <a:xfrm>
              <a:off x="6392863" y="4419600"/>
              <a:ext cx="533400" cy="457200"/>
            </a:xfrm>
            <a:prstGeom prst="straightConnector1">
              <a:avLst/>
            </a:prstGeom>
            <a:noFill/>
            <a:ln w="25400">
              <a:solidFill>
                <a:srgbClr val="000000"/>
              </a:solidFill>
              <a:round/>
              <a:headEnd/>
              <a:tailEnd type="stealth" w="lg" len="lg"/>
            </a:ln>
          </p:spPr>
        </p:cxnSp>
        <p:sp>
          <p:nvSpPr>
            <p:cNvPr id="51" name="Rectangle 50"/>
            <p:cNvSpPr/>
            <p:nvPr/>
          </p:nvSpPr>
          <p:spPr>
            <a:xfrm>
              <a:off x="6545263" y="4267200"/>
              <a:ext cx="457200" cy="45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chemeClr val="tx1"/>
                  </a:solidFill>
                </a:rPr>
                <a:t>F</a:t>
              </a:r>
              <a:r>
                <a:rPr lang="en-US" sz="2000" b="1" baseline="-25000" dirty="0" smtClean="0">
                  <a:solidFill>
                    <a:schemeClr val="tx1"/>
                  </a:solidFill>
                </a:rPr>
                <a:t>R</a:t>
              </a:r>
              <a:endParaRPr lang="en-US" sz="2000" b="1" baseline="-25000" dirty="0">
                <a:solidFill>
                  <a:schemeClr val="tx1"/>
                </a:solidFill>
              </a:endParaRPr>
            </a:p>
          </p:txBody>
        </p:sp>
        <p:sp>
          <p:nvSpPr>
            <p:cNvPr id="52" name="Rectangle 51"/>
            <p:cNvSpPr/>
            <p:nvPr/>
          </p:nvSpPr>
          <p:spPr>
            <a:xfrm>
              <a:off x="5935663" y="4191000"/>
              <a:ext cx="457200" cy="45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chemeClr val="tx1"/>
                  </a:solidFill>
                </a:rPr>
                <a:t>O</a:t>
              </a:r>
              <a:endParaRPr lang="en-US" sz="2000" b="1" dirty="0">
                <a:solidFill>
                  <a:schemeClr val="tx1"/>
                </a:solidFill>
              </a:endParaRPr>
            </a:p>
          </p:txBody>
        </p:sp>
      </p:grpSp>
      <p:sp>
        <p:nvSpPr>
          <p:cNvPr id="53" name="Rectangle 52"/>
          <p:cNvSpPr/>
          <p:nvPr/>
        </p:nvSpPr>
        <p:spPr>
          <a:xfrm>
            <a:off x="4572000" y="4543444"/>
            <a:ext cx="914400" cy="914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b="1" dirty="0" smtClean="0">
                <a:solidFill>
                  <a:srgbClr val="0070C0"/>
                </a:solidFill>
              </a:rPr>
              <a:t>=</a:t>
            </a:r>
            <a:endParaRPr lang="en-US" sz="5400" b="1" baseline="-25000" dirty="0">
              <a:solidFill>
                <a:srgbClr val="0070C0"/>
              </a:solidFill>
            </a:endParaRPr>
          </a:p>
        </p:txBody>
      </p:sp>
    </p:spTree>
  </p:cSld>
  <p:clrMapOvr>
    <a:masterClrMapping/>
  </p:clrMapOvr>
  <p:transition>
    <p:split orient="ver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71406" y="878190"/>
            <a:ext cx="515975" cy="274280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lgn="ctr">
              <a:buClr>
                <a:schemeClr val="accent1"/>
              </a:buClr>
              <a:buSzPct val="80000"/>
            </a:pPr>
            <a:r>
              <a:rPr lang="en-US" sz="2400" b="1" dirty="0" smtClean="0">
                <a:ln w="1905"/>
                <a:solidFill>
                  <a:srgbClr val="FF0000"/>
                </a:solidFill>
                <a:effectLst>
                  <a:innerShdw blurRad="69850" dist="43180" dir="5400000">
                    <a:srgbClr val="000000">
                      <a:alpha val="65000"/>
                    </a:srgbClr>
                  </a:innerShdw>
                </a:effectLst>
              </a:rPr>
              <a:t>Simplification of a force and couple system</a:t>
            </a:r>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 name="Group 9"/>
          <p:cNvGrpSpPr>
            <a:grpSpLocks noChangeAspect="1"/>
          </p:cNvGrpSpPr>
          <p:nvPr/>
        </p:nvGrpSpPr>
        <p:grpSpPr>
          <a:xfrm>
            <a:off x="7572396" y="5286388"/>
            <a:ext cx="1440000" cy="1440000"/>
            <a:chOff x="357158" y="1000108"/>
            <a:chExt cx="1800000" cy="1800000"/>
          </a:xfrm>
        </p:grpSpPr>
        <p:sp>
          <p:nvSpPr>
            <p:cNvPr id="36" name="Rounded Rectangle 35"/>
            <p:cNvSpPr/>
            <p:nvPr/>
          </p:nvSpPr>
          <p:spPr>
            <a:xfrm>
              <a:off x="357158" y="1000108"/>
              <a:ext cx="1800000" cy="180000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7" name="Flowchart: Summing Junction 36"/>
            <p:cNvSpPr/>
            <p:nvPr/>
          </p:nvSpPr>
          <p:spPr>
            <a:xfrm>
              <a:off x="357158" y="1000108"/>
              <a:ext cx="1800000" cy="1800000"/>
            </a:xfrm>
            <a:prstGeom prst="flowChartSummingJunction">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8" name="Flowchart: Or 37"/>
            <p:cNvSpPr/>
            <p:nvPr/>
          </p:nvSpPr>
          <p:spPr>
            <a:xfrm>
              <a:off x="714348" y="1357298"/>
              <a:ext cx="1080000" cy="1080000"/>
            </a:xfrm>
            <a:prstGeom prst="flowChartOr">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9" name="Rectangle 38"/>
            <p:cNvSpPr/>
            <p:nvPr/>
          </p:nvSpPr>
          <p:spPr>
            <a:xfrm>
              <a:off x="857224" y="1000108"/>
              <a:ext cx="78581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firstslide"/>
                </a:rPr>
                <a:t>Home </a:t>
              </a:r>
              <a:endParaRPr lang="en-US" sz="1400" b="1" dirty="0">
                <a:solidFill>
                  <a:schemeClr val="bg2"/>
                </a:solidFill>
              </a:endParaRPr>
            </a:p>
          </p:txBody>
        </p:sp>
        <p:sp>
          <p:nvSpPr>
            <p:cNvPr id="40" name="Rectangle 39"/>
            <p:cNvSpPr/>
            <p:nvPr/>
          </p:nvSpPr>
          <p:spPr>
            <a:xfrm rot="16200000">
              <a:off x="35687" y="1678770"/>
              <a:ext cx="1071570"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nextslide"/>
                </a:rPr>
                <a:t>Next</a:t>
              </a:r>
              <a:endParaRPr lang="en-US" sz="1400" b="1" dirty="0">
                <a:solidFill>
                  <a:schemeClr val="bg2"/>
                </a:solidFill>
              </a:endParaRPr>
            </a:p>
          </p:txBody>
        </p:sp>
        <p:sp>
          <p:nvSpPr>
            <p:cNvPr id="41" name="Rectangle 40"/>
            <p:cNvSpPr/>
            <p:nvPr/>
          </p:nvSpPr>
          <p:spPr>
            <a:xfrm rot="16200000">
              <a:off x="1393009" y="1678769"/>
              <a:ext cx="1071570"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previousslide"/>
                </a:rPr>
                <a:t>Previous</a:t>
              </a:r>
              <a:endParaRPr lang="en-US" sz="1400" b="1" dirty="0">
                <a:solidFill>
                  <a:schemeClr val="bg2"/>
                </a:solidFill>
              </a:endParaRPr>
            </a:p>
          </p:txBody>
        </p:sp>
        <p:sp>
          <p:nvSpPr>
            <p:cNvPr id="42" name="Rectangle 41"/>
            <p:cNvSpPr/>
            <p:nvPr/>
          </p:nvSpPr>
          <p:spPr>
            <a:xfrm>
              <a:off x="785786" y="2357430"/>
              <a:ext cx="99060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lastslide"/>
                </a:rPr>
                <a:t>End</a:t>
              </a:r>
              <a:endParaRPr lang="en-US" sz="1400" b="1" dirty="0">
                <a:solidFill>
                  <a:schemeClr val="bg2"/>
                </a:solidFill>
              </a:endParaRPr>
            </a:p>
          </p:txBody>
        </p:sp>
      </p:grpSp>
      <p:sp>
        <p:nvSpPr>
          <p:cNvPr id="30" name="Oval 29"/>
          <p:cNvSpPr>
            <a:spLocks noChangeAspect="1"/>
          </p:cNvSpPr>
          <p:nvPr/>
        </p:nvSpPr>
        <p:spPr>
          <a:xfrm>
            <a:off x="8066754" y="422896"/>
            <a:ext cx="1005840" cy="1005840"/>
          </a:xfrm>
          <a:prstGeom prst="ellipse">
            <a:avLst/>
          </a:prstGeom>
          <a:blipFill>
            <a:blip r:embed="rId3"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p:cNvSpPr/>
          <p:nvPr/>
        </p:nvSpPr>
        <p:spPr>
          <a:xfrm>
            <a:off x="857224" y="1214422"/>
            <a:ext cx="2071702" cy="464871"/>
          </a:xfrm>
          <a:prstGeom prst="rect">
            <a:avLst/>
          </a:prstGeom>
        </p:spPr>
        <p:txBody>
          <a:bodyPr wrap="square">
            <a:spAutoFit/>
          </a:bodyPr>
          <a:lstStyle/>
          <a:p>
            <a:pPr indent="119063" algn="just">
              <a:lnSpc>
                <a:spcPct val="150000"/>
              </a:lnSpc>
            </a:pPr>
            <a:endParaRPr lang="en-US" b="1" dirty="0" smtClean="0">
              <a:solidFill>
                <a:srgbClr val="FF0000"/>
              </a:solidFill>
            </a:endParaRPr>
          </a:p>
        </p:txBody>
      </p:sp>
      <p:sp>
        <p:nvSpPr>
          <p:cNvPr id="19" name="Rectangle 18"/>
          <p:cNvSpPr/>
          <p:nvPr/>
        </p:nvSpPr>
        <p:spPr>
          <a:xfrm>
            <a:off x="785786" y="1721828"/>
            <a:ext cx="8001056" cy="1631216"/>
          </a:xfrm>
          <a:prstGeom prst="rect">
            <a:avLst/>
          </a:prstGeom>
        </p:spPr>
        <p:txBody>
          <a:bodyPr wrap="square">
            <a:spAutoFit/>
          </a:bodyPr>
          <a:lstStyle/>
          <a:p>
            <a:pPr algn="just"/>
            <a:r>
              <a:rPr lang="en-US" sz="2000" b="1" dirty="0" smtClean="0">
                <a:solidFill>
                  <a:srgbClr val="0070C0"/>
                </a:solidFill>
              </a:rPr>
              <a:t>Coplanar forces: </a:t>
            </a:r>
            <a:r>
              <a:rPr lang="en-US" sz="2000" b="1" dirty="0" smtClean="0"/>
              <a:t>forces share the same plane</a:t>
            </a:r>
            <a:r>
              <a:rPr lang="en-US" sz="2000" b="1" dirty="0" smtClean="0">
                <a:solidFill>
                  <a:srgbClr val="0070C0"/>
                </a:solidFill>
              </a:rPr>
              <a:t> </a:t>
            </a:r>
          </a:p>
          <a:p>
            <a:pPr algn="just"/>
            <a:endParaRPr lang="en-US" sz="2000" b="1" dirty="0" smtClean="0">
              <a:solidFill>
                <a:srgbClr val="0070C0"/>
              </a:solidFill>
            </a:endParaRPr>
          </a:p>
          <a:p>
            <a:pPr algn="just"/>
            <a:r>
              <a:rPr lang="en-US" sz="2000" b="1" dirty="0" smtClean="0">
                <a:solidFill>
                  <a:srgbClr val="0070C0"/>
                </a:solidFill>
              </a:rPr>
              <a:t>Coplanar forces </a:t>
            </a:r>
            <a:r>
              <a:rPr lang="en-US" sz="2000" b="1" dirty="0" smtClean="0"/>
              <a:t>produce moments about the point of rotation and are  summed to find F</a:t>
            </a:r>
            <a:r>
              <a:rPr lang="en-US" sz="2000" b="1" baseline="-25000" dirty="0" smtClean="0"/>
              <a:t>R</a:t>
            </a:r>
            <a:r>
              <a:rPr lang="en-US" sz="2000" b="1" dirty="0" smtClean="0"/>
              <a:t> . All the moments produced by the acting forces are summed to find the equivalent moment M.  </a:t>
            </a:r>
            <a:endParaRPr lang="en-US" sz="2000" b="1" dirty="0" smtClean="0">
              <a:solidFill>
                <a:srgbClr val="FF0000"/>
              </a:solidFill>
            </a:endParaRPr>
          </a:p>
        </p:txBody>
      </p:sp>
      <p:sp>
        <p:nvSpPr>
          <p:cNvPr id="20" name="Rectangle 19"/>
          <p:cNvSpPr/>
          <p:nvPr/>
        </p:nvSpPr>
        <p:spPr>
          <a:xfrm>
            <a:off x="928662" y="1142984"/>
            <a:ext cx="2857520" cy="357190"/>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just"/>
            <a:r>
              <a:rPr lang="en-US" sz="2000" b="1" dirty="0" smtClean="0">
                <a:solidFill>
                  <a:schemeClr val="bg1"/>
                </a:solidFill>
              </a:rPr>
              <a:t>Special cases:</a:t>
            </a:r>
          </a:p>
        </p:txBody>
      </p:sp>
      <p:grpSp>
        <p:nvGrpSpPr>
          <p:cNvPr id="48" name="Group 51"/>
          <p:cNvGrpSpPr/>
          <p:nvPr/>
        </p:nvGrpSpPr>
        <p:grpSpPr>
          <a:xfrm>
            <a:off x="1371600" y="3505200"/>
            <a:ext cx="2667000" cy="2438400"/>
            <a:chOff x="762000" y="3048000"/>
            <a:chExt cx="2667000" cy="2438400"/>
          </a:xfrm>
        </p:grpSpPr>
        <p:grpSp>
          <p:nvGrpSpPr>
            <p:cNvPr id="54" name="Group 28"/>
            <p:cNvGrpSpPr/>
            <p:nvPr/>
          </p:nvGrpSpPr>
          <p:grpSpPr>
            <a:xfrm>
              <a:off x="762000" y="3048000"/>
              <a:ext cx="2667000" cy="2438400"/>
              <a:chOff x="762000" y="3124200"/>
              <a:chExt cx="2667000" cy="2438400"/>
            </a:xfrm>
          </p:grpSpPr>
          <p:sp>
            <p:nvSpPr>
              <p:cNvPr id="56" name="Rectangle 1"/>
              <p:cNvSpPr>
                <a:spLocks noChangeArrowheads="1"/>
              </p:cNvSpPr>
              <p:nvPr/>
            </p:nvSpPr>
            <p:spPr bwMode="auto">
              <a:xfrm>
                <a:off x="1447800" y="3886200"/>
                <a:ext cx="1303337" cy="1160463"/>
              </a:xfrm>
              <a:prstGeom prst="rect">
                <a:avLst/>
              </a:prstGeom>
              <a:gradFill rotWithShape="0">
                <a:gsLst>
                  <a:gs pos="0">
                    <a:srgbClr val="FFFFFF"/>
                  </a:gs>
                  <a:gs pos="100000">
                    <a:srgbClr val="999999"/>
                  </a:gs>
                </a:gsLst>
                <a:lin ang="5400000" scaled="1"/>
              </a:gradFill>
              <a:ln w="12700">
                <a:solidFill>
                  <a:srgbClr val="666666"/>
                </a:solidFill>
                <a:miter lim="800000"/>
                <a:headEnd/>
                <a:tailEnd type="none" w="lg" len="lg"/>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cxnSp>
            <p:nvCxnSpPr>
              <p:cNvPr id="57" name="AutoShape 6"/>
              <p:cNvCxnSpPr>
                <a:cxnSpLocks noChangeShapeType="1"/>
              </p:cNvCxnSpPr>
              <p:nvPr/>
            </p:nvCxnSpPr>
            <p:spPr bwMode="auto">
              <a:xfrm>
                <a:off x="2751137" y="4854575"/>
                <a:ext cx="409575" cy="215900"/>
              </a:xfrm>
              <a:prstGeom prst="straightConnector1">
                <a:avLst/>
              </a:prstGeom>
              <a:noFill/>
              <a:ln w="25400">
                <a:solidFill>
                  <a:srgbClr val="000000"/>
                </a:solidFill>
                <a:round/>
                <a:headEnd/>
                <a:tailEnd type="stealth" w="lg" len="lg"/>
              </a:ln>
            </p:spPr>
          </p:cxnSp>
          <p:cxnSp>
            <p:nvCxnSpPr>
              <p:cNvPr id="58" name="AutoShape 7"/>
              <p:cNvCxnSpPr>
                <a:cxnSpLocks noChangeShapeType="1"/>
              </p:cNvCxnSpPr>
              <p:nvPr/>
            </p:nvCxnSpPr>
            <p:spPr bwMode="auto">
              <a:xfrm rot="5400000" flipH="1" flipV="1">
                <a:off x="1565275" y="3546475"/>
                <a:ext cx="533400" cy="146050"/>
              </a:xfrm>
              <a:prstGeom prst="straightConnector1">
                <a:avLst/>
              </a:prstGeom>
              <a:noFill/>
              <a:ln w="25400">
                <a:solidFill>
                  <a:srgbClr val="000000"/>
                </a:solidFill>
                <a:round/>
                <a:headEnd/>
                <a:tailEnd type="stealth" w="lg" len="lg"/>
              </a:ln>
            </p:spPr>
          </p:cxnSp>
          <p:cxnSp>
            <p:nvCxnSpPr>
              <p:cNvPr id="59" name="AutoShape 8"/>
              <p:cNvCxnSpPr>
                <a:cxnSpLocks noChangeShapeType="1"/>
              </p:cNvCxnSpPr>
              <p:nvPr/>
            </p:nvCxnSpPr>
            <p:spPr bwMode="auto">
              <a:xfrm flipV="1">
                <a:off x="2628900" y="3505200"/>
                <a:ext cx="571500" cy="381001"/>
              </a:xfrm>
              <a:prstGeom prst="straightConnector1">
                <a:avLst/>
              </a:prstGeom>
              <a:noFill/>
              <a:ln w="25400">
                <a:solidFill>
                  <a:srgbClr val="000000"/>
                </a:solidFill>
                <a:round/>
                <a:headEnd/>
                <a:tailEnd type="stealth" w="lg" len="lg"/>
              </a:ln>
            </p:spPr>
          </p:cxnSp>
          <p:cxnSp>
            <p:nvCxnSpPr>
              <p:cNvPr id="60" name="AutoShape 9"/>
              <p:cNvCxnSpPr>
                <a:cxnSpLocks noChangeShapeType="1"/>
              </p:cNvCxnSpPr>
              <p:nvPr/>
            </p:nvCxnSpPr>
            <p:spPr bwMode="auto">
              <a:xfrm rot="10800000">
                <a:off x="914400" y="4648200"/>
                <a:ext cx="533400" cy="266700"/>
              </a:xfrm>
              <a:prstGeom prst="straightConnector1">
                <a:avLst/>
              </a:prstGeom>
              <a:noFill/>
              <a:ln w="25400">
                <a:solidFill>
                  <a:srgbClr val="000000"/>
                </a:solidFill>
                <a:round/>
                <a:headEnd/>
                <a:tailEnd type="stealth" w="lg" len="lg"/>
              </a:ln>
            </p:spPr>
          </p:cxnSp>
          <p:sp>
            <p:nvSpPr>
              <p:cNvPr id="61" name="Rectangle 60"/>
              <p:cNvSpPr/>
              <p:nvPr/>
            </p:nvSpPr>
            <p:spPr>
              <a:xfrm>
                <a:off x="1295400" y="3124200"/>
                <a:ext cx="457200" cy="45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chemeClr val="tx1"/>
                    </a:solidFill>
                  </a:rPr>
                  <a:t>F1</a:t>
                </a:r>
                <a:endParaRPr lang="en-US" sz="2000" b="1" dirty="0">
                  <a:solidFill>
                    <a:schemeClr val="tx1"/>
                  </a:solidFill>
                </a:endParaRPr>
              </a:p>
            </p:txBody>
          </p:sp>
          <p:sp>
            <p:nvSpPr>
              <p:cNvPr id="62" name="Rectangle 61"/>
              <p:cNvSpPr/>
              <p:nvPr/>
            </p:nvSpPr>
            <p:spPr>
              <a:xfrm>
                <a:off x="2743200" y="3200400"/>
                <a:ext cx="457200" cy="45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chemeClr val="tx1"/>
                    </a:solidFill>
                  </a:rPr>
                  <a:t>F2</a:t>
                </a:r>
                <a:endParaRPr lang="en-US" sz="2000" b="1" dirty="0">
                  <a:solidFill>
                    <a:schemeClr val="tx1"/>
                  </a:solidFill>
                </a:endParaRPr>
              </a:p>
            </p:txBody>
          </p:sp>
          <p:sp>
            <p:nvSpPr>
              <p:cNvPr id="63" name="Rectangle 62"/>
              <p:cNvSpPr/>
              <p:nvPr/>
            </p:nvSpPr>
            <p:spPr>
              <a:xfrm>
                <a:off x="2971800" y="5105400"/>
                <a:ext cx="457200" cy="45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chemeClr val="tx1"/>
                    </a:solidFill>
                  </a:rPr>
                  <a:t>F4</a:t>
                </a:r>
                <a:endParaRPr lang="en-US" sz="2000" b="1" dirty="0">
                  <a:solidFill>
                    <a:schemeClr val="tx1"/>
                  </a:solidFill>
                </a:endParaRPr>
              </a:p>
            </p:txBody>
          </p:sp>
          <p:sp>
            <p:nvSpPr>
              <p:cNvPr id="64" name="Rectangle 63"/>
              <p:cNvSpPr/>
              <p:nvPr/>
            </p:nvSpPr>
            <p:spPr>
              <a:xfrm>
                <a:off x="762000" y="5105400"/>
                <a:ext cx="457200" cy="45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chemeClr val="tx1"/>
                    </a:solidFill>
                  </a:rPr>
                  <a:t>F3</a:t>
                </a:r>
                <a:endParaRPr lang="en-US" sz="2000" b="1" dirty="0">
                  <a:solidFill>
                    <a:schemeClr val="tx1"/>
                  </a:solidFill>
                </a:endParaRPr>
              </a:p>
            </p:txBody>
          </p:sp>
        </p:grpSp>
        <p:sp>
          <p:nvSpPr>
            <p:cNvPr id="55" name="Rectangle 54"/>
            <p:cNvSpPr/>
            <p:nvPr/>
          </p:nvSpPr>
          <p:spPr>
            <a:xfrm>
              <a:off x="1905000" y="4419600"/>
              <a:ext cx="457200" cy="45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chemeClr val="tx1"/>
                  </a:solidFill>
                </a:rPr>
                <a:t>O</a:t>
              </a:r>
              <a:endParaRPr lang="en-US" sz="2000" b="1" dirty="0">
                <a:solidFill>
                  <a:schemeClr val="tx1"/>
                </a:solidFill>
              </a:endParaRPr>
            </a:p>
          </p:txBody>
        </p:sp>
      </p:grpSp>
      <p:grpSp>
        <p:nvGrpSpPr>
          <p:cNvPr id="65" name="Group 52"/>
          <p:cNvGrpSpPr/>
          <p:nvPr/>
        </p:nvGrpSpPr>
        <p:grpSpPr>
          <a:xfrm>
            <a:off x="5929322" y="4267200"/>
            <a:ext cx="1303337" cy="1160463"/>
            <a:chOff x="5707063" y="3810000"/>
            <a:chExt cx="1303337" cy="1160463"/>
          </a:xfrm>
        </p:grpSpPr>
        <p:sp>
          <p:nvSpPr>
            <p:cNvPr id="66" name="Rectangle 1"/>
            <p:cNvSpPr>
              <a:spLocks noChangeArrowheads="1"/>
            </p:cNvSpPr>
            <p:nvPr/>
          </p:nvSpPr>
          <p:spPr bwMode="auto">
            <a:xfrm>
              <a:off x="5707063" y="3810000"/>
              <a:ext cx="1303337" cy="1160463"/>
            </a:xfrm>
            <a:prstGeom prst="rect">
              <a:avLst/>
            </a:prstGeom>
            <a:gradFill rotWithShape="0">
              <a:gsLst>
                <a:gs pos="0">
                  <a:srgbClr val="FFFFFF"/>
                </a:gs>
                <a:gs pos="100000">
                  <a:srgbClr val="999999"/>
                </a:gs>
              </a:gsLst>
              <a:lin ang="5400000" scaled="1"/>
            </a:gradFill>
            <a:ln w="12700">
              <a:solidFill>
                <a:srgbClr val="666666"/>
              </a:solidFill>
              <a:miter lim="800000"/>
              <a:headEnd/>
              <a:tailEnd type="none" w="lg" len="lg"/>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cxnSp>
          <p:nvCxnSpPr>
            <p:cNvPr id="67" name="AutoShape 6"/>
            <p:cNvCxnSpPr>
              <a:cxnSpLocks noChangeShapeType="1"/>
            </p:cNvCxnSpPr>
            <p:nvPr/>
          </p:nvCxnSpPr>
          <p:spPr bwMode="auto">
            <a:xfrm>
              <a:off x="6392863" y="4419600"/>
              <a:ext cx="533400" cy="457200"/>
            </a:xfrm>
            <a:prstGeom prst="straightConnector1">
              <a:avLst/>
            </a:prstGeom>
            <a:noFill/>
            <a:ln w="25400">
              <a:solidFill>
                <a:srgbClr val="000000"/>
              </a:solidFill>
              <a:round/>
              <a:headEnd/>
              <a:tailEnd type="stealth" w="lg" len="lg"/>
            </a:ln>
          </p:spPr>
        </p:cxnSp>
        <p:sp>
          <p:nvSpPr>
            <p:cNvPr id="68" name="Rectangle 67"/>
            <p:cNvSpPr/>
            <p:nvPr/>
          </p:nvSpPr>
          <p:spPr>
            <a:xfrm>
              <a:off x="6545263" y="4267200"/>
              <a:ext cx="457200" cy="45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chemeClr val="tx1"/>
                  </a:solidFill>
                </a:rPr>
                <a:t>F</a:t>
              </a:r>
              <a:r>
                <a:rPr lang="en-US" sz="2000" b="1" baseline="-25000" dirty="0" smtClean="0">
                  <a:solidFill>
                    <a:schemeClr val="tx1"/>
                  </a:solidFill>
                </a:rPr>
                <a:t>R</a:t>
              </a:r>
              <a:endParaRPr lang="en-US" sz="2000" b="1" baseline="-25000" dirty="0">
                <a:solidFill>
                  <a:schemeClr val="tx1"/>
                </a:solidFill>
              </a:endParaRPr>
            </a:p>
          </p:txBody>
        </p:sp>
        <p:sp>
          <p:nvSpPr>
            <p:cNvPr id="69" name="Rectangle 68"/>
            <p:cNvSpPr/>
            <p:nvPr/>
          </p:nvSpPr>
          <p:spPr>
            <a:xfrm>
              <a:off x="5935663" y="4191000"/>
              <a:ext cx="457200" cy="45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chemeClr val="tx1"/>
                  </a:solidFill>
                </a:rPr>
                <a:t>O</a:t>
              </a:r>
              <a:endParaRPr lang="en-US" sz="2000" b="1" dirty="0">
                <a:solidFill>
                  <a:schemeClr val="tx1"/>
                </a:solidFill>
              </a:endParaRPr>
            </a:p>
          </p:txBody>
        </p:sp>
        <p:sp>
          <p:nvSpPr>
            <p:cNvPr id="70" name="Rectangle 69"/>
            <p:cNvSpPr/>
            <p:nvPr/>
          </p:nvSpPr>
          <p:spPr>
            <a:xfrm>
              <a:off x="6324600" y="3810000"/>
              <a:ext cx="457200" cy="45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chemeClr val="tx1"/>
                  </a:solidFill>
                </a:rPr>
                <a:t>M</a:t>
              </a:r>
              <a:endParaRPr lang="en-US" sz="2000" b="1" baseline="-25000" dirty="0">
                <a:solidFill>
                  <a:schemeClr val="tx1"/>
                </a:solidFill>
              </a:endParaRPr>
            </a:p>
          </p:txBody>
        </p:sp>
      </p:grpSp>
      <p:sp>
        <p:nvSpPr>
          <p:cNvPr id="71" name="Rectangle 70"/>
          <p:cNvSpPr/>
          <p:nvPr/>
        </p:nvSpPr>
        <p:spPr>
          <a:xfrm>
            <a:off x="4648200" y="4343400"/>
            <a:ext cx="914400" cy="914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b="1" dirty="0" smtClean="0">
                <a:solidFill>
                  <a:srgbClr val="0070C0"/>
                </a:solidFill>
              </a:rPr>
              <a:t>=</a:t>
            </a:r>
            <a:endParaRPr lang="en-US" sz="5400" b="1" baseline="-25000" dirty="0">
              <a:solidFill>
                <a:srgbClr val="0070C0"/>
              </a:solidFill>
            </a:endParaRPr>
          </a:p>
        </p:txBody>
      </p:sp>
      <p:sp>
        <p:nvSpPr>
          <p:cNvPr id="72" name="Arc 71"/>
          <p:cNvSpPr/>
          <p:nvPr/>
        </p:nvSpPr>
        <p:spPr>
          <a:xfrm>
            <a:off x="6357950" y="4714884"/>
            <a:ext cx="457200" cy="457200"/>
          </a:xfrm>
          <a:prstGeom prst="arc">
            <a:avLst>
              <a:gd name="adj1" fmla="val 16200000"/>
              <a:gd name="adj2" fmla="val 5503096"/>
            </a:avLst>
          </a:prstGeom>
          <a:ln w="25400">
            <a:solidFill>
              <a:srgbClr val="002060"/>
            </a:solidFill>
            <a:headEnd type="stealth" w="med"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2400" b="1" dirty="0"/>
          </a:p>
        </p:txBody>
      </p:sp>
    </p:spTree>
  </p:cSld>
  <p:clrMapOvr>
    <a:masterClrMapping/>
  </p:clrMapOvr>
  <p:transition>
    <p:split orient="ver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71406" y="878190"/>
            <a:ext cx="515975" cy="274280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lgn="ctr">
              <a:buClr>
                <a:schemeClr val="accent1"/>
              </a:buClr>
              <a:buSzPct val="80000"/>
            </a:pPr>
            <a:r>
              <a:rPr lang="en-US" sz="2400" b="1" dirty="0" smtClean="0">
                <a:ln w="1905"/>
                <a:solidFill>
                  <a:srgbClr val="FF0000"/>
                </a:solidFill>
                <a:effectLst>
                  <a:innerShdw blurRad="69850" dist="43180" dir="5400000">
                    <a:srgbClr val="000000">
                      <a:alpha val="65000"/>
                    </a:srgbClr>
                  </a:innerShdw>
                </a:effectLst>
              </a:rPr>
              <a:t>Simplification of a force and couple system</a:t>
            </a:r>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 name="Group 9"/>
          <p:cNvGrpSpPr>
            <a:grpSpLocks noChangeAspect="1"/>
          </p:cNvGrpSpPr>
          <p:nvPr/>
        </p:nvGrpSpPr>
        <p:grpSpPr>
          <a:xfrm>
            <a:off x="7572396" y="5286388"/>
            <a:ext cx="1440000" cy="1440000"/>
            <a:chOff x="357158" y="1000108"/>
            <a:chExt cx="1800000" cy="1800000"/>
          </a:xfrm>
        </p:grpSpPr>
        <p:sp>
          <p:nvSpPr>
            <p:cNvPr id="36" name="Rounded Rectangle 35"/>
            <p:cNvSpPr/>
            <p:nvPr/>
          </p:nvSpPr>
          <p:spPr>
            <a:xfrm>
              <a:off x="357158" y="1000108"/>
              <a:ext cx="1800000" cy="180000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7" name="Flowchart: Summing Junction 36"/>
            <p:cNvSpPr/>
            <p:nvPr/>
          </p:nvSpPr>
          <p:spPr>
            <a:xfrm>
              <a:off x="357158" y="1000108"/>
              <a:ext cx="1800000" cy="1800000"/>
            </a:xfrm>
            <a:prstGeom prst="flowChartSummingJunction">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8" name="Flowchart: Or 37"/>
            <p:cNvSpPr/>
            <p:nvPr/>
          </p:nvSpPr>
          <p:spPr>
            <a:xfrm>
              <a:off x="714348" y="1357298"/>
              <a:ext cx="1080000" cy="1080000"/>
            </a:xfrm>
            <a:prstGeom prst="flowChartOr">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9" name="Rectangle 38"/>
            <p:cNvSpPr/>
            <p:nvPr/>
          </p:nvSpPr>
          <p:spPr>
            <a:xfrm>
              <a:off x="857224" y="1000108"/>
              <a:ext cx="78581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firstslide"/>
                </a:rPr>
                <a:t>Home </a:t>
              </a:r>
              <a:endParaRPr lang="en-US" sz="1400" b="1" dirty="0">
                <a:solidFill>
                  <a:schemeClr val="bg2"/>
                </a:solidFill>
              </a:endParaRPr>
            </a:p>
          </p:txBody>
        </p:sp>
        <p:sp>
          <p:nvSpPr>
            <p:cNvPr id="40" name="Rectangle 39"/>
            <p:cNvSpPr/>
            <p:nvPr/>
          </p:nvSpPr>
          <p:spPr>
            <a:xfrm rot="16200000">
              <a:off x="35687" y="1678770"/>
              <a:ext cx="1071570"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nextslide"/>
                </a:rPr>
                <a:t>Next</a:t>
              </a:r>
              <a:endParaRPr lang="en-US" sz="1400" b="1" dirty="0">
                <a:solidFill>
                  <a:schemeClr val="bg2"/>
                </a:solidFill>
              </a:endParaRPr>
            </a:p>
          </p:txBody>
        </p:sp>
        <p:sp>
          <p:nvSpPr>
            <p:cNvPr id="41" name="Rectangle 40"/>
            <p:cNvSpPr/>
            <p:nvPr/>
          </p:nvSpPr>
          <p:spPr>
            <a:xfrm rot="16200000">
              <a:off x="1393009" y="1678769"/>
              <a:ext cx="1071570"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previousslide"/>
                </a:rPr>
                <a:t>Previous</a:t>
              </a:r>
              <a:endParaRPr lang="en-US" sz="1400" b="1" dirty="0">
                <a:solidFill>
                  <a:schemeClr val="bg2"/>
                </a:solidFill>
              </a:endParaRPr>
            </a:p>
          </p:txBody>
        </p:sp>
        <p:sp>
          <p:nvSpPr>
            <p:cNvPr id="42" name="Rectangle 41"/>
            <p:cNvSpPr/>
            <p:nvPr/>
          </p:nvSpPr>
          <p:spPr>
            <a:xfrm>
              <a:off x="785786" y="2357430"/>
              <a:ext cx="99060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lastslide"/>
                </a:rPr>
                <a:t>End</a:t>
              </a:r>
              <a:endParaRPr lang="en-US" sz="1400" b="1" dirty="0">
                <a:solidFill>
                  <a:schemeClr val="bg2"/>
                </a:solidFill>
              </a:endParaRPr>
            </a:p>
          </p:txBody>
        </p:sp>
      </p:grpSp>
      <p:sp>
        <p:nvSpPr>
          <p:cNvPr id="30" name="Oval 29"/>
          <p:cNvSpPr>
            <a:spLocks noChangeAspect="1"/>
          </p:cNvSpPr>
          <p:nvPr/>
        </p:nvSpPr>
        <p:spPr>
          <a:xfrm>
            <a:off x="8066754" y="422896"/>
            <a:ext cx="1005840" cy="1005840"/>
          </a:xfrm>
          <a:prstGeom prst="ellipse">
            <a:avLst/>
          </a:prstGeom>
          <a:blipFill>
            <a:blip r:embed="rId3"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p:cNvSpPr/>
          <p:nvPr/>
        </p:nvSpPr>
        <p:spPr>
          <a:xfrm>
            <a:off x="857224" y="1214422"/>
            <a:ext cx="2071702" cy="464871"/>
          </a:xfrm>
          <a:prstGeom prst="rect">
            <a:avLst/>
          </a:prstGeom>
        </p:spPr>
        <p:txBody>
          <a:bodyPr wrap="square">
            <a:spAutoFit/>
          </a:bodyPr>
          <a:lstStyle/>
          <a:p>
            <a:pPr indent="119063" algn="just">
              <a:lnSpc>
                <a:spcPct val="150000"/>
              </a:lnSpc>
            </a:pPr>
            <a:endParaRPr lang="en-US" b="1" dirty="0" smtClean="0">
              <a:solidFill>
                <a:srgbClr val="FF0000"/>
              </a:solidFill>
            </a:endParaRPr>
          </a:p>
        </p:txBody>
      </p:sp>
      <p:sp>
        <p:nvSpPr>
          <p:cNvPr id="19" name="Rectangle 18"/>
          <p:cNvSpPr/>
          <p:nvPr/>
        </p:nvSpPr>
        <p:spPr>
          <a:xfrm>
            <a:off x="785786" y="1721828"/>
            <a:ext cx="8001056" cy="400110"/>
          </a:xfrm>
          <a:prstGeom prst="rect">
            <a:avLst/>
          </a:prstGeom>
        </p:spPr>
        <p:txBody>
          <a:bodyPr wrap="square">
            <a:spAutoFit/>
          </a:bodyPr>
          <a:lstStyle/>
          <a:p>
            <a:pPr algn="just"/>
            <a:endParaRPr lang="en-US" sz="2000" b="1" dirty="0" smtClean="0">
              <a:solidFill>
                <a:srgbClr val="FF0000"/>
              </a:solidFill>
            </a:endParaRPr>
          </a:p>
        </p:txBody>
      </p:sp>
      <p:sp>
        <p:nvSpPr>
          <p:cNvPr id="20" name="Rectangle 19"/>
          <p:cNvSpPr/>
          <p:nvPr/>
        </p:nvSpPr>
        <p:spPr>
          <a:xfrm>
            <a:off x="928662" y="1142984"/>
            <a:ext cx="2857520" cy="357190"/>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just"/>
            <a:r>
              <a:rPr lang="en-US" sz="2000" b="1" dirty="0" smtClean="0">
                <a:solidFill>
                  <a:schemeClr val="bg1"/>
                </a:solidFill>
              </a:rPr>
              <a:t>Parallel forces system:</a:t>
            </a:r>
          </a:p>
        </p:txBody>
      </p:sp>
      <p:grpSp>
        <p:nvGrpSpPr>
          <p:cNvPr id="43" name="Group 42"/>
          <p:cNvGrpSpPr/>
          <p:nvPr/>
        </p:nvGrpSpPr>
        <p:grpSpPr>
          <a:xfrm>
            <a:off x="1662090" y="2000240"/>
            <a:ext cx="3600000" cy="3124201"/>
            <a:chOff x="1066800" y="3200399"/>
            <a:chExt cx="3600000" cy="3124201"/>
          </a:xfrm>
        </p:grpSpPr>
        <p:sp>
          <p:nvSpPr>
            <p:cNvPr id="44" name="Rectangle 3"/>
            <p:cNvSpPr>
              <a:spLocks noChangeArrowheads="1"/>
            </p:cNvSpPr>
            <p:nvPr/>
          </p:nvSpPr>
          <p:spPr bwMode="auto">
            <a:xfrm>
              <a:off x="1066800" y="3200399"/>
              <a:ext cx="3600000" cy="2520000"/>
            </a:xfrm>
            <a:prstGeom prst="rect">
              <a:avLst/>
            </a:prstGeom>
            <a:gradFill rotWithShape="0">
              <a:gsLst>
                <a:gs pos="0">
                  <a:srgbClr val="FFFFFF"/>
                </a:gs>
                <a:gs pos="100000">
                  <a:srgbClr val="B6DDE8"/>
                </a:gs>
              </a:gsLst>
              <a:lin ang="5400000" scaled="1"/>
            </a:gradFill>
            <a:ln w="12700">
              <a:miter lim="800000"/>
              <a:headEnd/>
              <a:tailEnd type="none" w="lg" len="lg"/>
            </a:ln>
            <a:effectLst/>
            <a:scene3d>
              <a:camera prst="legacyPerspectiveFront">
                <a:rot lat="1288142" lon="3449917" rev="787455"/>
              </a:camera>
              <a:lightRig rig="legacyFlat2" dir="b"/>
            </a:scene3d>
            <a:sp3d prstMaterial="legacyMatte">
              <a:bevelT w="13500" h="13500" prst="angle"/>
              <a:bevelB w="13500" h="13500" prst="angle"/>
              <a:extrusionClr>
                <a:srgbClr val="FFFFFF"/>
              </a:extrusionClr>
            </a:sp3d>
          </p:spPr>
          <p:txBody>
            <a:bodyPr vert="horz" wrap="square" lIns="91440" tIns="45720" rIns="91440" bIns="45720" numCol="1" anchor="t" anchorCtr="0" compatLnSpc="1">
              <a:prstTxWarp prst="textNoShape">
                <a:avLst/>
              </a:prstTxWarp>
              <a:flatTx/>
            </a:bodyPr>
            <a:lstStyle/>
            <a:p>
              <a:endParaRPr lang="en-US"/>
            </a:p>
          </p:txBody>
        </p:sp>
        <p:cxnSp>
          <p:nvCxnSpPr>
            <p:cNvPr id="45" name="AutoShape 8"/>
            <p:cNvCxnSpPr>
              <a:cxnSpLocks noChangeShapeType="1"/>
            </p:cNvCxnSpPr>
            <p:nvPr/>
          </p:nvCxnSpPr>
          <p:spPr bwMode="auto">
            <a:xfrm rot="10800000" flipV="1">
              <a:off x="2133600" y="4343402"/>
              <a:ext cx="685800" cy="152398"/>
            </a:xfrm>
            <a:prstGeom prst="straightConnector1">
              <a:avLst/>
            </a:prstGeom>
            <a:noFill/>
            <a:ln w="25400">
              <a:solidFill>
                <a:srgbClr val="000000"/>
              </a:solidFill>
              <a:round/>
              <a:headEnd/>
              <a:tailEnd type="stealth" w="lg" len="lg"/>
            </a:ln>
          </p:spPr>
        </p:cxnSp>
        <p:cxnSp>
          <p:nvCxnSpPr>
            <p:cNvPr id="46" name="AutoShape 8"/>
            <p:cNvCxnSpPr>
              <a:cxnSpLocks noChangeShapeType="1"/>
            </p:cNvCxnSpPr>
            <p:nvPr/>
          </p:nvCxnSpPr>
          <p:spPr bwMode="auto">
            <a:xfrm rot="10800000" flipV="1">
              <a:off x="2590800" y="5181602"/>
              <a:ext cx="685800" cy="152398"/>
            </a:xfrm>
            <a:prstGeom prst="straightConnector1">
              <a:avLst/>
            </a:prstGeom>
            <a:noFill/>
            <a:ln w="25400">
              <a:solidFill>
                <a:srgbClr val="000000"/>
              </a:solidFill>
              <a:round/>
              <a:headEnd/>
              <a:tailEnd type="stealth" w="lg" len="lg"/>
            </a:ln>
          </p:spPr>
        </p:cxnSp>
        <p:cxnSp>
          <p:nvCxnSpPr>
            <p:cNvPr id="47" name="AutoShape 8"/>
            <p:cNvCxnSpPr>
              <a:cxnSpLocks noChangeShapeType="1"/>
            </p:cNvCxnSpPr>
            <p:nvPr/>
          </p:nvCxnSpPr>
          <p:spPr bwMode="auto">
            <a:xfrm rot="10800000" flipV="1">
              <a:off x="3048000" y="5791202"/>
              <a:ext cx="685800" cy="152398"/>
            </a:xfrm>
            <a:prstGeom prst="straightConnector1">
              <a:avLst/>
            </a:prstGeom>
            <a:noFill/>
            <a:ln w="25400">
              <a:solidFill>
                <a:srgbClr val="000000"/>
              </a:solidFill>
              <a:round/>
              <a:headEnd/>
              <a:tailEnd type="stealth" w="lg" len="lg"/>
            </a:ln>
          </p:spPr>
        </p:cxnSp>
        <p:cxnSp>
          <p:nvCxnSpPr>
            <p:cNvPr id="48" name="AutoShape 8"/>
            <p:cNvCxnSpPr>
              <a:cxnSpLocks noChangeShapeType="1"/>
            </p:cNvCxnSpPr>
            <p:nvPr/>
          </p:nvCxnSpPr>
          <p:spPr bwMode="auto">
            <a:xfrm rot="10800000" flipV="1">
              <a:off x="2133600" y="3733800"/>
              <a:ext cx="685800" cy="152398"/>
            </a:xfrm>
            <a:prstGeom prst="straightConnector1">
              <a:avLst/>
            </a:prstGeom>
            <a:noFill/>
            <a:ln w="25400">
              <a:solidFill>
                <a:srgbClr val="000000"/>
              </a:solidFill>
              <a:round/>
              <a:headEnd/>
              <a:tailEnd type="stealth" w="lg" len="lg"/>
            </a:ln>
          </p:spPr>
        </p:cxnSp>
        <p:sp>
          <p:nvSpPr>
            <p:cNvPr id="49" name="Rectangle 48"/>
            <p:cNvSpPr/>
            <p:nvPr/>
          </p:nvSpPr>
          <p:spPr>
            <a:xfrm>
              <a:off x="1905000" y="3505200"/>
              <a:ext cx="457200" cy="45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chemeClr val="tx1"/>
                  </a:solidFill>
                </a:rPr>
                <a:t>F2</a:t>
              </a:r>
              <a:endParaRPr lang="en-US" sz="2000" b="1" dirty="0">
                <a:solidFill>
                  <a:schemeClr val="tx1"/>
                </a:solidFill>
              </a:endParaRPr>
            </a:p>
          </p:txBody>
        </p:sp>
        <p:sp>
          <p:nvSpPr>
            <p:cNvPr id="50" name="Rectangle 49"/>
            <p:cNvSpPr/>
            <p:nvPr/>
          </p:nvSpPr>
          <p:spPr>
            <a:xfrm>
              <a:off x="2895600" y="5867400"/>
              <a:ext cx="457200" cy="45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chemeClr val="tx1"/>
                  </a:solidFill>
                </a:rPr>
                <a:t>F1</a:t>
              </a:r>
              <a:endParaRPr lang="en-US" sz="2000" b="1" dirty="0">
                <a:solidFill>
                  <a:schemeClr val="tx1"/>
                </a:solidFill>
              </a:endParaRPr>
            </a:p>
          </p:txBody>
        </p:sp>
        <p:sp>
          <p:nvSpPr>
            <p:cNvPr id="51" name="Rectangle 50"/>
            <p:cNvSpPr/>
            <p:nvPr/>
          </p:nvSpPr>
          <p:spPr>
            <a:xfrm>
              <a:off x="2209800" y="5257800"/>
              <a:ext cx="457200" cy="45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chemeClr val="tx1"/>
                  </a:solidFill>
                </a:rPr>
                <a:t>F3</a:t>
              </a:r>
              <a:endParaRPr lang="en-US" sz="2000" b="1" dirty="0">
                <a:solidFill>
                  <a:schemeClr val="tx1"/>
                </a:solidFill>
              </a:endParaRPr>
            </a:p>
          </p:txBody>
        </p:sp>
        <p:sp>
          <p:nvSpPr>
            <p:cNvPr id="52" name="Rectangle 51"/>
            <p:cNvSpPr/>
            <p:nvPr/>
          </p:nvSpPr>
          <p:spPr>
            <a:xfrm>
              <a:off x="1600200" y="4191000"/>
              <a:ext cx="457200" cy="45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chemeClr val="tx1"/>
                  </a:solidFill>
                </a:rPr>
                <a:t>F4</a:t>
              </a:r>
              <a:endParaRPr lang="en-US" sz="2000" b="1" dirty="0">
                <a:solidFill>
                  <a:schemeClr val="tx1"/>
                </a:solidFill>
              </a:endParaRPr>
            </a:p>
          </p:txBody>
        </p:sp>
        <p:sp>
          <p:nvSpPr>
            <p:cNvPr id="53" name="Rectangle 52"/>
            <p:cNvSpPr/>
            <p:nvPr/>
          </p:nvSpPr>
          <p:spPr>
            <a:xfrm>
              <a:off x="2895600" y="4343400"/>
              <a:ext cx="457200" cy="45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chemeClr val="tx1"/>
                  </a:solidFill>
                </a:rPr>
                <a:t>O</a:t>
              </a:r>
              <a:endParaRPr lang="en-US" sz="2000" b="1" dirty="0">
                <a:solidFill>
                  <a:schemeClr val="tx1"/>
                </a:solidFill>
              </a:endParaRPr>
            </a:p>
          </p:txBody>
        </p:sp>
        <p:cxnSp>
          <p:nvCxnSpPr>
            <p:cNvPr id="54" name="AutoShape 8"/>
            <p:cNvCxnSpPr>
              <a:cxnSpLocks noChangeShapeType="1"/>
            </p:cNvCxnSpPr>
            <p:nvPr/>
          </p:nvCxnSpPr>
          <p:spPr bwMode="auto">
            <a:xfrm rot="10800000" flipV="1">
              <a:off x="1447800" y="4724402"/>
              <a:ext cx="1600200" cy="380998"/>
            </a:xfrm>
            <a:prstGeom prst="straightConnector1">
              <a:avLst/>
            </a:prstGeom>
            <a:noFill/>
            <a:ln w="12700">
              <a:solidFill>
                <a:srgbClr val="FF0000"/>
              </a:solidFill>
              <a:prstDash val="sysDash"/>
              <a:round/>
              <a:headEnd type="oval" w="med" len="med"/>
              <a:tailEnd type="stealth" w="lg" len="med"/>
            </a:ln>
          </p:spPr>
        </p:cxnSp>
        <p:sp>
          <p:nvSpPr>
            <p:cNvPr id="65" name="Rectangle 64"/>
            <p:cNvSpPr/>
            <p:nvPr/>
          </p:nvSpPr>
          <p:spPr>
            <a:xfrm>
              <a:off x="1143000" y="4800600"/>
              <a:ext cx="457200" cy="45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rgbClr val="FF0000"/>
                  </a:solidFill>
                </a:rPr>
                <a:t>z</a:t>
              </a:r>
              <a:endParaRPr lang="en-US" sz="2000" b="1" dirty="0">
                <a:solidFill>
                  <a:srgbClr val="FF0000"/>
                </a:solidFill>
              </a:endParaRPr>
            </a:p>
          </p:txBody>
        </p:sp>
      </p:grpSp>
      <p:grpSp>
        <p:nvGrpSpPr>
          <p:cNvPr id="73" name="Group 72"/>
          <p:cNvGrpSpPr/>
          <p:nvPr/>
        </p:nvGrpSpPr>
        <p:grpSpPr>
          <a:xfrm>
            <a:off x="1357290" y="2000241"/>
            <a:ext cx="3904800" cy="2520000"/>
            <a:chOff x="3886200" y="3657599"/>
            <a:chExt cx="3904800" cy="2520000"/>
          </a:xfrm>
        </p:grpSpPr>
        <p:sp>
          <p:nvSpPr>
            <p:cNvPr id="74" name="Rectangle 3"/>
            <p:cNvSpPr>
              <a:spLocks noChangeArrowheads="1"/>
            </p:cNvSpPr>
            <p:nvPr/>
          </p:nvSpPr>
          <p:spPr bwMode="auto">
            <a:xfrm>
              <a:off x="4191000" y="3657599"/>
              <a:ext cx="3600000" cy="2520000"/>
            </a:xfrm>
            <a:prstGeom prst="rect">
              <a:avLst/>
            </a:prstGeom>
            <a:gradFill rotWithShape="0">
              <a:gsLst>
                <a:gs pos="0">
                  <a:srgbClr val="FFFFFF"/>
                </a:gs>
                <a:gs pos="100000">
                  <a:srgbClr val="B6DDE8"/>
                </a:gs>
              </a:gsLst>
              <a:lin ang="5400000" scaled="1"/>
            </a:gradFill>
            <a:ln w="12700">
              <a:miter lim="800000"/>
              <a:headEnd/>
              <a:tailEnd type="none" w="lg" len="lg"/>
            </a:ln>
            <a:effectLst/>
            <a:scene3d>
              <a:camera prst="legacyPerspectiveFront">
                <a:rot lat="1288142" lon="3449917" rev="787455"/>
              </a:camera>
              <a:lightRig rig="legacyFlat2" dir="b"/>
            </a:scene3d>
            <a:sp3d prstMaterial="legacyMatte">
              <a:bevelT w="13500" h="13500" prst="angle"/>
              <a:bevelB w="13500" h="13500" prst="angle"/>
              <a:extrusionClr>
                <a:srgbClr val="FFFFFF"/>
              </a:extrusionClr>
            </a:sp3d>
          </p:spPr>
          <p:txBody>
            <a:bodyPr vert="horz" wrap="square" lIns="91440" tIns="45720" rIns="91440" bIns="45720" numCol="1" anchor="t" anchorCtr="0" compatLnSpc="1">
              <a:prstTxWarp prst="textNoShape">
                <a:avLst/>
              </a:prstTxWarp>
              <a:flatTx/>
            </a:bodyPr>
            <a:lstStyle/>
            <a:p>
              <a:endParaRPr lang="en-US"/>
            </a:p>
          </p:txBody>
        </p:sp>
        <p:sp>
          <p:nvSpPr>
            <p:cNvPr id="75" name="Rectangle 74"/>
            <p:cNvSpPr/>
            <p:nvPr/>
          </p:nvSpPr>
          <p:spPr>
            <a:xfrm>
              <a:off x="4343400" y="5334000"/>
              <a:ext cx="1066800" cy="45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chemeClr val="tx1"/>
                  </a:solidFill>
                </a:rPr>
                <a:t>F</a:t>
              </a:r>
              <a:r>
                <a:rPr lang="en-US" sz="2000" b="1" baseline="-25000" dirty="0" smtClean="0">
                  <a:solidFill>
                    <a:schemeClr val="tx1"/>
                  </a:solidFill>
                </a:rPr>
                <a:t>R</a:t>
              </a:r>
              <a:r>
                <a:rPr lang="en-US" sz="2000" b="1" dirty="0" smtClean="0">
                  <a:solidFill>
                    <a:schemeClr val="tx1"/>
                  </a:solidFill>
                </a:rPr>
                <a:t> = ∑F</a:t>
              </a:r>
              <a:endParaRPr lang="en-US" sz="2000" b="1" dirty="0">
                <a:solidFill>
                  <a:schemeClr val="tx1"/>
                </a:solidFill>
              </a:endParaRPr>
            </a:p>
          </p:txBody>
        </p:sp>
        <p:sp>
          <p:nvSpPr>
            <p:cNvPr id="76" name="Rectangle 75"/>
            <p:cNvSpPr/>
            <p:nvPr/>
          </p:nvSpPr>
          <p:spPr>
            <a:xfrm>
              <a:off x="5410200" y="4724400"/>
              <a:ext cx="457200" cy="45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chemeClr val="tx1"/>
                  </a:solidFill>
                </a:rPr>
                <a:t>O</a:t>
              </a:r>
              <a:endParaRPr lang="en-US" sz="2000" b="1" dirty="0">
                <a:solidFill>
                  <a:schemeClr val="tx1"/>
                </a:solidFill>
              </a:endParaRPr>
            </a:p>
          </p:txBody>
        </p:sp>
        <p:cxnSp>
          <p:nvCxnSpPr>
            <p:cNvPr id="77" name="AutoShape 8"/>
            <p:cNvCxnSpPr>
              <a:cxnSpLocks noChangeShapeType="1"/>
            </p:cNvCxnSpPr>
            <p:nvPr/>
          </p:nvCxnSpPr>
          <p:spPr bwMode="auto">
            <a:xfrm rot="10800000" flipV="1">
              <a:off x="4191000" y="5105402"/>
              <a:ext cx="1600200" cy="380998"/>
            </a:xfrm>
            <a:prstGeom prst="straightConnector1">
              <a:avLst/>
            </a:prstGeom>
            <a:noFill/>
            <a:ln w="12700">
              <a:solidFill>
                <a:srgbClr val="FF0000"/>
              </a:solidFill>
              <a:prstDash val="sysDash"/>
              <a:round/>
              <a:headEnd type="oval" w="med" len="med"/>
              <a:tailEnd type="stealth" w="lg" len="med"/>
            </a:ln>
          </p:spPr>
        </p:cxnSp>
        <p:sp>
          <p:nvSpPr>
            <p:cNvPr id="78" name="Rectangle 77"/>
            <p:cNvSpPr/>
            <p:nvPr/>
          </p:nvSpPr>
          <p:spPr>
            <a:xfrm>
              <a:off x="3886200" y="5181600"/>
              <a:ext cx="457200" cy="45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rgbClr val="FF0000"/>
                  </a:solidFill>
                </a:rPr>
                <a:t>z</a:t>
              </a:r>
              <a:endParaRPr lang="en-US" sz="2000" b="1" dirty="0">
                <a:solidFill>
                  <a:srgbClr val="FF0000"/>
                </a:solidFill>
              </a:endParaRPr>
            </a:p>
          </p:txBody>
        </p:sp>
        <p:cxnSp>
          <p:nvCxnSpPr>
            <p:cNvPr id="79" name="AutoShape 8"/>
            <p:cNvCxnSpPr>
              <a:cxnSpLocks noChangeShapeType="1"/>
            </p:cNvCxnSpPr>
            <p:nvPr/>
          </p:nvCxnSpPr>
          <p:spPr bwMode="auto">
            <a:xfrm rot="10800000" flipV="1">
              <a:off x="4572000" y="5105400"/>
              <a:ext cx="1219200" cy="304800"/>
            </a:xfrm>
            <a:prstGeom prst="straightConnector1">
              <a:avLst/>
            </a:prstGeom>
            <a:noFill/>
            <a:ln w="25400">
              <a:solidFill>
                <a:srgbClr val="000000"/>
              </a:solidFill>
              <a:round/>
              <a:headEnd/>
              <a:tailEnd type="stealth" w="lg" len="lg"/>
            </a:ln>
          </p:spPr>
        </p:cxnSp>
        <p:cxnSp>
          <p:nvCxnSpPr>
            <p:cNvPr id="80" name="Straight Connector 79"/>
            <p:cNvCxnSpPr/>
            <p:nvPr/>
          </p:nvCxnSpPr>
          <p:spPr>
            <a:xfrm>
              <a:off x="5791200" y="5105400"/>
              <a:ext cx="609600" cy="457200"/>
            </a:xfrm>
            <a:prstGeom prst="line">
              <a:avLst/>
            </a:prstGeom>
            <a:ln w="25400">
              <a:tailEnd type="stealth"/>
            </a:ln>
          </p:spPr>
          <p:style>
            <a:lnRef idx="1">
              <a:schemeClr val="dk1"/>
            </a:lnRef>
            <a:fillRef idx="0">
              <a:schemeClr val="dk1"/>
            </a:fillRef>
            <a:effectRef idx="0">
              <a:schemeClr val="dk1"/>
            </a:effectRef>
            <a:fontRef idx="minor">
              <a:schemeClr val="tx1"/>
            </a:fontRef>
          </p:style>
        </p:cxnSp>
        <p:sp>
          <p:nvSpPr>
            <p:cNvPr id="81" name="Rectangle 80"/>
            <p:cNvSpPr/>
            <p:nvPr/>
          </p:nvSpPr>
          <p:spPr>
            <a:xfrm>
              <a:off x="5867400" y="4876800"/>
              <a:ext cx="685800" cy="45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chemeClr val="tx1"/>
                  </a:solidFill>
                </a:rPr>
                <a:t>M</a:t>
              </a:r>
              <a:r>
                <a:rPr lang="en-US" sz="2000" b="1" baseline="-25000" dirty="0" smtClean="0">
                  <a:solidFill>
                    <a:schemeClr val="tx1"/>
                  </a:solidFill>
                </a:rPr>
                <a:t>R,O</a:t>
              </a:r>
              <a:endParaRPr lang="en-US" sz="2000" b="1" baseline="-25000" dirty="0">
                <a:solidFill>
                  <a:schemeClr val="tx1"/>
                </a:solidFill>
              </a:endParaRPr>
            </a:p>
          </p:txBody>
        </p:sp>
        <p:sp>
          <p:nvSpPr>
            <p:cNvPr id="82" name="Arc 81"/>
            <p:cNvSpPr/>
            <p:nvPr/>
          </p:nvSpPr>
          <p:spPr>
            <a:xfrm>
              <a:off x="5943600" y="5257800"/>
              <a:ext cx="360000" cy="360000"/>
            </a:xfrm>
            <a:prstGeom prst="arc">
              <a:avLst>
                <a:gd name="adj1" fmla="val 9598530"/>
                <a:gd name="adj2" fmla="val 5503096"/>
              </a:avLst>
            </a:prstGeom>
            <a:ln w="25400">
              <a:solidFill>
                <a:srgbClr val="002060"/>
              </a:solidFill>
              <a:headEnd type="stealth" w="med"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2400" b="1" dirty="0"/>
            </a:p>
          </p:txBody>
        </p:sp>
        <p:cxnSp>
          <p:nvCxnSpPr>
            <p:cNvPr id="83" name="Straight Connector 82"/>
            <p:cNvCxnSpPr/>
            <p:nvPr/>
          </p:nvCxnSpPr>
          <p:spPr>
            <a:xfrm>
              <a:off x="6477000" y="5638800"/>
              <a:ext cx="609600" cy="457200"/>
            </a:xfrm>
            <a:prstGeom prst="line">
              <a:avLst/>
            </a:prstGeom>
            <a:ln w="12700">
              <a:prstDash val="sysDash"/>
              <a:tailEnd type="none"/>
            </a:ln>
          </p:spPr>
          <p:style>
            <a:lnRef idx="1">
              <a:schemeClr val="dk1"/>
            </a:lnRef>
            <a:fillRef idx="0">
              <a:schemeClr val="dk1"/>
            </a:fillRef>
            <a:effectRef idx="0">
              <a:schemeClr val="dk1"/>
            </a:effectRef>
            <a:fontRef idx="minor">
              <a:schemeClr val="tx1"/>
            </a:fontRef>
          </p:style>
        </p:cxnSp>
        <p:cxnSp>
          <p:nvCxnSpPr>
            <p:cNvPr id="84" name="Straight Connector 83"/>
            <p:cNvCxnSpPr/>
            <p:nvPr/>
          </p:nvCxnSpPr>
          <p:spPr>
            <a:xfrm>
              <a:off x="5791200" y="4129200"/>
              <a:ext cx="0" cy="900000"/>
            </a:xfrm>
            <a:prstGeom prst="line">
              <a:avLst/>
            </a:prstGeom>
            <a:ln w="12700">
              <a:prstDash val="sysDash"/>
              <a:tailEnd type="none"/>
            </a:ln>
          </p:spPr>
          <p:style>
            <a:lnRef idx="1">
              <a:schemeClr val="dk1"/>
            </a:lnRef>
            <a:fillRef idx="0">
              <a:schemeClr val="dk1"/>
            </a:fillRef>
            <a:effectRef idx="0">
              <a:schemeClr val="dk1"/>
            </a:effectRef>
            <a:fontRef idx="minor">
              <a:schemeClr val="tx1"/>
            </a:fontRef>
          </p:style>
        </p:cxnSp>
        <p:sp>
          <p:nvSpPr>
            <p:cNvPr id="85" name="Rectangle 84"/>
            <p:cNvSpPr/>
            <p:nvPr/>
          </p:nvSpPr>
          <p:spPr>
            <a:xfrm>
              <a:off x="5562600" y="3657600"/>
              <a:ext cx="457200" cy="45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chemeClr val="tx1"/>
                  </a:solidFill>
                </a:rPr>
                <a:t>b</a:t>
              </a:r>
              <a:endParaRPr lang="en-US" sz="2000" b="1" dirty="0">
                <a:solidFill>
                  <a:schemeClr val="tx1"/>
                </a:solidFill>
              </a:endParaRPr>
            </a:p>
          </p:txBody>
        </p:sp>
        <p:sp>
          <p:nvSpPr>
            <p:cNvPr id="86" name="Rectangle 85"/>
            <p:cNvSpPr/>
            <p:nvPr/>
          </p:nvSpPr>
          <p:spPr>
            <a:xfrm>
              <a:off x="6705600" y="5486400"/>
              <a:ext cx="457200" cy="45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chemeClr val="tx1"/>
                  </a:solidFill>
                </a:rPr>
                <a:t>a</a:t>
              </a:r>
              <a:endParaRPr lang="en-US" sz="2000" b="1" dirty="0">
                <a:solidFill>
                  <a:schemeClr val="tx1"/>
                </a:solidFill>
              </a:endParaRPr>
            </a:p>
          </p:txBody>
        </p:sp>
      </p:grpSp>
      <p:grpSp>
        <p:nvGrpSpPr>
          <p:cNvPr id="87" name="Group 86"/>
          <p:cNvGrpSpPr/>
          <p:nvPr/>
        </p:nvGrpSpPr>
        <p:grpSpPr>
          <a:xfrm>
            <a:off x="1567290" y="2000241"/>
            <a:ext cx="3676200" cy="2520000"/>
            <a:chOff x="4114800" y="3657599"/>
            <a:chExt cx="3676200" cy="2520000"/>
          </a:xfrm>
        </p:grpSpPr>
        <p:sp>
          <p:nvSpPr>
            <p:cNvPr id="88" name="Rectangle 3"/>
            <p:cNvSpPr>
              <a:spLocks noChangeArrowheads="1"/>
            </p:cNvSpPr>
            <p:nvPr/>
          </p:nvSpPr>
          <p:spPr bwMode="auto">
            <a:xfrm>
              <a:off x="4191000" y="3657599"/>
              <a:ext cx="3600000" cy="2520000"/>
            </a:xfrm>
            <a:prstGeom prst="rect">
              <a:avLst/>
            </a:prstGeom>
            <a:gradFill rotWithShape="0">
              <a:gsLst>
                <a:gs pos="0">
                  <a:srgbClr val="FFFFFF"/>
                </a:gs>
                <a:gs pos="100000">
                  <a:srgbClr val="B6DDE8"/>
                </a:gs>
              </a:gsLst>
              <a:lin ang="5400000" scaled="1"/>
            </a:gradFill>
            <a:ln w="12700">
              <a:miter lim="800000"/>
              <a:headEnd/>
              <a:tailEnd type="none" w="lg" len="lg"/>
            </a:ln>
            <a:effectLst/>
            <a:scene3d>
              <a:camera prst="legacyPerspectiveFront">
                <a:rot lat="1288142" lon="3449917" rev="787455"/>
              </a:camera>
              <a:lightRig rig="legacyFlat2" dir="b"/>
            </a:scene3d>
            <a:sp3d prstMaterial="legacyMatte">
              <a:bevelT w="13500" h="13500" prst="angle"/>
              <a:bevelB w="13500" h="13500" prst="angle"/>
              <a:extrusionClr>
                <a:srgbClr val="FFFFFF"/>
              </a:extrusionClr>
            </a:sp3d>
          </p:spPr>
          <p:txBody>
            <a:bodyPr vert="horz" wrap="square" lIns="91440" tIns="45720" rIns="91440" bIns="45720" numCol="1" anchor="t" anchorCtr="0" compatLnSpc="1">
              <a:prstTxWarp prst="textNoShape">
                <a:avLst/>
              </a:prstTxWarp>
              <a:flatTx/>
            </a:bodyPr>
            <a:lstStyle/>
            <a:p>
              <a:endParaRPr lang="en-US"/>
            </a:p>
          </p:txBody>
        </p:sp>
        <p:sp>
          <p:nvSpPr>
            <p:cNvPr id="89" name="Rectangle 88"/>
            <p:cNvSpPr/>
            <p:nvPr/>
          </p:nvSpPr>
          <p:spPr>
            <a:xfrm>
              <a:off x="4114800" y="5257800"/>
              <a:ext cx="1066800" cy="45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chemeClr val="tx1"/>
                  </a:solidFill>
                </a:rPr>
                <a:t>F</a:t>
              </a:r>
              <a:r>
                <a:rPr lang="en-US" sz="2000" b="1" baseline="-25000" dirty="0" smtClean="0">
                  <a:solidFill>
                    <a:schemeClr val="tx1"/>
                  </a:solidFill>
                </a:rPr>
                <a:t>R</a:t>
              </a:r>
              <a:r>
                <a:rPr lang="en-US" sz="2000" b="1" dirty="0" smtClean="0">
                  <a:solidFill>
                    <a:schemeClr val="tx1"/>
                  </a:solidFill>
                </a:rPr>
                <a:t> = ∑F</a:t>
              </a:r>
              <a:endParaRPr lang="en-US" sz="2000" b="1" dirty="0">
                <a:solidFill>
                  <a:schemeClr val="tx1"/>
                </a:solidFill>
              </a:endParaRPr>
            </a:p>
          </p:txBody>
        </p:sp>
        <p:sp>
          <p:nvSpPr>
            <p:cNvPr id="90" name="Rectangle 89"/>
            <p:cNvSpPr/>
            <p:nvPr/>
          </p:nvSpPr>
          <p:spPr>
            <a:xfrm>
              <a:off x="5638800" y="5257800"/>
              <a:ext cx="457200" cy="45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chemeClr val="tx1"/>
                  </a:solidFill>
                </a:rPr>
                <a:t>O</a:t>
              </a:r>
              <a:endParaRPr lang="en-US" sz="2000" b="1" dirty="0">
                <a:solidFill>
                  <a:schemeClr val="tx1"/>
                </a:solidFill>
              </a:endParaRPr>
            </a:p>
          </p:txBody>
        </p:sp>
        <p:cxnSp>
          <p:nvCxnSpPr>
            <p:cNvPr id="91" name="AutoShape 8"/>
            <p:cNvCxnSpPr>
              <a:cxnSpLocks noChangeShapeType="1"/>
            </p:cNvCxnSpPr>
            <p:nvPr/>
          </p:nvCxnSpPr>
          <p:spPr bwMode="auto">
            <a:xfrm rot="10800000" flipV="1">
              <a:off x="4419600" y="5638802"/>
              <a:ext cx="1600200" cy="380998"/>
            </a:xfrm>
            <a:prstGeom prst="straightConnector1">
              <a:avLst/>
            </a:prstGeom>
            <a:noFill/>
            <a:ln w="12700">
              <a:solidFill>
                <a:srgbClr val="FF0000"/>
              </a:solidFill>
              <a:prstDash val="sysDash"/>
              <a:round/>
              <a:headEnd type="oval" w="med" len="med"/>
              <a:tailEnd type="stealth" w="lg" len="med"/>
            </a:ln>
          </p:spPr>
        </p:cxnSp>
        <p:sp>
          <p:nvSpPr>
            <p:cNvPr id="92" name="Rectangle 91"/>
            <p:cNvSpPr/>
            <p:nvPr/>
          </p:nvSpPr>
          <p:spPr>
            <a:xfrm>
              <a:off x="4114800" y="5715000"/>
              <a:ext cx="457200" cy="45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rgbClr val="FF0000"/>
                  </a:solidFill>
                </a:rPr>
                <a:t>z</a:t>
              </a:r>
              <a:endParaRPr lang="en-US" sz="2000" b="1" dirty="0">
                <a:solidFill>
                  <a:srgbClr val="FF0000"/>
                </a:solidFill>
              </a:endParaRPr>
            </a:p>
          </p:txBody>
        </p:sp>
        <p:cxnSp>
          <p:nvCxnSpPr>
            <p:cNvPr id="93" name="AutoShape 8"/>
            <p:cNvCxnSpPr>
              <a:cxnSpLocks noChangeShapeType="1"/>
            </p:cNvCxnSpPr>
            <p:nvPr/>
          </p:nvCxnSpPr>
          <p:spPr bwMode="auto">
            <a:xfrm rot="10800000" flipV="1">
              <a:off x="4800600" y="4953000"/>
              <a:ext cx="1219200" cy="304800"/>
            </a:xfrm>
            <a:prstGeom prst="straightConnector1">
              <a:avLst/>
            </a:prstGeom>
            <a:noFill/>
            <a:ln w="25400">
              <a:solidFill>
                <a:srgbClr val="000000"/>
              </a:solidFill>
              <a:round/>
              <a:headEnd/>
              <a:tailEnd type="stealth" w="lg" len="lg"/>
            </a:ln>
          </p:spPr>
        </p:cxnSp>
        <p:cxnSp>
          <p:nvCxnSpPr>
            <p:cNvPr id="94" name="Straight Connector 93"/>
            <p:cNvCxnSpPr/>
            <p:nvPr/>
          </p:nvCxnSpPr>
          <p:spPr>
            <a:xfrm>
              <a:off x="6019800" y="5638800"/>
              <a:ext cx="609600" cy="457200"/>
            </a:xfrm>
            <a:prstGeom prst="line">
              <a:avLst/>
            </a:prstGeom>
            <a:ln w="12700">
              <a:prstDash val="sysDash"/>
              <a:tailEnd type="none"/>
            </a:ln>
          </p:spPr>
          <p:style>
            <a:lnRef idx="1">
              <a:schemeClr val="dk1"/>
            </a:lnRef>
            <a:fillRef idx="0">
              <a:schemeClr val="dk1"/>
            </a:fillRef>
            <a:effectRef idx="0">
              <a:schemeClr val="dk1"/>
            </a:effectRef>
            <a:fontRef idx="minor">
              <a:schemeClr val="tx1"/>
            </a:fontRef>
          </p:style>
        </p:cxnSp>
        <p:cxnSp>
          <p:nvCxnSpPr>
            <p:cNvPr id="95" name="Straight Connector 94"/>
            <p:cNvCxnSpPr/>
            <p:nvPr/>
          </p:nvCxnSpPr>
          <p:spPr>
            <a:xfrm>
              <a:off x="6019800" y="4572000"/>
              <a:ext cx="0" cy="1080000"/>
            </a:xfrm>
            <a:prstGeom prst="line">
              <a:avLst/>
            </a:prstGeom>
            <a:ln w="12700">
              <a:prstDash val="sysDash"/>
              <a:tailEnd type="none"/>
            </a:ln>
          </p:spPr>
          <p:style>
            <a:lnRef idx="1">
              <a:schemeClr val="dk1"/>
            </a:lnRef>
            <a:fillRef idx="0">
              <a:schemeClr val="dk1"/>
            </a:fillRef>
            <a:effectRef idx="0">
              <a:schemeClr val="dk1"/>
            </a:effectRef>
            <a:fontRef idx="minor">
              <a:schemeClr val="tx1"/>
            </a:fontRef>
          </p:style>
        </p:cxnSp>
        <p:sp>
          <p:nvSpPr>
            <p:cNvPr id="96" name="Rectangle 95"/>
            <p:cNvSpPr/>
            <p:nvPr/>
          </p:nvSpPr>
          <p:spPr>
            <a:xfrm>
              <a:off x="5791200" y="4191000"/>
              <a:ext cx="457200" cy="45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chemeClr val="tx1"/>
                  </a:solidFill>
                </a:rPr>
                <a:t>b</a:t>
              </a:r>
              <a:endParaRPr lang="en-US" sz="2000" b="1" dirty="0">
                <a:solidFill>
                  <a:schemeClr val="tx1"/>
                </a:solidFill>
              </a:endParaRPr>
            </a:p>
          </p:txBody>
        </p:sp>
        <p:sp>
          <p:nvSpPr>
            <p:cNvPr id="97" name="Rectangle 96"/>
            <p:cNvSpPr/>
            <p:nvPr/>
          </p:nvSpPr>
          <p:spPr>
            <a:xfrm>
              <a:off x="6248400" y="5486400"/>
              <a:ext cx="457200" cy="45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chemeClr val="tx1"/>
                  </a:solidFill>
                </a:rPr>
                <a:t>a</a:t>
              </a:r>
              <a:endParaRPr lang="en-US" sz="2000" b="1" dirty="0">
                <a:solidFill>
                  <a:schemeClr val="tx1"/>
                </a:solidFill>
              </a:endParaRPr>
            </a:p>
          </p:txBody>
        </p:sp>
        <p:sp>
          <p:nvSpPr>
            <p:cNvPr id="98" name="Rectangle 97"/>
            <p:cNvSpPr/>
            <p:nvPr/>
          </p:nvSpPr>
          <p:spPr>
            <a:xfrm>
              <a:off x="5943600" y="5029200"/>
              <a:ext cx="457200" cy="45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chemeClr val="tx1"/>
                  </a:solidFill>
                </a:rPr>
                <a:t>d</a:t>
              </a:r>
              <a:endParaRPr lang="en-US" sz="2000" b="1" dirty="0">
                <a:solidFill>
                  <a:schemeClr val="tx1"/>
                </a:solidFill>
              </a:endParaRPr>
            </a:p>
          </p:txBody>
        </p:sp>
      </p:grpSp>
      <p:sp>
        <p:nvSpPr>
          <p:cNvPr id="99" name="Rectangle 98"/>
          <p:cNvSpPr/>
          <p:nvPr/>
        </p:nvSpPr>
        <p:spPr>
          <a:xfrm>
            <a:off x="5286380" y="2000240"/>
            <a:ext cx="3000396" cy="250033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just"/>
            <a:r>
              <a:rPr lang="en-US" sz="2000" b="1" dirty="0" smtClean="0">
                <a:solidFill>
                  <a:schemeClr val="tx1"/>
                </a:solidFill>
              </a:rPr>
              <a:t>A reverse process can be done to transform the single force – moment system  into  a single force with moment arm from the rotation point  </a:t>
            </a:r>
          </a:p>
        </p:txBody>
      </p:sp>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32" fill="hold" nodeType="clickEffect">
                                  <p:stCondLst>
                                    <p:cond delay="0"/>
                                  </p:stCondLst>
                                  <p:childTnLst>
                                    <p:set>
                                      <p:cBhvr>
                                        <p:cTn id="6" dur="1" fill="hold">
                                          <p:stCondLst>
                                            <p:cond delay="0"/>
                                          </p:stCondLst>
                                        </p:cTn>
                                        <p:tgtEl>
                                          <p:spTgt spid="43"/>
                                        </p:tgtEl>
                                        <p:attrNameLst>
                                          <p:attrName>style.visibility</p:attrName>
                                        </p:attrNameLst>
                                      </p:cBhvr>
                                      <p:to>
                                        <p:strVal val="visible"/>
                                      </p:to>
                                    </p:set>
                                    <p:animEffect transition="in" filter="box(out)">
                                      <p:cBhvr>
                                        <p:cTn id="7" dur="500"/>
                                        <p:tgtEl>
                                          <p:spTgt spid="43"/>
                                        </p:tgtEl>
                                      </p:cBhvr>
                                    </p:animEffect>
                                  </p:childTnLst>
                                </p:cTn>
                              </p:par>
                            </p:childTnLst>
                          </p:cTn>
                        </p:par>
                      </p:childTnLst>
                    </p:cTn>
                  </p:par>
                  <p:par>
                    <p:cTn id="8" fill="hold">
                      <p:stCondLst>
                        <p:cond delay="indefinite"/>
                      </p:stCondLst>
                      <p:childTnLst>
                        <p:par>
                          <p:cTn id="9" fill="hold">
                            <p:stCondLst>
                              <p:cond delay="0"/>
                            </p:stCondLst>
                            <p:childTnLst>
                              <p:par>
                                <p:cTn id="10" presetID="4" presetClass="exit" presetSubtype="16" fill="hold" nodeType="clickEffect">
                                  <p:stCondLst>
                                    <p:cond delay="0"/>
                                  </p:stCondLst>
                                  <p:childTnLst>
                                    <p:animEffect transition="out" filter="box(in)">
                                      <p:cBhvr>
                                        <p:cTn id="11" dur="500"/>
                                        <p:tgtEl>
                                          <p:spTgt spid="43"/>
                                        </p:tgtEl>
                                      </p:cBhvr>
                                    </p:animEffect>
                                    <p:set>
                                      <p:cBhvr>
                                        <p:cTn id="12" dur="1" fill="hold">
                                          <p:stCondLst>
                                            <p:cond delay="499"/>
                                          </p:stCondLst>
                                        </p:cTn>
                                        <p:tgtEl>
                                          <p:spTgt spid="43"/>
                                        </p:tgtEl>
                                        <p:attrNameLst>
                                          <p:attrName>style.visibility</p:attrName>
                                        </p:attrNameLst>
                                      </p:cBhvr>
                                      <p:to>
                                        <p:strVal val="hidden"/>
                                      </p:to>
                                    </p:set>
                                  </p:childTnLst>
                                </p:cTn>
                              </p:par>
                            </p:childTnLst>
                          </p:cTn>
                        </p:par>
                        <p:par>
                          <p:cTn id="13" fill="hold">
                            <p:stCondLst>
                              <p:cond delay="500"/>
                            </p:stCondLst>
                            <p:childTnLst>
                              <p:par>
                                <p:cTn id="14" presetID="4" presetClass="entr" presetSubtype="32" fill="hold" nodeType="afterEffect">
                                  <p:stCondLst>
                                    <p:cond delay="0"/>
                                  </p:stCondLst>
                                  <p:childTnLst>
                                    <p:set>
                                      <p:cBhvr>
                                        <p:cTn id="15" dur="1" fill="hold">
                                          <p:stCondLst>
                                            <p:cond delay="0"/>
                                          </p:stCondLst>
                                        </p:cTn>
                                        <p:tgtEl>
                                          <p:spTgt spid="73"/>
                                        </p:tgtEl>
                                        <p:attrNameLst>
                                          <p:attrName>style.visibility</p:attrName>
                                        </p:attrNameLst>
                                      </p:cBhvr>
                                      <p:to>
                                        <p:strVal val="visible"/>
                                      </p:to>
                                    </p:set>
                                    <p:animEffect transition="in" filter="box(out)">
                                      <p:cBhvr>
                                        <p:cTn id="16" dur="500"/>
                                        <p:tgtEl>
                                          <p:spTgt spid="73"/>
                                        </p:tgtEl>
                                      </p:cBhvr>
                                    </p:animEffect>
                                  </p:childTnLst>
                                </p:cTn>
                              </p:par>
                            </p:childTnLst>
                          </p:cTn>
                        </p:par>
                      </p:childTnLst>
                    </p:cTn>
                  </p:par>
                  <p:par>
                    <p:cTn id="17" fill="hold">
                      <p:stCondLst>
                        <p:cond delay="indefinite"/>
                      </p:stCondLst>
                      <p:childTnLst>
                        <p:par>
                          <p:cTn id="18" fill="hold">
                            <p:stCondLst>
                              <p:cond delay="0"/>
                            </p:stCondLst>
                            <p:childTnLst>
                              <p:par>
                                <p:cTn id="19" presetID="4" presetClass="exit" presetSubtype="16" fill="hold" nodeType="clickEffect">
                                  <p:stCondLst>
                                    <p:cond delay="0"/>
                                  </p:stCondLst>
                                  <p:childTnLst>
                                    <p:animEffect transition="out" filter="box(in)">
                                      <p:cBhvr>
                                        <p:cTn id="20" dur="500"/>
                                        <p:tgtEl>
                                          <p:spTgt spid="73"/>
                                        </p:tgtEl>
                                      </p:cBhvr>
                                    </p:animEffect>
                                    <p:set>
                                      <p:cBhvr>
                                        <p:cTn id="21" dur="1" fill="hold">
                                          <p:stCondLst>
                                            <p:cond delay="499"/>
                                          </p:stCondLst>
                                        </p:cTn>
                                        <p:tgtEl>
                                          <p:spTgt spid="73"/>
                                        </p:tgtEl>
                                        <p:attrNameLst>
                                          <p:attrName>style.visibility</p:attrName>
                                        </p:attrNameLst>
                                      </p:cBhvr>
                                      <p:to>
                                        <p:strVal val="hidden"/>
                                      </p:to>
                                    </p:set>
                                  </p:childTnLst>
                                </p:cTn>
                              </p:par>
                            </p:childTnLst>
                          </p:cTn>
                        </p:par>
                        <p:par>
                          <p:cTn id="22" fill="hold">
                            <p:stCondLst>
                              <p:cond delay="500"/>
                            </p:stCondLst>
                            <p:childTnLst>
                              <p:par>
                                <p:cTn id="23" presetID="4" presetClass="entr" presetSubtype="32" fill="hold" nodeType="afterEffect">
                                  <p:stCondLst>
                                    <p:cond delay="0"/>
                                  </p:stCondLst>
                                  <p:childTnLst>
                                    <p:set>
                                      <p:cBhvr>
                                        <p:cTn id="24" dur="1" fill="hold">
                                          <p:stCondLst>
                                            <p:cond delay="0"/>
                                          </p:stCondLst>
                                        </p:cTn>
                                        <p:tgtEl>
                                          <p:spTgt spid="87"/>
                                        </p:tgtEl>
                                        <p:attrNameLst>
                                          <p:attrName>style.visibility</p:attrName>
                                        </p:attrNameLst>
                                      </p:cBhvr>
                                      <p:to>
                                        <p:strVal val="visible"/>
                                      </p:to>
                                    </p:set>
                                    <p:animEffect transition="in" filter="box(out)">
                                      <p:cBhvr>
                                        <p:cTn id="25" dur="500"/>
                                        <p:tgtEl>
                                          <p:spTgt spid="87"/>
                                        </p:tgtEl>
                                      </p:cBhvr>
                                    </p:animEffect>
                                  </p:childTnLst>
                                </p:cTn>
                              </p:par>
                            </p:childTnLst>
                          </p:cTn>
                        </p:par>
                        <p:par>
                          <p:cTn id="26" fill="hold">
                            <p:stCondLst>
                              <p:cond delay="1000"/>
                            </p:stCondLst>
                            <p:childTnLst>
                              <p:par>
                                <p:cTn id="27" presetID="3" presetClass="entr" presetSubtype="10" fill="hold" grpId="0" nodeType="afterEffect">
                                  <p:stCondLst>
                                    <p:cond delay="0"/>
                                  </p:stCondLst>
                                  <p:childTnLst>
                                    <p:set>
                                      <p:cBhvr>
                                        <p:cTn id="28" dur="1" fill="hold">
                                          <p:stCondLst>
                                            <p:cond delay="0"/>
                                          </p:stCondLst>
                                        </p:cTn>
                                        <p:tgtEl>
                                          <p:spTgt spid="99"/>
                                        </p:tgtEl>
                                        <p:attrNameLst>
                                          <p:attrName>style.visibility</p:attrName>
                                        </p:attrNameLst>
                                      </p:cBhvr>
                                      <p:to>
                                        <p:strVal val="visible"/>
                                      </p:to>
                                    </p:set>
                                    <p:animEffect transition="in" filter="blinds(horizontal)">
                                      <p:cBhvr>
                                        <p:cTn id="29" dur="500"/>
                                        <p:tgtEl>
                                          <p:spTgt spid="9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9"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71406" y="878190"/>
            <a:ext cx="515975" cy="274280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lgn="ctr">
              <a:buClr>
                <a:schemeClr val="accent1"/>
              </a:buClr>
              <a:buSzPct val="80000"/>
            </a:pPr>
            <a:r>
              <a:rPr lang="en-US" sz="2400" b="1" dirty="0" smtClean="0">
                <a:ln w="1905"/>
                <a:solidFill>
                  <a:srgbClr val="FF0000"/>
                </a:solidFill>
                <a:effectLst>
                  <a:innerShdw blurRad="69850" dist="43180" dir="5400000">
                    <a:srgbClr val="000000">
                      <a:alpha val="65000"/>
                    </a:srgbClr>
                  </a:innerShdw>
                </a:effectLst>
              </a:rPr>
              <a:t>Simplification of a force and couple system</a:t>
            </a:r>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 name="Group 9"/>
          <p:cNvGrpSpPr>
            <a:grpSpLocks noChangeAspect="1"/>
          </p:cNvGrpSpPr>
          <p:nvPr/>
        </p:nvGrpSpPr>
        <p:grpSpPr>
          <a:xfrm>
            <a:off x="7572396" y="5286388"/>
            <a:ext cx="1440000" cy="1440000"/>
            <a:chOff x="357158" y="1000108"/>
            <a:chExt cx="1800000" cy="1800000"/>
          </a:xfrm>
        </p:grpSpPr>
        <p:sp>
          <p:nvSpPr>
            <p:cNvPr id="36" name="Rounded Rectangle 35"/>
            <p:cNvSpPr/>
            <p:nvPr/>
          </p:nvSpPr>
          <p:spPr>
            <a:xfrm>
              <a:off x="357158" y="1000108"/>
              <a:ext cx="1800000" cy="180000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7" name="Flowchart: Summing Junction 36"/>
            <p:cNvSpPr/>
            <p:nvPr/>
          </p:nvSpPr>
          <p:spPr>
            <a:xfrm>
              <a:off x="357158" y="1000108"/>
              <a:ext cx="1800000" cy="1800000"/>
            </a:xfrm>
            <a:prstGeom prst="flowChartSummingJunction">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8" name="Flowchart: Or 37"/>
            <p:cNvSpPr/>
            <p:nvPr/>
          </p:nvSpPr>
          <p:spPr>
            <a:xfrm>
              <a:off x="714348" y="1357298"/>
              <a:ext cx="1080000" cy="1080000"/>
            </a:xfrm>
            <a:prstGeom prst="flowChartOr">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9" name="Rectangle 38"/>
            <p:cNvSpPr/>
            <p:nvPr/>
          </p:nvSpPr>
          <p:spPr>
            <a:xfrm>
              <a:off x="857224" y="1000108"/>
              <a:ext cx="78581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firstslide"/>
                </a:rPr>
                <a:t>Home </a:t>
              </a:r>
              <a:endParaRPr lang="en-US" sz="1400" b="1" dirty="0">
                <a:solidFill>
                  <a:schemeClr val="bg2"/>
                </a:solidFill>
              </a:endParaRPr>
            </a:p>
          </p:txBody>
        </p:sp>
        <p:sp>
          <p:nvSpPr>
            <p:cNvPr id="40" name="Rectangle 39"/>
            <p:cNvSpPr/>
            <p:nvPr/>
          </p:nvSpPr>
          <p:spPr>
            <a:xfrm rot="16200000">
              <a:off x="35687" y="1678770"/>
              <a:ext cx="1071570"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nextslide"/>
                </a:rPr>
                <a:t>Next</a:t>
              </a:r>
              <a:endParaRPr lang="en-US" sz="1400" b="1" dirty="0">
                <a:solidFill>
                  <a:schemeClr val="bg2"/>
                </a:solidFill>
              </a:endParaRPr>
            </a:p>
          </p:txBody>
        </p:sp>
        <p:sp>
          <p:nvSpPr>
            <p:cNvPr id="41" name="Rectangle 40"/>
            <p:cNvSpPr/>
            <p:nvPr/>
          </p:nvSpPr>
          <p:spPr>
            <a:xfrm rot="16200000">
              <a:off x="1393009" y="1678769"/>
              <a:ext cx="1071570"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previousslide"/>
                </a:rPr>
                <a:t>Previous</a:t>
              </a:r>
              <a:endParaRPr lang="en-US" sz="1400" b="1" dirty="0">
                <a:solidFill>
                  <a:schemeClr val="bg2"/>
                </a:solidFill>
              </a:endParaRPr>
            </a:p>
          </p:txBody>
        </p:sp>
        <p:sp>
          <p:nvSpPr>
            <p:cNvPr id="42" name="Rectangle 41"/>
            <p:cNvSpPr/>
            <p:nvPr/>
          </p:nvSpPr>
          <p:spPr>
            <a:xfrm>
              <a:off x="785786" y="2357430"/>
              <a:ext cx="99060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lastslide"/>
                </a:rPr>
                <a:t>End</a:t>
              </a:r>
              <a:endParaRPr lang="en-US" sz="1400" b="1" dirty="0">
                <a:solidFill>
                  <a:schemeClr val="bg2"/>
                </a:solidFill>
              </a:endParaRPr>
            </a:p>
          </p:txBody>
        </p:sp>
      </p:grpSp>
      <p:sp>
        <p:nvSpPr>
          <p:cNvPr id="30" name="Oval 29"/>
          <p:cNvSpPr>
            <a:spLocks noChangeAspect="1"/>
          </p:cNvSpPr>
          <p:nvPr/>
        </p:nvSpPr>
        <p:spPr>
          <a:xfrm>
            <a:off x="8066754" y="422896"/>
            <a:ext cx="1005840" cy="1005840"/>
          </a:xfrm>
          <a:prstGeom prst="ellipse">
            <a:avLst/>
          </a:prstGeom>
          <a:blipFill>
            <a:blip r:embed="rId3"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p:cNvSpPr/>
          <p:nvPr/>
        </p:nvSpPr>
        <p:spPr>
          <a:xfrm>
            <a:off x="857224" y="1214422"/>
            <a:ext cx="2071702" cy="464871"/>
          </a:xfrm>
          <a:prstGeom prst="rect">
            <a:avLst/>
          </a:prstGeom>
        </p:spPr>
        <p:txBody>
          <a:bodyPr wrap="square">
            <a:spAutoFit/>
          </a:bodyPr>
          <a:lstStyle/>
          <a:p>
            <a:pPr indent="119063" algn="just">
              <a:lnSpc>
                <a:spcPct val="150000"/>
              </a:lnSpc>
            </a:pPr>
            <a:endParaRPr lang="en-US" b="1" dirty="0" smtClean="0">
              <a:solidFill>
                <a:srgbClr val="FF0000"/>
              </a:solidFill>
            </a:endParaRPr>
          </a:p>
        </p:txBody>
      </p:sp>
      <p:sp>
        <p:nvSpPr>
          <p:cNvPr id="19" name="Rectangle 18"/>
          <p:cNvSpPr/>
          <p:nvPr/>
        </p:nvSpPr>
        <p:spPr>
          <a:xfrm>
            <a:off x="785786" y="1721828"/>
            <a:ext cx="8001056" cy="3141629"/>
          </a:xfrm>
          <a:prstGeom prst="rect">
            <a:avLst/>
          </a:prstGeom>
        </p:spPr>
        <p:txBody>
          <a:bodyPr wrap="square">
            <a:spAutoFit/>
          </a:bodyPr>
          <a:lstStyle/>
          <a:p>
            <a:pPr algn="just">
              <a:lnSpc>
                <a:spcPct val="125000"/>
              </a:lnSpc>
              <a:buFont typeface="Wingdings" pitchFamily="2" charset="2"/>
              <a:buChar char="q"/>
            </a:pPr>
            <a:r>
              <a:rPr lang="en-US" sz="2000" b="1" dirty="0" smtClean="0"/>
              <a:t>Establish the coordinate system (x, y and z axes). It is preferred to put the origin of this system at the rotation point. </a:t>
            </a:r>
          </a:p>
          <a:p>
            <a:pPr algn="just">
              <a:lnSpc>
                <a:spcPct val="125000"/>
              </a:lnSpc>
              <a:buFont typeface="Wingdings" pitchFamily="2" charset="2"/>
              <a:buChar char="q"/>
            </a:pPr>
            <a:r>
              <a:rPr lang="en-US" sz="2000" b="1" dirty="0" smtClean="0">
                <a:solidFill>
                  <a:srgbClr val="FF0000"/>
                </a:solidFill>
              </a:rPr>
              <a:t>Force summation </a:t>
            </a:r>
          </a:p>
          <a:p>
            <a:pPr marL="165100" algn="just">
              <a:lnSpc>
                <a:spcPct val="125000"/>
              </a:lnSpc>
            </a:pPr>
            <a:r>
              <a:rPr lang="en-US" sz="2000" b="1" dirty="0" smtClean="0"/>
              <a:t>find the resultant force by summing the acting forces. You may resolve the forces to their rectangular components. </a:t>
            </a:r>
          </a:p>
          <a:p>
            <a:pPr algn="just">
              <a:lnSpc>
                <a:spcPct val="125000"/>
              </a:lnSpc>
              <a:buFont typeface="Wingdings" pitchFamily="2" charset="2"/>
              <a:buChar char="q"/>
            </a:pPr>
            <a:r>
              <a:rPr lang="en-US" sz="2000" b="1" dirty="0" smtClean="0">
                <a:solidFill>
                  <a:srgbClr val="FF0000"/>
                </a:solidFill>
              </a:rPr>
              <a:t>Moment summation </a:t>
            </a:r>
          </a:p>
          <a:p>
            <a:pPr marL="165100" algn="just">
              <a:lnSpc>
                <a:spcPct val="125000"/>
              </a:lnSpc>
            </a:pPr>
            <a:r>
              <a:rPr lang="en-US" sz="2000" b="1" dirty="0" smtClean="0"/>
              <a:t>The resultant moment is the summation of the moments acting on the body and the moments produced by the acting forces.   </a:t>
            </a:r>
          </a:p>
        </p:txBody>
      </p:sp>
      <p:sp>
        <p:nvSpPr>
          <p:cNvPr id="20" name="Rectangle 19"/>
          <p:cNvSpPr/>
          <p:nvPr/>
        </p:nvSpPr>
        <p:spPr>
          <a:xfrm>
            <a:off x="928662" y="1142984"/>
            <a:ext cx="2857520" cy="357190"/>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just"/>
            <a:r>
              <a:rPr lang="en-US" sz="2000" b="1" dirty="0" smtClean="0">
                <a:solidFill>
                  <a:schemeClr val="bg1"/>
                </a:solidFill>
              </a:rPr>
              <a:t>Analysis procedures </a:t>
            </a:r>
          </a:p>
        </p:txBody>
      </p:sp>
    </p:spTree>
  </p:cSld>
  <p:clrMapOvr>
    <a:masterClrMapping/>
  </p:clrMapOvr>
  <p:transition>
    <p:split orient="ver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71406" y="878190"/>
            <a:ext cx="515975" cy="274280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lgn="ctr">
              <a:buClr>
                <a:schemeClr val="accent1"/>
              </a:buClr>
              <a:buSzPct val="80000"/>
            </a:pPr>
            <a:r>
              <a:rPr lang="en-US" sz="2400" b="1" dirty="0" smtClean="0">
                <a:ln w="1905"/>
                <a:solidFill>
                  <a:srgbClr val="FF0000"/>
                </a:solidFill>
                <a:effectLst>
                  <a:innerShdw blurRad="69850" dist="43180" dir="5400000">
                    <a:srgbClr val="000000">
                      <a:alpha val="65000"/>
                    </a:srgbClr>
                  </a:innerShdw>
                </a:effectLst>
              </a:rPr>
              <a:t>Simplification of a force and couple system</a:t>
            </a:r>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 name="Group 9"/>
          <p:cNvGrpSpPr>
            <a:grpSpLocks noChangeAspect="1"/>
          </p:cNvGrpSpPr>
          <p:nvPr/>
        </p:nvGrpSpPr>
        <p:grpSpPr>
          <a:xfrm>
            <a:off x="7572396" y="5286388"/>
            <a:ext cx="1440000" cy="1440000"/>
            <a:chOff x="357158" y="1000108"/>
            <a:chExt cx="1800000" cy="1800000"/>
          </a:xfrm>
        </p:grpSpPr>
        <p:sp>
          <p:nvSpPr>
            <p:cNvPr id="36" name="Rounded Rectangle 35"/>
            <p:cNvSpPr/>
            <p:nvPr/>
          </p:nvSpPr>
          <p:spPr>
            <a:xfrm>
              <a:off x="357158" y="1000108"/>
              <a:ext cx="1800000" cy="180000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7" name="Flowchart: Summing Junction 36"/>
            <p:cNvSpPr/>
            <p:nvPr/>
          </p:nvSpPr>
          <p:spPr>
            <a:xfrm>
              <a:off x="357158" y="1000108"/>
              <a:ext cx="1800000" cy="1800000"/>
            </a:xfrm>
            <a:prstGeom prst="flowChartSummingJunction">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8" name="Flowchart: Or 37"/>
            <p:cNvSpPr/>
            <p:nvPr/>
          </p:nvSpPr>
          <p:spPr>
            <a:xfrm>
              <a:off x="714348" y="1357298"/>
              <a:ext cx="1080000" cy="1080000"/>
            </a:xfrm>
            <a:prstGeom prst="flowChartOr">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9" name="Rectangle 38"/>
            <p:cNvSpPr/>
            <p:nvPr/>
          </p:nvSpPr>
          <p:spPr>
            <a:xfrm>
              <a:off x="857224" y="1000108"/>
              <a:ext cx="78581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firstslide"/>
                </a:rPr>
                <a:t>Home </a:t>
              </a:r>
              <a:endParaRPr lang="en-US" sz="1400" b="1" dirty="0">
                <a:solidFill>
                  <a:schemeClr val="bg2"/>
                </a:solidFill>
              </a:endParaRPr>
            </a:p>
          </p:txBody>
        </p:sp>
        <p:sp>
          <p:nvSpPr>
            <p:cNvPr id="40" name="Rectangle 39"/>
            <p:cNvSpPr/>
            <p:nvPr/>
          </p:nvSpPr>
          <p:spPr>
            <a:xfrm rot="16200000">
              <a:off x="35687" y="1678770"/>
              <a:ext cx="1071570"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nextslide"/>
                </a:rPr>
                <a:t>Next</a:t>
              </a:r>
              <a:endParaRPr lang="en-US" sz="1400" b="1" dirty="0">
                <a:solidFill>
                  <a:schemeClr val="bg2"/>
                </a:solidFill>
              </a:endParaRPr>
            </a:p>
          </p:txBody>
        </p:sp>
        <p:sp>
          <p:nvSpPr>
            <p:cNvPr id="41" name="Rectangle 40"/>
            <p:cNvSpPr/>
            <p:nvPr/>
          </p:nvSpPr>
          <p:spPr>
            <a:xfrm rot="16200000">
              <a:off x="1393009" y="1678769"/>
              <a:ext cx="1071570"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previousslide"/>
                </a:rPr>
                <a:t>Previous</a:t>
              </a:r>
              <a:endParaRPr lang="en-US" sz="1400" b="1" dirty="0">
                <a:solidFill>
                  <a:schemeClr val="bg2"/>
                </a:solidFill>
              </a:endParaRPr>
            </a:p>
          </p:txBody>
        </p:sp>
        <p:sp>
          <p:nvSpPr>
            <p:cNvPr id="42" name="Rectangle 41"/>
            <p:cNvSpPr/>
            <p:nvPr/>
          </p:nvSpPr>
          <p:spPr>
            <a:xfrm>
              <a:off x="785786" y="2357430"/>
              <a:ext cx="99060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lastslide"/>
                </a:rPr>
                <a:t>End</a:t>
              </a:r>
              <a:endParaRPr lang="en-US" sz="1400" b="1" dirty="0">
                <a:solidFill>
                  <a:schemeClr val="bg2"/>
                </a:solidFill>
              </a:endParaRPr>
            </a:p>
          </p:txBody>
        </p:sp>
      </p:grpSp>
      <p:sp>
        <p:nvSpPr>
          <p:cNvPr id="30" name="Oval 29"/>
          <p:cNvSpPr>
            <a:spLocks noChangeAspect="1"/>
          </p:cNvSpPr>
          <p:nvPr/>
        </p:nvSpPr>
        <p:spPr>
          <a:xfrm>
            <a:off x="8066754" y="422896"/>
            <a:ext cx="1005840" cy="1005840"/>
          </a:xfrm>
          <a:prstGeom prst="ellipse">
            <a:avLst/>
          </a:prstGeom>
          <a:blipFill>
            <a:blip r:embed="rId3"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p:cNvSpPr/>
          <p:nvPr/>
        </p:nvSpPr>
        <p:spPr>
          <a:xfrm>
            <a:off x="857224" y="1214422"/>
            <a:ext cx="2071702" cy="464871"/>
          </a:xfrm>
          <a:prstGeom prst="rect">
            <a:avLst/>
          </a:prstGeom>
        </p:spPr>
        <p:txBody>
          <a:bodyPr wrap="square">
            <a:spAutoFit/>
          </a:bodyPr>
          <a:lstStyle/>
          <a:p>
            <a:pPr indent="119063" algn="just">
              <a:lnSpc>
                <a:spcPct val="150000"/>
              </a:lnSpc>
            </a:pPr>
            <a:endParaRPr lang="en-US" b="1" dirty="0" smtClean="0">
              <a:solidFill>
                <a:srgbClr val="FF0000"/>
              </a:solidFill>
            </a:endParaRPr>
          </a:p>
        </p:txBody>
      </p:sp>
      <p:sp>
        <p:nvSpPr>
          <p:cNvPr id="19" name="Rectangle 18"/>
          <p:cNvSpPr/>
          <p:nvPr/>
        </p:nvSpPr>
        <p:spPr>
          <a:xfrm>
            <a:off x="785786" y="1721828"/>
            <a:ext cx="8001056" cy="2805063"/>
          </a:xfrm>
          <a:prstGeom prst="rect">
            <a:avLst/>
          </a:prstGeom>
        </p:spPr>
        <p:txBody>
          <a:bodyPr wrap="square">
            <a:spAutoFit/>
          </a:bodyPr>
          <a:lstStyle/>
          <a:p>
            <a:pPr algn="just">
              <a:lnSpc>
                <a:spcPct val="150000"/>
              </a:lnSpc>
            </a:pPr>
            <a:r>
              <a:rPr lang="en-US" sz="2400" b="1" dirty="0" smtClean="0">
                <a:solidFill>
                  <a:schemeClr val="accent1"/>
                </a:solidFill>
              </a:rPr>
              <a:t>In three dimensional systems, </a:t>
            </a:r>
            <a:r>
              <a:rPr lang="en-US" sz="2400" b="1" dirty="0" smtClean="0"/>
              <a:t>we can find an equivalent force and moment. </a:t>
            </a:r>
            <a:r>
              <a:rPr lang="en-US" sz="2400" b="1" dirty="0" smtClean="0">
                <a:solidFill>
                  <a:schemeClr val="accent1"/>
                </a:solidFill>
              </a:rPr>
              <a:t>However, </a:t>
            </a:r>
            <a:r>
              <a:rPr lang="en-US" sz="2400" b="1" dirty="0" smtClean="0"/>
              <a:t> in general cases the moments and force are not perpendicular to each other. Because of that, it become impossible to reduce the system to single force with moment arm from the rotation point.    </a:t>
            </a:r>
            <a:endParaRPr lang="en-US" sz="2400" b="1" dirty="0" smtClean="0">
              <a:solidFill>
                <a:srgbClr val="FF0000"/>
              </a:solidFill>
            </a:endParaRPr>
          </a:p>
        </p:txBody>
      </p:sp>
      <p:sp>
        <p:nvSpPr>
          <p:cNvPr id="20" name="Rectangle 19"/>
          <p:cNvSpPr/>
          <p:nvPr/>
        </p:nvSpPr>
        <p:spPr>
          <a:xfrm>
            <a:off x="928662" y="1142984"/>
            <a:ext cx="2857520" cy="357190"/>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just"/>
            <a:r>
              <a:rPr lang="en-US" sz="2000" b="1" dirty="0" smtClean="0">
                <a:solidFill>
                  <a:schemeClr val="bg1"/>
                </a:solidFill>
              </a:rPr>
              <a:t>Special cases:</a:t>
            </a:r>
          </a:p>
        </p:txBody>
      </p:sp>
    </p:spTree>
  </p:cSld>
  <p:clrMapOvr>
    <a:masterClrMapping/>
  </p:clrMapOvr>
  <p:transition>
    <p:split orient="ver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71406" y="878190"/>
            <a:ext cx="515975" cy="274280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lgn="ctr">
              <a:buClr>
                <a:schemeClr val="accent1"/>
              </a:buClr>
              <a:buSzPct val="80000"/>
            </a:pPr>
            <a:r>
              <a:rPr lang="en-US" sz="2400" b="1" dirty="0" smtClean="0">
                <a:ln w="1905"/>
                <a:solidFill>
                  <a:srgbClr val="FF0000"/>
                </a:solidFill>
                <a:effectLst>
                  <a:innerShdw blurRad="69850" dist="43180" dir="5400000">
                    <a:srgbClr val="000000">
                      <a:alpha val="65000"/>
                    </a:srgbClr>
                  </a:innerShdw>
                </a:effectLst>
              </a:rPr>
              <a:t>Simplification of a force and couple system</a:t>
            </a:r>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p:cNvSpPr/>
          <p:nvPr/>
        </p:nvSpPr>
        <p:spPr>
          <a:xfrm>
            <a:off x="928662" y="1142984"/>
            <a:ext cx="3600000" cy="360000"/>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buNone/>
            </a:pPr>
            <a:r>
              <a:rPr lang="en-US" sz="2000" b="1" dirty="0" smtClean="0">
                <a:solidFill>
                  <a:schemeClr val="bg1"/>
                </a:solidFill>
              </a:rPr>
              <a:t>Example [1]</a:t>
            </a:r>
          </a:p>
        </p:txBody>
      </p:sp>
      <p:sp>
        <p:nvSpPr>
          <p:cNvPr id="30" name="Oval 29"/>
          <p:cNvSpPr>
            <a:spLocks noChangeAspect="1"/>
          </p:cNvSpPr>
          <p:nvPr/>
        </p:nvSpPr>
        <p:spPr>
          <a:xfrm>
            <a:off x="8066754" y="422896"/>
            <a:ext cx="1005840" cy="1005840"/>
          </a:xfrm>
          <a:prstGeom prst="ellipse">
            <a:avLst/>
          </a:prstGeom>
          <a:blipFill>
            <a:blip r:embed="rId3"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 name="Group 9"/>
          <p:cNvGrpSpPr>
            <a:grpSpLocks noChangeAspect="1"/>
          </p:cNvGrpSpPr>
          <p:nvPr/>
        </p:nvGrpSpPr>
        <p:grpSpPr>
          <a:xfrm>
            <a:off x="7572396" y="5286388"/>
            <a:ext cx="1440000" cy="1440000"/>
            <a:chOff x="357158" y="1000108"/>
            <a:chExt cx="1800000" cy="1800000"/>
          </a:xfrm>
        </p:grpSpPr>
        <p:sp>
          <p:nvSpPr>
            <p:cNvPr id="29" name="Rounded Rectangle 28"/>
            <p:cNvSpPr/>
            <p:nvPr/>
          </p:nvSpPr>
          <p:spPr>
            <a:xfrm>
              <a:off x="357158" y="1000108"/>
              <a:ext cx="1800000" cy="180000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1" name="Flowchart: Summing Junction 30"/>
            <p:cNvSpPr/>
            <p:nvPr/>
          </p:nvSpPr>
          <p:spPr>
            <a:xfrm>
              <a:off x="357158" y="1000108"/>
              <a:ext cx="1800000" cy="1800000"/>
            </a:xfrm>
            <a:prstGeom prst="flowChartSummingJunction">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2" name="Flowchart: Or 31"/>
            <p:cNvSpPr/>
            <p:nvPr/>
          </p:nvSpPr>
          <p:spPr>
            <a:xfrm>
              <a:off x="714348" y="1357298"/>
              <a:ext cx="1080000" cy="1080000"/>
            </a:xfrm>
            <a:prstGeom prst="flowChartOr">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3" name="Rectangle 32"/>
            <p:cNvSpPr/>
            <p:nvPr/>
          </p:nvSpPr>
          <p:spPr>
            <a:xfrm>
              <a:off x="857224" y="1000108"/>
              <a:ext cx="78581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firstslide"/>
                </a:rPr>
                <a:t>Home </a:t>
              </a:r>
              <a:endParaRPr lang="en-US" sz="1400" b="1" dirty="0">
                <a:solidFill>
                  <a:schemeClr val="bg2"/>
                </a:solidFill>
              </a:endParaRPr>
            </a:p>
          </p:txBody>
        </p:sp>
        <p:sp>
          <p:nvSpPr>
            <p:cNvPr id="35" name="Rectangle 34"/>
            <p:cNvSpPr/>
            <p:nvPr/>
          </p:nvSpPr>
          <p:spPr>
            <a:xfrm rot="16200000">
              <a:off x="35687" y="1678770"/>
              <a:ext cx="1071570"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nextslide"/>
                </a:rPr>
                <a:t>Next</a:t>
              </a:r>
              <a:endParaRPr lang="en-US" sz="1400" b="1" dirty="0">
                <a:solidFill>
                  <a:schemeClr val="bg2"/>
                </a:solidFill>
              </a:endParaRPr>
            </a:p>
          </p:txBody>
        </p:sp>
        <p:sp>
          <p:nvSpPr>
            <p:cNvPr id="43" name="Rectangle 42"/>
            <p:cNvSpPr/>
            <p:nvPr/>
          </p:nvSpPr>
          <p:spPr>
            <a:xfrm rot="16200000">
              <a:off x="1393009" y="1678769"/>
              <a:ext cx="1071570"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previousslide"/>
                </a:rPr>
                <a:t>Previous</a:t>
              </a:r>
              <a:endParaRPr lang="en-US" sz="1400" b="1" dirty="0">
                <a:solidFill>
                  <a:schemeClr val="bg2"/>
                </a:solidFill>
              </a:endParaRPr>
            </a:p>
          </p:txBody>
        </p:sp>
        <p:sp>
          <p:nvSpPr>
            <p:cNvPr id="44" name="Rectangle 43"/>
            <p:cNvSpPr/>
            <p:nvPr/>
          </p:nvSpPr>
          <p:spPr>
            <a:xfrm>
              <a:off x="785786" y="2357430"/>
              <a:ext cx="99060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lastslide"/>
                </a:rPr>
                <a:t>End</a:t>
              </a:r>
              <a:endParaRPr lang="en-US" sz="1400" b="1" dirty="0">
                <a:solidFill>
                  <a:schemeClr val="bg2"/>
                </a:solidFill>
              </a:endParaRPr>
            </a:p>
          </p:txBody>
        </p:sp>
      </p:grpSp>
      <p:sp>
        <p:nvSpPr>
          <p:cNvPr id="24" name="Rectangle 23"/>
          <p:cNvSpPr/>
          <p:nvPr/>
        </p:nvSpPr>
        <p:spPr>
          <a:xfrm>
            <a:off x="928662" y="1714488"/>
            <a:ext cx="7429552" cy="707886"/>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gn="just"/>
            <a:r>
              <a:rPr lang="en-US" sz="2000" b="1" dirty="0" smtClean="0">
                <a:solidFill>
                  <a:schemeClr val="tx1"/>
                </a:solidFill>
              </a:rPr>
              <a:t>Replace the following forces-moment system to a single force system. </a:t>
            </a:r>
            <a:endParaRPr lang="en-US" sz="2000" b="1" dirty="0" smtClean="0">
              <a:solidFill>
                <a:srgbClr val="FF0000"/>
              </a:solidFill>
            </a:endParaRPr>
          </a:p>
        </p:txBody>
      </p:sp>
      <p:sp>
        <p:nvSpPr>
          <p:cNvPr id="57" name="TextBox 56"/>
          <p:cNvSpPr txBox="1"/>
          <p:nvPr/>
        </p:nvSpPr>
        <p:spPr>
          <a:xfrm>
            <a:off x="4286248" y="2786058"/>
            <a:ext cx="1214446" cy="400110"/>
          </a:xfrm>
          <a:prstGeom prst="rect">
            <a:avLst/>
          </a:prstGeom>
          <a:noFill/>
        </p:spPr>
        <p:txBody>
          <a:bodyPr wrap="square" rtlCol="0">
            <a:spAutoFit/>
          </a:bodyPr>
          <a:lstStyle/>
          <a:p>
            <a:pPr algn="ctr"/>
            <a:r>
              <a:rPr lang="en-US" sz="2000" b="1" dirty="0" smtClean="0"/>
              <a:t>5m</a:t>
            </a:r>
            <a:endParaRPr lang="en-US" sz="2000" b="1" baseline="30000" dirty="0"/>
          </a:p>
        </p:txBody>
      </p:sp>
      <p:grpSp>
        <p:nvGrpSpPr>
          <p:cNvPr id="62" name="Group 61"/>
          <p:cNvGrpSpPr/>
          <p:nvPr/>
        </p:nvGrpSpPr>
        <p:grpSpPr>
          <a:xfrm>
            <a:off x="1428728" y="3071810"/>
            <a:ext cx="6215106" cy="3000396"/>
            <a:chOff x="1428728" y="3071810"/>
            <a:chExt cx="6215106" cy="3000396"/>
          </a:xfrm>
        </p:grpSpPr>
        <p:grpSp>
          <p:nvGrpSpPr>
            <p:cNvPr id="4097" name="Group 1"/>
            <p:cNvGrpSpPr>
              <a:grpSpLocks/>
            </p:cNvGrpSpPr>
            <p:nvPr/>
          </p:nvGrpSpPr>
          <p:grpSpPr bwMode="auto">
            <a:xfrm>
              <a:off x="3357554" y="3581472"/>
              <a:ext cx="2643206" cy="2490734"/>
              <a:chOff x="1434" y="8586"/>
              <a:chExt cx="3176" cy="3089"/>
            </a:xfrm>
          </p:grpSpPr>
          <p:sp>
            <p:nvSpPr>
              <p:cNvPr id="4098" name="Rectangle 2" descr="Walnut"/>
              <p:cNvSpPr>
                <a:spLocks noChangeArrowheads="1"/>
              </p:cNvSpPr>
              <p:nvPr/>
            </p:nvSpPr>
            <p:spPr bwMode="auto">
              <a:xfrm>
                <a:off x="1827" y="8586"/>
                <a:ext cx="2783" cy="269"/>
              </a:xfrm>
              <a:prstGeom prst="rect">
                <a:avLst/>
              </a:prstGeom>
              <a:blipFill dpi="0" rotWithShape="1">
                <a:blip r:embed="rId4" cstate="print"/>
                <a:srcRect/>
                <a:tile tx="0" ty="0" sx="100000" sy="100000" flip="none" algn="tl"/>
              </a:blipFill>
              <a:ln w="12700">
                <a:solidFill>
                  <a:srgbClr val="000000"/>
                </a:solidFill>
                <a:miter lim="800000"/>
                <a:headEnd/>
                <a:tailEnd type="none" w="lg" len="lg"/>
              </a:ln>
            </p:spPr>
            <p:txBody>
              <a:bodyPr vert="horz" wrap="square" lIns="91440" tIns="45720" rIns="91440" bIns="45720" numCol="1" anchor="t" anchorCtr="0" compatLnSpc="1">
                <a:prstTxWarp prst="textNoShape">
                  <a:avLst/>
                </a:prstTxWarp>
              </a:bodyPr>
              <a:lstStyle/>
              <a:p>
                <a:endParaRPr lang="en-US"/>
              </a:p>
            </p:txBody>
          </p:sp>
          <p:sp>
            <p:nvSpPr>
              <p:cNvPr id="4099" name="Rectangle 3" descr="Walnut"/>
              <p:cNvSpPr>
                <a:spLocks noChangeArrowheads="1"/>
              </p:cNvSpPr>
              <p:nvPr/>
            </p:nvSpPr>
            <p:spPr bwMode="auto">
              <a:xfrm rot="5400000">
                <a:off x="555" y="9843"/>
                <a:ext cx="2783" cy="269"/>
              </a:xfrm>
              <a:prstGeom prst="rect">
                <a:avLst/>
              </a:prstGeom>
              <a:blipFill dpi="0" rotWithShape="1">
                <a:blip r:embed="rId4" cstate="print"/>
                <a:srcRect/>
                <a:tile tx="0" ty="0" sx="100000" sy="100000" flip="none" algn="tl"/>
              </a:blipFill>
              <a:ln w="12700">
                <a:solidFill>
                  <a:srgbClr val="000000"/>
                </a:solidFill>
                <a:miter lim="800000"/>
                <a:headEnd/>
                <a:tailEnd type="none" w="lg" len="lg"/>
              </a:ln>
            </p:spPr>
            <p:txBody>
              <a:bodyPr vert="horz" wrap="square" lIns="91440" tIns="45720" rIns="91440" bIns="45720" numCol="1" anchor="t" anchorCtr="0" compatLnSpc="1">
                <a:prstTxWarp prst="textNoShape">
                  <a:avLst/>
                </a:prstTxWarp>
              </a:bodyPr>
              <a:lstStyle/>
              <a:p>
                <a:endParaRPr lang="en-US"/>
              </a:p>
            </p:txBody>
          </p:sp>
          <p:grpSp>
            <p:nvGrpSpPr>
              <p:cNvPr id="4100" name="Group 4"/>
              <p:cNvGrpSpPr>
                <a:grpSpLocks/>
              </p:cNvGrpSpPr>
              <p:nvPr/>
            </p:nvGrpSpPr>
            <p:grpSpPr bwMode="auto">
              <a:xfrm>
                <a:off x="1805" y="8586"/>
                <a:ext cx="330" cy="427"/>
                <a:chOff x="1805" y="8586"/>
                <a:chExt cx="330" cy="427"/>
              </a:xfrm>
            </p:grpSpPr>
            <p:sp>
              <p:nvSpPr>
                <p:cNvPr id="4101" name="Rectangle 5"/>
                <p:cNvSpPr>
                  <a:spLocks noChangeArrowheads="1"/>
                </p:cNvSpPr>
                <p:nvPr/>
              </p:nvSpPr>
              <p:spPr bwMode="auto">
                <a:xfrm rot="5400000">
                  <a:off x="1756" y="8635"/>
                  <a:ext cx="427" cy="330"/>
                </a:xfrm>
                <a:prstGeom prst="rect">
                  <a:avLst/>
                </a:prstGeom>
                <a:gradFill rotWithShape="1">
                  <a:gsLst>
                    <a:gs pos="0">
                      <a:srgbClr val="E6E6E6"/>
                    </a:gs>
                    <a:gs pos="14999">
                      <a:srgbClr val="7D8496"/>
                    </a:gs>
                    <a:gs pos="53000">
                      <a:srgbClr val="E6E6E6"/>
                    </a:gs>
                    <a:gs pos="67999">
                      <a:srgbClr val="7D8496"/>
                    </a:gs>
                    <a:gs pos="92999">
                      <a:srgbClr val="E6E6E6"/>
                    </a:gs>
                    <a:gs pos="100000">
                      <a:srgbClr val="FFFFFF"/>
                    </a:gs>
                  </a:gsLst>
                  <a:lin ang="2700000" scaled="1"/>
                </a:gradFill>
                <a:ln w="12700">
                  <a:solidFill>
                    <a:srgbClr val="000000"/>
                  </a:solidFill>
                  <a:miter lim="800000"/>
                  <a:headEnd/>
                  <a:tailEnd type="none" w="lg" len="lg"/>
                </a:ln>
              </p:spPr>
              <p:txBody>
                <a:bodyPr vert="horz" wrap="square" lIns="91440" tIns="45720" rIns="91440" bIns="45720" numCol="1" anchor="t" anchorCtr="0" compatLnSpc="1">
                  <a:prstTxWarp prst="textNoShape">
                    <a:avLst/>
                  </a:prstTxWarp>
                </a:bodyPr>
                <a:lstStyle/>
                <a:p>
                  <a:endParaRPr lang="en-US"/>
                </a:p>
              </p:txBody>
            </p:sp>
            <p:sp>
              <p:nvSpPr>
                <p:cNvPr id="4102" name="Oval 6"/>
                <p:cNvSpPr>
                  <a:spLocks noChangeArrowheads="1"/>
                </p:cNvSpPr>
                <p:nvPr/>
              </p:nvSpPr>
              <p:spPr bwMode="auto">
                <a:xfrm>
                  <a:off x="1860" y="8672"/>
                  <a:ext cx="57" cy="57"/>
                </a:xfrm>
                <a:prstGeom prst="ellipse">
                  <a:avLst/>
                </a:prstGeom>
                <a:solidFill>
                  <a:srgbClr val="7F7F7F"/>
                </a:solidFill>
                <a:ln w="3175">
                  <a:solidFill>
                    <a:srgbClr val="000000"/>
                  </a:solidFill>
                  <a:round/>
                  <a:headEnd/>
                  <a:tailEnd type="none" w="lg" len="lg"/>
                </a:ln>
              </p:spPr>
              <p:txBody>
                <a:bodyPr vert="horz" wrap="square" lIns="91440" tIns="45720" rIns="91440" bIns="45720" numCol="1" anchor="t" anchorCtr="0" compatLnSpc="1">
                  <a:prstTxWarp prst="textNoShape">
                    <a:avLst/>
                  </a:prstTxWarp>
                </a:bodyPr>
                <a:lstStyle/>
                <a:p>
                  <a:endParaRPr lang="en-US"/>
                </a:p>
              </p:txBody>
            </p:sp>
            <p:sp>
              <p:nvSpPr>
                <p:cNvPr id="4103" name="Oval 7"/>
                <p:cNvSpPr>
                  <a:spLocks noChangeArrowheads="1"/>
                </p:cNvSpPr>
                <p:nvPr/>
              </p:nvSpPr>
              <p:spPr bwMode="auto">
                <a:xfrm>
                  <a:off x="1858" y="8890"/>
                  <a:ext cx="57" cy="57"/>
                </a:xfrm>
                <a:prstGeom prst="ellipse">
                  <a:avLst/>
                </a:prstGeom>
                <a:solidFill>
                  <a:srgbClr val="7F7F7F"/>
                </a:solidFill>
                <a:ln w="3175">
                  <a:solidFill>
                    <a:srgbClr val="000000"/>
                  </a:solidFill>
                  <a:round/>
                  <a:headEnd/>
                  <a:tailEnd type="none" w="lg" len="lg"/>
                </a:ln>
              </p:spPr>
              <p:txBody>
                <a:bodyPr vert="horz" wrap="square" lIns="91440" tIns="45720" rIns="91440" bIns="45720" numCol="1" anchor="t" anchorCtr="0" compatLnSpc="1">
                  <a:prstTxWarp prst="textNoShape">
                    <a:avLst/>
                  </a:prstTxWarp>
                </a:bodyPr>
                <a:lstStyle/>
                <a:p>
                  <a:endParaRPr lang="en-US"/>
                </a:p>
              </p:txBody>
            </p:sp>
            <p:sp>
              <p:nvSpPr>
                <p:cNvPr id="4104" name="Oval 8"/>
                <p:cNvSpPr>
                  <a:spLocks noChangeArrowheads="1"/>
                </p:cNvSpPr>
                <p:nvPr/>
              </p:nvSpPr>
              <p:spPr bwMode="auto">
                <a:xfrm>
                  <a:off x="2023" y="8670"/>
                  <a:ext cx="57" cy="57"/>
                </a:xfrm>
                <a:prstGeom prst="ellipse">
                  <a:avLst/>
                </a:prstGeom>
                <a:solidFill>
                  <a:srgbClr val="7F7F7F"/>
                </a:solidFill>
                <a:ln w="3175">
                  <a:solidFill>
                    <a:srgbClr val="000000"/>
                  </a:solidFill>
                  <a:round/>
                  <a:headEnd/>
                  <a:tailEnd type="none" w="lg" len="lg"/>
                </a:ln>
              </p:spPr>
              <p:txBody>
                <a:bodyPr vert="horz" wrap="square" lIns="91440" tIns="45720" rIns="91440" bIns="45720" numCol="1" anchor="t" anchorCtr="0" compatLnSpc="1">
                  <a:prstTxWarp prst="textNoShape">
                    <a:avLst/>
                  </a:prstTxWarp>
                </a:bodyPr>
                <a:lstStyle/>
                <a:p>
                  <a:endParaRPr lang="en-US"/>
                </a:p>
              </p:txBody>
            </p:sp>
            <p:sp>
              <p:nvSpPr>
                <p:cNvPr id="4105" name="Oval 9"/>
                <p:cNvSpPr>
                  <a:spLocks noChangeArrowheads="1"/>
                </p:cNvSpPr>
                <p:nvPr/>
              </p:nvSpPr>
              <p:spPr bwMode="auto">
                <a:xfrm>
                  <a:off x="2021" y="8888"/>
                  <a:ext cx="57" cy="57"/>
                </a:xfrm>
                <a:prstGeom prst="ellipse">
                  <a:avLst/>
                </a:prstGeom>
                <a:solidFill>
                  <a:srgbClr val="7F7F7F"/>
                </a:solidFill>
                <a:ln w="3175">
                  <a:solidFill>
                    <a:srgbClr val="000000"/>
                  </a:solidFill>
                  <a:round/>
                  <a:headEnd/>
                  <a:tailEnd type="none" w="lg" len="lg"/>
                </a:ln>
              </p:spPr>
              <p:txBody>
                <a:bodyPr vert="horz" wrap="square" lIns="91440" tIns="45720" rIns="91440" bIns="45720" numCol="1" anchor="t" anchorCtr="0" compatLnSpc="1">
                  <a:prstTxWarp prst="textNoShape">
                    <a:avLst/>
                  </a:prstTxWarp>
                </a:bodyPr>
                <a:lstStyle/>
                <a:p>
                  <a:endParaRPr lang="en-US"/>
                </a:p>
              </p:txBody>
            </p:sp>
          </p:grpSp>
          <p:grpSp>
            <p:nvGrpSpPr>
              <p:cNvPr id="4106" name="Group 10"/>
              <p:cNvGrpSpPr>
                <a:grpSpLocks/>
              </p:cNvGrpSpPr>
              <p:nvPr/>
            </p:nvGrpSpPr>
            <p:grpSpPr bwMode="auto">
              <a:xfrm>
                <a:off x="1698" y="11193"/>
                <a:ext cx="494" cy="241"/>
                <a:chOff x="1698" y="11193"/>
                <a:chExt cx="494" cy="241"/>
              </a:xfrm>
            </p:grpSpPr>
            <p:sp>
              <p:nvSpPr>
                <p:cNvPr id="4107" name="Rectangle 11"/>
                <p:cNvSpPr>
                  <a:spLocks noChangeArrowheads="1"/>
                </p:cNvSpPr>
                <p:nvPr/>
              </p:nvSpPr>
              <p:spPr bwMode="auto">
                <a:xfrm rot="5400000">
                  <a:off x="1824" y="11067"/>
                  <a:ext cx="241" cy="494"/>
                </a:xfrm>
                <a:prstGeom prst="rect">
                  <a:avLst/>
                </a:prstGeom>
                <a:gradFill rotWithShape="1">
                  <a:gsLst>
                    <a:gs pos="0">
                      <a:srgbClr val="E6E6E6"/>
                    </a:gs>
                    <a:gs pos="14999">
                      <a:srgbClr val="7D8496"/>
                    </a:gs>
                    <a:gs pos="53000">
                      <a:srgbClr val="E6E6E6"/>
                    </a:gs>
                    <a:gs pos="67999">
                      <a:srgbClr val="7D8496"/>
                    </a:gs>
                    <a:gs pos="92999">
                      <a:srgbClr val="E6E6E6"/>
                    </a:gs>
                    <a:gs pos="100000">
                      <a:srgbClr val="FFFFFF"/>
                    </a:gs>
                  </a:gsLst>
                  <a:lin ang="2700000" scaled="1"/>
                </a:gradFill>
                <a:ln w="12700">
                  <a:solidFill>
                    <a:srgbClr val="000000"/>
                  </a:solidFill>
                  <a:miter lim="800000"/>
                  <a:headEnd/>
                  <a:tailEnd type="none" w="lg" len="lg"/>
                </a:ln>
              </p:spPr>
              <p:txBody>
                <a:bodyPr vert="horz" wrap="square" lIns="91440" tIns="45720" rIns="91440" bIns="45720" numCol="1" anchor="t" anchorCtr="0" compatLnSpc="1">
                  <a:prstTxWarp prst="textNoShape">
                    <a:avLst/>
                  </a:prstTxWarp>
                </a:bodyPr>
                <a:lstStyle/>
                <a:p>
                  <a:endParaRPr lang="en-US"/>
                </a:p>
              </p:txBody>
            </p:sp>
            <p:sp>
              <p:nvSpPr>
                <p:cNvPr id="4108" name="Oval 12"/>
                <p:cNvSpPr>
                  <a:spLocks noChangeArrowheads="1"/>
                </p:cNvSpPr>
                <p:nvPr/>
              </p:nvSpPr>
              <p:spPr bwMode="auto">
                <a:xfrm>
                  <a:off x="1825" y="11279"/>
                  <a:ext cx="57" cy="57"/>
                </a:xfrm>
                <a:prstGeom prst="ellipse">
                  <a:avLst/>
                </a:prstGeom>
                <a:solidFill>
                  <a:srgbClr val="7F7F7F"/>
                </a:solidFill>
                <a:ln w="3175">
                  <a:solidFill>
                    <a:srgbClr val="000000"/>
                  </a:solidFill>
                  <a:round/>
                  <a:headEnd/>
                  <a:tailEnd type="none" w="lg" len="lg"/>
                </a:ln>
              </p:spPr>
              <p:txBody>
                <a:bodyPr vert="horz" wrap="square" lIns="91440" tIns="45720" rIns="91440" bIns="45720" numCol="1" anchor="t" anchorCtr="0" compatLnSpc="1">
                  <a:prstTxWarp prst="textNoShape">
                    <a:avLst/>
                  </a:prstTxWarp>
                </a:bodyPr>
                <a:lstStyle/>
                <a:p>
                  <a:endParaRPr lang="en-US"/>
                </a:p>
              </p:txBody>
            </p:sp>
            <p:sp>
              <p:nvSpPr>
                <p:cNvPr id="4109" name="Oval 13"/>
                <p:cNvSpPr>
                  <a:spLocks noChangeArrowheads="1"/>
                </p:cNvSpPr>
                <p:nvPr/>
              </p:nvSpPr>
              <p:spPr bwMode="auto">
                <a:xfrm>
                  <a:off x="1988" y="11277"/>
                  <a:ext cx="57" cy="57"/>
                </a:xfrm>
                <a:prstGeom prst="ellipse">
                  <a:avLst/>
                </a:prstGeom>
                <a:solidFill>
                  <a:srgbClr val="7F7F7F"/>
                </a:solidFill>
                <a:ln w="3175">
                  <a:solidFill>
                    <a:srgbClr val="000000"/>
                  </a:solidFill>
                  <a:round/>
                  <a:headEnd/>
                  <a:tailEnd type="none" w="lg" len="lg"/>
                </a:ln>
              </p:spPr>
              <p:txBody>
                <a:bodyPr vert="horz" wrap="square" lIns="91440" tIns="45720" rIns="91440" bIns="45720" numCol="1" anchor="t" anchorCtr="0" compatLnSpc="1">
                  <a:prstTxWarp prst="textNoShape">
                    <a:avLst/>
                  </a:prstTxWarp>
                </a:bodyPr>
                <a:lstStyle/>
                <a:p>
                  <a:endParaRPr lang="en-US"/>
                </a:p>
              </p:txBody>
            </p:sp>
          </p:grpSp>
          <p:sp>
            <p:nvSpPr>
              <p:cNvPr id="4110" name="Rectangle 14" descr="Wide upward diagonal"/>
              <p:cNvSpPr>
                <a:spLocks noChangeArrowheads="1"/>
              </p:cNvSpPr>
              <p:nvPr/>
            </p:nvSpPr>
            <p:spPr bwMode="auto">
              <a:xfrm rot="5400000">
                <a:off x="1820" y="11048"/>
                <a:ext cx="241" cy="1014"/>
              </a:xfrm>
              <a:prstGeom prst="rect">
                <a:avLst/>
              </a:prstGeom>
              <a:pattFill prst="wdUpDiag">
                <a:fgClr>
                  <a:srgbClr val="FFFFFF"/>
                </a:fgClr>
                <a:bgClr>
                  <a:srgbClr val="5A5A5A"/>
                </a:bgClr>
              </a:pattFill>
              <a:ln w="3175">
                <a:noFill/>
                <a:miter lim="800000"/>
                <a:headEnd/>
                <a:tailEnd type="none" w="lg" len="lg"/>
              </a:ln>
            </p:spPr>
            <p:txBody>
              <a:bodyPr vert="horz" wrap="square" lIns="91440" tIns="45720" rIns="91440" bIns="45720" numCol="1" anchor="t" anchorCtr="0" compatLnSpc="1">
                <a:prstTxWarp prst="textNoShape">
                  <a:avLst/>
                </a:prstTxWarp>
              </a:bodyPr>
              <a:lstStyle/>
              <a:p>
                <a:endParaRPr lang="en-US"/>
              </a:p>
            </p:txBody>
          </p:sp>
        </p:grpSp>
        <p:cxnSp>
          <p:nvCxnSpPr>
            <p:cNvPr id="37" name="Straight Arrow Connector 36"/>
            <p:cNvCxnSpPr/>
            <p:nvPr/>
          </p:nvCxnSpPr>
          <p:spPr>
            <a:xfrm>
              <a:off x="2214546" y="4510166"/>
              <a:ext cx="731520" cy="1588"/>
            </a:xfrm>
            <a:prstGeom prst="straightConnector1">
              <a:avLst/>
            </a:prstGeom>
            <a:ln w="25400">
              <a:solidFill>
                <a:srgbClr val="FF000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p:nvPr/>
          </p:nvCxnSpPr>
          <p:spPr>
            <a:xfrm rot="16200000" flipH="1">
              <a:off x="5935675" y="3865570"/>
              <a:ext cx="644530" cy="485772"/>
            </a:xfrm>
            <a:prstGeom prst="straightConnector1">
              <a:avLst/>
            </a:prstGeom>
            <a:ln w="25400">
              <a:solidFill>
                <a:srgbClr val="FF0000"/>
              </a:solidFill>
              <a:tailEnd type="stealth" w="lg" len="lg"/>
            </a:ln>
          </p:spPr>
          <p:style>
            <a:lnRef idx="1">
              <a:schemeClr val="accent1"/>
            </a:lnRef>
            <a:fillRef idx="0">
              <a:schemeClr val="accent1"/>
            </a:fillRef>
            <a:effectRef idx="0">
              <a:schemeClr val="accent1"/>
            </a:effectRef>
            <a:fontRef idx="minor">
              <a:schemeClr val="tx1"/>
            </a:fontRef>
          </p:style>
        </p:cxnSp>
        <p:sp>
          <p:nvSpPr>
            <p:cNvPr id="40" name="TextBox 39"/>
            <p:cNvSpPr txBox="1"/>
            <p:nvPr/>
          </p:nvSpPr>
          <p:spPr>
            <a:xfrm>
              <a:off x="1428728" y="4257738"/>
              <a:ext cx="1214446" cy="400110"/>
            </a:xfrm>
            <a:prstGeom prst="rect">
              <a:avLst/>
            </a:prstGeom>
            <a:noFill/>
          </p:spPr>
          <p:txBody>
            <a:bodyPr wrap="square" rtlCol="0">
              <a:spAutoFit/>
            </a:bodyPr>
            <a:lstStyle/>
            <a:p>
              <a:r>
                <a:rPr lang="en-US" sz="2000" b="1" dirty="0" smtClean="0">
                  <a:solidFill>
                    <a:srgbClr val="FF0000"/>
                  </a:solidFill>
                </a:rPr>
                <a:t>10 </a:t>
              </a:r>
              <a:r>
                <a:rPr lang="en-US" sz="2000" b="1" dirty="0" err="1" smtClean="0">
                  <a:solidFill>
                    <a:srgbClr val="FF0000"/>
                  </a:solidFill>
                </a:rPr>
                <a:t>kN</a:t>
              </a:r>
              <a:r>
                <a:rPr lang="en-US" sz="2000" b="1" dirty="0" smtClean="0">
                  <a:solidFill>
                    <a:srgbClr val="FF0000"/>
                  </a:solidFill>
                </a:rPr>
                <a:t> </a:t>
              </a:r>
              <a:endParaRPr lang="en-US" sz="2000" b="1" dirty="0">
                <a:solidFill>
                  <a:srgbClr val="FF0000"/>
                </a:solidFill>
              </a:endParaRPr>
            </a:p>
          </p:txBody>
        </p:sp>
        <p:sp>
          <p:nvSpPr>
            <p:cNvPr id="41" name="TextBox 40"/>
            <p:cNvSpPr txBox="1"/>
            <p:nvPr/>
          </p:nvSpPr>
          <p:spPr>
            <a:xfrm>
              <a:off x="6429388" y="4071942"/>
              <a:ext cx="1214446" cy="400110"/>
            </a:xfrm>
            <a:prstGeom prst="rect">
              <a:avLst/>
            </a:prstGeom>
            <a:noFill/>
          </p:spPr>
          <p:txBody>
            <a:bodyPr wrap="square" rtlCol="0">
              <a:spAutoFit/>
            </a:bodyPr>
            <a:lstStyle/>
            <a:p>
              <a:r>
                <a:rPr lang="en-US" sz="2000" b="1" dirty="0" smtClean="0">
                  <a:solidFill>
                    <a:srgbClr val="FF0000"/>
                  </a:solidFill>
                </a:rPr>
                <a:t>7 </a:t>
              </a:r>
              <a:r>
                <a:rPr lang="en-US" sz="2000" b="1" dirty="0" err="1" smtClean="0">
                  <a:solidFill>
                    <a:srgbClr val="FF0000"/>
                  </a:solidFill>
                </a:rPr>
                <a:t>kN</a:t>
              </a:r>
              <a:r>
                <a:rPr lang="en-US" sz="2000" b="1" dirty="0" smtClean="0">
                  <a:solidFill>
                    <a:srgbClr val="FF0000"/>
                  </a:solidFill>
                </a:rPr>
                <a:t> </a:t>
              </a:r>
              <a:endParaRPr lang="en-US" sz="2000" b="1" dirty="0">
                <a:solidFill>
                  <a:srgbClr val="FF0000"/>
                </a:solidFill>
              </a:endParaRPr>
            </a:p>
          </p:txBody>
        </p:sp>
        <p:sp>
          <p:nvSpPr>
            <p:cNvPr id="46" name="Arc 45"/>
            <p:cNvSpPr>
              <a:spLocks noChangeAspect="1"/>
            </p:cNvSpPr>
            <p:nvPr/>
          </p:nvSpPr>
          <p:spPr>
            <a:xfrm>
              <a:off x="6000760" y="3786190"/>
              <a:ext cx="365760" cy="365760"/>
            </a:xfrm>
            <a:prstGeom prst="arc">
              <a:avLst>
                <a:gd name="adj1" fmla="val 16200000"/>
                <a:gd name="adj2" fmla="val 3751143"/>
              </a:avLst>
            </a:prstGeom>
            <a:ln>
              <a:headEnd type="stealth"/>
              <a:tailEnd type="stealth"/>
            </a:ln>
          </p:spPr>
          <p:style>
            <a:lnRef idx="1">
              <a:schemeClr val="dk1"/>
            </a:lnRef>
            <a:fillRef idx="0">
              <a:schemeClr val="dk1"/>
            </a:fillRef>
            <a:effectRef idx="0">
              <a:schemeClr val="dk1"/>
            </a:effectRef>
            <a:fontRef idx="minor">
              <a:schemeClr val="tx1"/>
            </a:fontRef>
          </p:style>
          <p:txBody>
            <a:bodyPr rtlCol="0" anchor="ctr"/>
            <a:lstStyle/>
            <a:p>
              <a:pPr algn="ctr"/>
              <a:endParaRPr lang="en-US"/>
            </a:p>
          </p:txBody>
        </p:sp>
        <p:sp>
          <p:nvSpPr>
            <p:cNvPr id="47" name="TextBox 46"/>
            <p:cNvSpPr txBox="1"/>
            <p:nvPr/>
          </p:nvSpPr>
          <p:spPr>
            <a:xfrm>
              <a:off x="5643570" y="3814708"/>
              <a:ext cx="1214446" cy="400110"/>
            </a:xfrm>
            <a:prstGeom prst="rect">
              <a:avLst/>
            </a:prstGeom>
            <a:noFill/>
          </p:spPr>
          <p:txBody>
            <a:bodyPr wrap="square" rtlCol="0">
              <a:spAutoFit/>
            </a:bodyPr>
            <a:lstStyle/>
            <a:p>
              <a:pPr algn="r"/>
              <a:r>
                <a:rPr lang="en-US" sz="2000" b="1" dirty="0" smtClean="0"/>
                <a:t>30</a:t>
              </a:r>
              <a:r>
                <a:rPr lang="en-US" sz="2000" b="1" baseline="30000" dirty="0" smtClean="0"/>
                <a:t>o</a:t>
              </a:r>
              <a:endParaRPr lang="en-US" sz="2000" b="1" baseline="30000" dirty="0"/>
            </a:p>
          </p:txBody>
        </p:sp>
        <p:cxnSp>
          <p:nvCxnSpPr>
            <p:cNvPr id="49" name="Straight Arrow Connector 48"/>
            <p:cNvCxnSpPr/>
            <p:nvPr/>
          </p:nvCxnSpPr>
          <p:spPr>
            <a:xfrm>
              <a:off x="3714744" y="3214686"/>
              <a:ext cx="2286000" cy="1588"/>
            </a:xfrm>
            <a:prstGeom prst="straightConnector1">
              <a:avLst/>
            </a:prstGeom>
            <a:ln>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5400000">
              <a:off x="3532658" y="3253896"/>
              <a:ext cx="365760" cy="1588"/>
            </a:xfrm>
            <a:prstGeom prst="line">
              <a:avLst/>
            </a:prstGeom>
          </p:spPr>
          <p:style>
            <a:lnRef idx="1">
              <a:schemeClr val="dk1"/>
            </a:lnRef>
            <a:fillRef idx="0">
              <a:schemeClr val="dk1"/>
            </a:fillRef>
            <a:effectRef idx="0">
              <a:schemeClr val="dk1"/>
            </a:effectRef>
            <a:fontRef idx="minor">
              <a:schemeClr val="tx1"/>
            </a:fontRef>
          </p:style>
        </p:cxnSp>
        <p:cxnSp>
          <p:nvCxnSpPr>
            <p:cNvPr id="52" name="Straight Connector 51"/>
            <p:cNvCxnSpPr/>
            <p:nvPr/>
          </p:nvCxnSpPr>
          <p:spPr>
            <a:xfrm rot="10800000">
              <a:off x="6000760" y="3786190"/>
              <a:ext cx="500066" cy="1588"/>
            </a:xfrm>
            <a:prstGeom prst="line">
              <a:avLst/>
            </a:prstGeom>
          </p:spPr>
          <p:style>
            <a:lnRef idx="1">
              <a:schemeClr val="dk1"/>
            </a:lnRef>
            <a:fillRef idx="0">
              <a:schemeClr val="dk1"/>
            </a:fillRef>
            <a:effectRef idx="0">
              <a:schemeClr val="dk1"/>
            </a:effectRef>
            <a:fontRef idx="minor">
              <a:schemeClr val="tx1"/>
            </a:fontRef>
          </p:style>
        </p:cxnSp>
        <p:cxnSp>
          <p:nvCxnSpPr>
            <p:cNvPr id="53" name="Straight Connector 52"/>
            <p:cNvCxnSpPr/>
            <p:nvPr/>
          </p:nvCxnSpPr>
          <p:spPr>
            <a:xfrm rot="5400000">
              <a:off x="5817086" y="3316764"/>
              <a:ext cx="365760" cy="1588"/>
            </a:xfrm>
            <a:prstGeom prst="line">
              <a:avLst/>
            </a:prstGeom>
          </p:spPr>
          <p:style>
            <a:lnRef idx="1">
              <a:schemeClr val="dk1"/>
            </a:lnRef>
            <a:fillRef idx="0">
              <a:schemeClr val="dk1"/>
            </a:fillRef>
            <a:effectRef idx="0">
              <a:schemeClr val="dk1"/>
            </a:effectRef>
            <a:fontRef idx="minor">
              <a:schemeClr val="tx1"/>
            </a:fontRef>
          </p:style>
        </p:cxnSp>
        <p:cxnSp>
          <p:nvCxnSpPr>
            <p:cNvPr id="54" name="Straight Arrow Connector 53"/>
            <p:cNvCxnSpPr/>
            <p:nvPr/>
          </p:nvCxnSpPr>
          <p:spPr>
            <a:xfrm rot="5400000">
              <a:off x="1950868" y="4691222"/>
              <a:ext cx="2240280" cy="1588"/>
            </a:xfrm>
            <a:prstGeom prst="straightConnector1">
              <a:avLst/>
            </a:prstGeom>
            <a:ln>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10800000">
              <a:off x="3031798" y="3571876"/>
              <a:ext cx="548640" cy="1588"/>
            </a:xfrm>
            <a:prstGeom prst="line">
              <a:avLst/>
            </a:prstGeom>
          </p:spPr>
          <p:style>
            <a:lnRef idx="1">
              <a:schemeClr val="dk1"/>
            </a:lnRef>
            <a:fillRef idx="0">
              <a:schemeClr val="dk1"/>
            </a:fillRef>
            <a:effectRef idx="0">
              <a:schemeClr val="dk1"/>
            </a:effectRef>
            <a:fontRef idx="minor">
              <a:schemeClr val="tx1"/>
            </a:fontRef>
          </p:style>
        </p:cxnSp>
        <p:cxnSp>
          <p:nvCxnSpPr>
            <p:cNvPr id="56" name="Straight Connector 55"/>
            <p:cNvCxnSpPr/>
            <p:nvPr/>
          </p:nvCxnSpPr>
          <p:spPr>
            <a:xfrm rot="10800000">
              <a:off x="2951790" y="5856304"/>
              <a:ext cx="548640" cy="1588"/>
            </a:xfrm>
            <a:prstGeom prst="line">
              <a:avLst/>
            </a:prstGeom>
          </p:spPr>
          <p:style>
            <a:lnRef idx="1">
              <a:schemeClr val="dk1"/>
            </a:lnRef>
            <a:fillRef idx="0">
              <a:schemeClr val="dk1"/>
            </a:fillRef>
            <a:effectRef idx="0">
              <a:schemeClr val="dk1"/>
            </a:effectRef>
            <a:fontRef idx="minor">
              <a:schemeClr val="tx1"/>
            </a:fontRef>
          </p:style>
        </p:cxnSp>
        <p:sp>
          <p:nvSpPr>
            <p:cNvPr id="58" name="TextBox 57"/>
            <p:cNvSpPr txBox="1"/>
            <p:nvPr/>
          </p:nvSpPr>
          <p:spPr>
            <a:xfrm rot="16200000">
              <a:off x="2807510" y="3836168"/>
              <a:ext cx="1214446" cy="400110"/>
            </a:xfrm>
            <a:prstGeom prst="rect">
              <a:avLst/>
            </a:prstGeom>
            <a:noFill/>
          </p:spPr>
          <p:txBody>
            <a:bodyPr wrap="square" rtlCol="0">
              <a:spAutoFit/>
            </a:bodyPr>
            <a:lstStyle/>
            <a:p>
              <a:pPr algn="ctr"/>
              <a:r>
                <a:rPr lang="en-US" sz="2000" b="1" dirty="0" smtClean="0"/>
                <a:t>2m</a:t>
              </a:r>
              <a:endParaRPr lang="en-US" sz="2000" b="1" baseline="30000" dirty="0"/>
            </a:p>
          </p:txBody>
        </p:sp>
        <p:cxnSp>
          <p:nvCxnSpPr>
            <p:cNvPr id="59" name="Straight Connector 58"/>
            <p:cNvCxnSpPr/>
            <p:nvPr/>
          </p:nvCxnSpPr>
          <p:spPr>
            <a:xfrm rot="10800000">
              <a:off x="3214679" y="4498982"/>
              <a:ext cx="365760" cy="1588"/>
            </a:xfrm>
            <a:prstGeom prst="line">
              <a:avLst/>
            </a:prstGeom>
          </p:spPr>
          <p:style>
            <a:lnRef idx="1">
              <a:schemeClr val="dk1"/>
            </a:lnRef>
            <a:fillRef idx="0">
              <a:schemeClr val="dk1"/>
            </a:fillRef>
            <a:effectRef idx="0">
              <a:schemeClr val="dk1"/>
            </a:effectRef>
            <a:fontRef idx="minor">
              <a:schemeClr val="tx1"/>
            </a:fontRef>
          </p:style>
        </p:cxnSp>
        <p:cxnSp>
          <p:nvCxnSpPr>
            <p:cNvPr id="60" name="Straight Arrow Connector 59"/>
            <p:cNvCxnSpPr/>
            <p:nvPr/>
          </p:nvCxnSpPr>
          <p:spPr>
            <a:xfrm rot="5400000">
              <a:off x="2873842" y="4054000"/>
              <a:ext cx="822960" cy="1588"/>
            </a:xfrm>
            <a:prstGeom prst="straightConnector1">
              <a:avLst/>
            </a:prstGeom>
            <a:ln>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61" name="TextBox 60"/>
            <p:cNvSpPr txBox="1"/>
            <p:nvPr/>
          </p:nvSpPr>
          <p:spPr>
            <a:xfrm rot="16200000">
              <a:off x="2335961" y="4621986"/>
              <a:ext cx="1214446" cy="400110"/>
            </a:xfrm>
            <a:prstGeom prst="rect">
              <a:avLst/>
            </a:prstGeom>
            <a:noFill/>
          </p:spPr>
          <p:txBody>
            <a:bodyPr wrap="square" rtlCol="0">
              <a:spAutoFit/>
            </a:bodyPr>
            <a:lstStyle/>
            <a:p>
              <a:pPr algn="ctr"/>
              <a:r>
                <a:rPr lang="en-US" sz="2000" b="1" dirty="0" smtClean="0"/>
                <a:t>8m</a:t>
              </a:r>
              <a:endParaRPr lang="en-US" sz="2000" b="1" baseline="30000" dirty="0"/>
            </a:p>
          </p:txBody>
        </p:sp>
      </p:grpSp>
    </p:spTree>
  </p:cSld>
  <p:clrMapOvr>
    <a:masterClrMapping/>
  </p:clrMapOvr>
  <p:transition>
    <p:split orient="ver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Rectangle 45"/>
          <p:cNvSpPr/>
          <p:nvPr/>
        </p:nvSpPr>
        <p:spPr>
          <a:xfrm>
            <a:off x="857224" y="1643050"/>
            <a:ext cx="7715304" cy="4093428"/>
          </a:xfrm>
          <a:prstGeom prst="rect">
            <a:avLst/>
          </a:prstGeom>
        </p:spPr>
        <p:txBody>
          <a:bodyPr wrap="square">
            <a:spAutoFit/>
          </a:bodyPr>
          <a:lstStyle/>
          <a:p>
            <a:pPr algn="just"/>
            <a:r>
              <a:rPr lang="en-US" sz="2000" b="1" dirty="0" smtClean="0"/>
              <a:t>Solution:</a:t>
            </a:r>
          </a:p>
          <a:p>
            <a:pPr algn="just">
              <a:lnSpc>
                <a:spcPct val="150000"/>
              </a:lnSpc>
            </a:pPr>
            <a:r>
              <a:rPr lang="en-US" sz="2000" b="1" dirty="0" smtClean="0">
                <a:solidFill>
                  <a:srgbClr val="FF0000"/>
                </a:solidFill>
              </a:rPr>
              <a:t>First,  calculate the resultant  force F</a:t>
            </a:r>
            <a:endParaRPr lang="en-US" sz="2000" b="1" baseline="-25000" dirty="0" smtClean="0">
              <a:solidFill>
                <a:srgbClr val="FF0000"/>
              </a:solidFill>
            </a:endParaRPr>
          </a:p>
          <a:p>
            <a:pPr algn="just">
              <a:lnSpc>
                <a:spcPct val="150000"/>
              </a:lnSpc>
            </a:pPr>
            <a:r>
              <a:rPr lang="en-US" sz="2000" b="1" dirty="0" smtClean="0"/>
              <a:t>∑</a:t>
            </a:r>
            <a:r>
              <a:rPr lang="en-US" sz="2000" i="1" dirty="0" err="1" smtClean="0"/>
              <a:t>Fx</a:t>
            </a:r>
            <a:r>
              <a:rPr lang="en-US" sz="2000" b="1" dirty="0" smtClean="0"/>
              <a:t> = 10 + 7cos(30) = 16.06kN </a:t>
            </a:r>
          </a:p>
          <a:p>
            <a:pPr algn="just">
              <a:lnSpc>
                <a:spcPct val="150000"/>
              </a:lnSpc>
            </a:pPr>
            <a:r>
              <a:rPr lang="en-US" sz="2000" b="1" dirty="0" smtClean="0"/>
              <a:t>∑</a:t>
            </a:r>
            <a:r>
              <a:rPr lang="en-US" sz="2000" i="1" dirty="0" err="1" smtClean="0"/>
              <a:t>Fy</a:t>
            </a:r>
            <a:r>
              <a:rPr lang="en-US" sz="2000" b="1" dirty="0" smtClean="0"/>
              <a:t> = - 7 sin(30) = 3.5 </a:t>
            </a:r>
            <a:r>
              <a:rPr lang="en-US" sz="2000" b="1" dirty="0" err="1" smtClean="0"/>
              <a:t>kN</a:t>
            </a:r>
            <a:endParaRPr lang="en-US" sz="2000" b="1" dirty="0" smtClean="0"/>
          </a:p>
          <a:p>
            <a:pPr algn="just">
              <a:lnSpc>
                <a:spcPct val="150000"/>
              </a:lnSpc>
            </a:pPr>
            <a:r>
              <a:rPr lang="en-US" sz="2000" b="1" dirty="0" smtClean="0">
                <a:solidFill>
                  <a:srgbClr val="FF0000"/>
                </a:solidFill>
              </a:rPr>
              <a:t>Second, calculate the resultant moment M</a:t>
            </a:r>
            <a:r>
              <a:rPr lang="en-US" sz="2000" b="1" baseline="-25000" dirty="0" smtClean="0">
                <a:solidFill>
                  <a:srgbClr val="FF0000"/>
                </a:solidFill>
              </a:rPr>
              <a:t>R</a:t>
            </a:r>
          </a:p>
          <a:p>
            <a:pPr algn="just">
              <a:lnSpc>
                <a:spcPct val="150000"/>
              </a:lnSpc>
            </a:pPr>
            <a:r>
              <a:rPr lang="en-US" sz="2000" i="1" dirty="0" smtClean="0"/>
              <a:t>M</a:t>
            </a:r>
            <a:r>
              <a:rPr lang="en-US" sz="2000" i="1" baseline="-25000" dirty="0" smtClean="0"/>
              <a:t>R</a:t>
            </a:r>
            <a:r>
              <a:rPr lang="en-US" sz="2000" b="1" dirty="0" smtClean="0"/>
              <a:t> =-(</a:t>
            </a:r>
            <a:r>
              <a:rPr lang="en-US" sz="2000" b="1" dirty="0" smtClean="0"/>
              <a:t>7sin30)(5</a:t>
            </a:r>
            <a:r>
              <a:rPr lang="en-US" sz="2000" b="1" dirty="0" smtClean="0"/>
              <a:t>) -(</a:t>
            </a:r>
            <a:r>
              <a:rPr lang="en-US" sz="2000" b="1" dirty="0" smtClean="0"/>
              <a:t>7cos30)(8)-(10)(8-2) </a:t>
            </a:r>
            <a:r>
              <a:rPr lang="en-US" sz="2000" b="1" dirty="0" smtClean="0"/>
              <a:t>= </a:t>
            </a:r>
            <a:r>
              <a:rPr lang="en-US" sz="2000" b="1" dirty="0" smtClean="0"/>
              <a:t>126 </a:t>
            </a:r>
            <a:r>
              <a:rPr lang="en-US" sz="2000" b="1" dirty="0" err="1" smtClean="0"/>
              <a:t>kN.m</a:t>
            </a:r>
            <a:r>
              <a:rPr lang="en-US" sz="2000" b="1" dirty="0" smtClean="0">
                <a:solidFill>
                  <a:srgbClr val="FF0000"/>
                </a:solidFill>
              </a:rPr>
              <a:t>   </a:t>
            </a:r>
            <a:endParaRPr lang="en-US" sz="2000" b="1" dirty="0" smtClean="0">
              <a:solidFill>
                <a:srgbClr val="FF0000"/>
              </a:solidFill>
            </a:endParaRPr>
          </a:p>
          <a:p>
            <a:pPr algn="just">
              <a:lnSpc>
                <a:spcPct val="150000"/>
              </a:lnSpc>
            </a:pPr>
            <a:r>
              <a:rPr lang="en-US" sz="2000" b="1" dirty="0" smtClean="0">
                <a:solidFill>
                  <a:srgbClr val="FF0000"/>
                </a:solidFill>
              </a:rPr>
              <a:t>Finally, </a:t>
            </a:r>
            <a:r>
              <a:rPr lang="en-US" sz="2000" b="1" dirty="0" smtClean="0">
                <a:solidFill>
                  <a:srgbClr val="FF0000"/>
                </a:solidFill>
              </a:rPr>
              <a:t>you can represent </a:t>
            </a:r>
            <a:r>
              <a:rPr lang="en-US" sz="2000" b="1" dirty="0" smtClean="0">
                <a:solidFill>
                  <a:srgbClr val="FF0000"/>
                </a:solidFill>
              </a:rPr>
              <a:t>the new force and moment on the original </a:t>
            </a:r>
            <a:r>
              <a:rPr lang="en-US" sz="2000" b="1" dirty="0" smtClean="0">
                <a:solidFill>
                  <a:srgbClr val="FF0000"/>
                </a:solidFill>
              </a:rPr>
              <a:t>system.</a:t>
            </a:r>
          </a:p>
          <a:p>
            <a:pPr algn="just">
              <a:lnSpc>
                <a:spcPct val="150000"/>
              </a:lnSpc>
            </a:pPr>
            <a:r>
              <a:rPr lang="en-US" sz="2000" b="1" dirty="0" smtClean="0"/>
              <a:t>X</a:t>
            </a:r>
            <a:r>
              <a:rPr lang="en-US" sz="2000" b="1" baseline="-25000" dirty="0" smtClean="0"/>
              <a:t>o</a:t>
            </a:r>
            <a:r>
              <a:rPr lang="en-US" sz="2000" b="1" dirty="0" smtClean="0"/>
              <a:t>= M</a:t>
            </a:r>
            <a:r>
              <a:rPr lang="en-US" sz="2000" b="1" baseline="-25000" dirty="0" smtClean="0"/>
              <a:t>R</a:t>
            </a:r>
            <a:r>
              <a:rPr lang="en-US" sz="2000" b="1" dirty="0" smtClean="0"/>
              <a:t>/F</a:t>
            </a:r>
            <a:r>
              <a:rPr lang="en-US" sz="2000" b="1" baseline="-25000" dirty="0" smtClean="0"/>
              <a:t>R</a:t>
            </a:r>
            <a:r>
              <a:rPr lang="en-US" sz="2000" b="1" dirty="0" smtClean="0"/>
              <a:t> = 126/16.43 = 7.67 m from the base point </a:t>
            </a:r>
            <a:endParaRPr lang="en-US" sz="2000" b="1" dirty="0" smtClean="0"/>
          </a:p>
        </p:txBody>
      </p:sp>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71406" y="878190"/>
            <a:ext cx="515975" cy="274280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lgn="ctr">
              <a:buClr>
                <a:schemeClr val="accent1"/>
              </a:buClr>
              <a:buSzPct val="80000"/>
            </a:pPr>
            <a:r>
              <a:rPr lang="en-US" sz="2400" b="1" dirty="0" smtClean="0">
                <a:ln w="1905"/>
                <a:solidFill>
                  <a:srgbClr val="FF0000"/>
                </a:solidFill>
                <a:effectLst>
                  <a:innerShdw blurRad="69850" dist="43180" dir="5400000">
                    <a:srgbClr val="000000">
                      <a:alpha val="65000"/>
                    </a:srgbClr>
                  </a:innerShdw>
                </a:effectLst>
              </a:rPr>
              <a:t>Simplification of a force and couple system</a:t>
            </a:r>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p:cNvSpPr/>
          <p:nvPr/>
        </p:nvSpPr>
        <p:spPr>
          <a:xfrm>
            <a:off x="928662" y="1142984"/>
            <a:ext cx="3600000" cy="360000"/>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buNone/>
            </a:pPr>
            <a:r>
              <a:rPr lang="en-US" sz="2000" b="1" dirty="0" smtClean="0">
                <a:solidFill>
                  <a:schemeClr val="bg1"/>
                </a:solidFill>
              </a:rPr>
              <a:t>Example [1]</a:t>
            </a:r>
          </a:p>
        </p:txBody>
      </p:sp>
      <p:sp>
        <p:nvSpPr>
          <p:cNvPr id="30" name="Oval 29"/>
          <p:cNvSpPr>
            <a:spLocks noChangeAspect="1"/>
          </p:cNvSpPr>
          <p:nvPr/>
        </p:nvSpPr>
        <p:spPr>
          <a:xfrm>
            <a:off x="8066754" y="422896"/>
            <a:ext cx="1005840" cy="1005840"/>
          </a:xfrm>
          <a:prstGeom prst="ellipse">
            <a:avLst/>
          </a:prstGeom>
          <a:blipFill>
            <a:blip r:embed="rId4"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 name="Group 9"/>
          <p:cNvGrpSpPr>
            <a:grpSpLocks noChangeAspect="1"/>
          </p:cNvGrpSpPr>
          <p:nvPr/>
        </p:nvGrpSpPr>
        <p:grpSpPr>
          <a:xfrm>
            <a:off x="7572396" y="5286388"/>
            <a:ext cx="1440000" cy="1440000"/>
            <a:chOff x="357158" y="1000108"/>
            <a:chExt cx="1800000" cy="1800000"/>
          </a:xfrm>
        </p:grpSpPr>
        <p:sp>
          <p:nvSpPr>
            <p:cNvPr id="29" name="Rounded Rectangle 28"/>
            <p:cNvSpPr/>
            <p:nvPr/>
          </p:nvSpPr>
          <p:spPr>
            <a:xfrm>
              <a:off x="357158" y="1000108"/>
              <a:ext cx="1800000" cy="180000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1" name="Flowchart: Summing Junction 30"/>
            <p:cNvSpPr/>
            <p:nvPr/>
          </p:nvSpPr>
          <p:spPr>
            <a:xfrm>
              <a:off x="357158" y="1000108"/>
              <a:ext cx="1800000" cy="1800000"/>
            </a:xfrm>
            <a:prstGeom prst="flowChartSummingJunction">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2" name="Flowchart: Or 31"/>
            <p:cNvSpPr/>
            <p:nvPr/>
          </p:nvSpPr>
          <p:spPr>
            <a:xfrm>
              <a:off x="714348" y="1357298"/>
              <a:ext cx="1080000" cy="1080000"/>
            </a:xfrm>
            <a:prstGeom prst="flowChartOr">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3" name="Rectangle 32"/>
            <p:cNvSpPr/>
            <p:nvPr/>
          </p:nvSpPr>
          <p:spPr>
            <a:xfrm>
              <a:off x="857224" y="1000108"/>
              <a:ext cx="78581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firstslide"/>
                </a:rPr>
                <a:t>Home </a:t>
              </a:r>
              <a:endParaRPr lang="en-US" sz="1400" b="1" dirty="0">
                <a:solidFill>
                  <a:schemeClr val="bg2"/>
                </a:solidFill>
              </a:endParaRPr>
            </a:p>
          </p:txBody>
        </p:sp>
        <p:sp>
          <p:nvSpPr>
            <p:cNvPr id="35" name="Rectangle 34"/>
            <p:cNvSpPr/>
            <p:nvPr/>
          </p:nvSpPr>
          <p:spPr>
            <a:xfrm rot="16200000">
              <a:off x="35687" y="1678770"/>
              <a:ext cx="1071570"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nextslide"/>
                </a:rPr>
                <a:t>Next</a:t>
              </a:r>
              <a:endParaRPr lang="en-US" sz="1400" b="1" dirty="0">
                <a:solidFill>
                  <a:schemeClr val="bg2"/>
                </a:solidFill>
              </a:endParaRPr>
            </a:p>
          </p:txBody>
        </p:sp>
        <p:sp>
          <p:nvSpPr>
            <p:cNvPr id="43" name="Rectangle 42"/>
            <p:cNvSpPr/>
            <p:nvPr/>
          </p:nvSpPr>
          <p:spPr>
            <a:xfrm rot="16200000">
              <a:off x="1393009" y="1678769"/>
              <a:ext cx="1071570"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previousslide"/>
                </a:rPr>
                <a:t>Previous</a:t>
              </a:r>
              <a:endParaRPr lang="en-US" sz="1400" b="1" dirty="0">
                <a:solidFill>
                  <a:schemeClr val="bg2"/>
                </a:solidFill>
              </a:endParaRPr>
            </a:p>
          </p:txBody>
        </p:sp>
        <p:sp>
          <p:nvSpPr>
            <p:cNvPr id="44" name="Rectangle 43"/>
            <p:cNvSpPr/>
            <p:nvPr/>
          </p:nvSpPr>
          <p:spPr>
            <a:xfrm>
              <a:off x="785786" y="2357430"/>
              <a:ext cx="99060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lastslide"/>
                </a:rPr>
                <a:t>End</a:t>
              </a:r>
              <a:endParaRPr lang="en-US" sz="1400" b="1" dirty="0">
                <a:solidFill>
                  <a:schemeClr val="bg2"/>
                </a:solidFill>
              </a:endParaRPr>
            </a:p>
          </p:txBody>
        </p:sp>
      </p:grpSp>
      <p:sp>
        <p:nvSpPr>
          <p:cNvPr id="20" name="Right Brace 19"/>
          <p:cNvSpPr/>
          <p:nvPr/>
        </p:nvSpPr>
        <p:spPr>
          <a:xfrm>
            <a:off x="4214810" y="2643182"/>
            <a:ext cx="381000" cy="685800"/>
          </a:xfrm>
          <a:prstGeom prst="rightBrace">
            <a:avLst>
              <a:gd name="adj1" fmla="val 45000"/>
              <a:gd name="adj2" fmla="val 50000"/>
            </a:avLst>
          </a:prstGeom>
          <a:ln w="19050">
            <a:headEnd type="stealth"/>
            <a:tailEnd type="stealth"/>
          </a:ln>
        </p:spPr>
        <p:style>
          <a:lnRef idx="1">
            <a:schemeClr val="dk1"/>
          </a:lnRef>
          <a:fillRef idx="0">
            <a:schemeClr val="dk1"/>
          </a:fillRef>
          <a:effectRef idx="0">
            <a:schemeClr val="dk1"/>
          </a:effectRef>
          <a:fontRef idx="minor">
            <a:schemeClr val="tx1"/>
          </a:fontRef>
        </p:style>
        <p:txBody>
          <a:bodyPr rtlCol="0" anchor="ctr"/>
          <a:lstStyle/>
          <a:p>
            <a:pPr algn="ctr"/>
            <a:endParaRPr lang="en-US"/>
          </a:p>
        </p:txBody>
      </p:sp>
      <p:graphicFrame>
        <p:nvGraphicFramePr>
          <p:cNvPr id="3074" name="Object 2"/>
          <p:cNvGraphicFramePr>
            <a:graphicFrameLocks noChangeAspect="1"/>
          </p:cNvGraphicFramePr>
          <p:nvPr/>
        </p:nvGraphicFramePr>
        <p:xfrm>
          <a:off x="4621236" y="2482850"/>
          <a:ext cx="3236912" cy="427038"/>
        </p:xfrm>
        <a:graphic>
          <a:graphicData uri="http://schemas.openxmlformats.org/presentationml/2006/ole">
            <p:oleObj spid="_x0000_s3074" name="Equation" r:id="rId5" imgW="2209680" imgH="291960" progId="Equation.3">
              <p:embed/>
            </p:oleObj>
          </a:graphicData>
        </a:graphic>
      </p:graphicFrame>
      <p:graphicFrame>
        <p:nvGraphicFramePr>
          <p:cNvPr id="3075" name="Object 3"/>
          <p:cNvGraphicFramePr>
            <a:graphicFrameLocks noChangeAspect="1"/>
          </p:cNvGraphicFramePr>
          <p:nvPr/>
        </p:nvGraphicFramePr>
        <p:xfrm>
          <a:off x="4660917" y="2857500"/>
          <a:ext cx="2411413" cy="635000"/>
        </p:xfrm>
        <a:graphic>
          <a:graphicData uri="http://schemas.openxmlformats.org/presentationml/2006/ole">
            <p:oleObj spid="_x0000_s3075" name="Equation" r:id="rId6" imgW="1638000" imgH="431640" progId="Equation.3">
              <p:embed/>
            </p:oleObj>
          </a:graphicData>
        </a:graphic>
      </p:graphicFrame>
    </p:spTree>
  </p:cSld>
  <p:clrMapOvr>
    <a:masterClrMapping/>
  </p:clrMapOvr>
  <p:transition>
    <p:split orient="ver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71406" y="878190"/>
            <a:ext cx="515975" cy="274280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lgn="ctr">
              <a:buClr>
                <a:schemeClr val="accent1"/>
              </a:buClr>
              <a:buSzPct val="80000"/>
            </a:pPr>
            <a:r>
              <a:rPr lang="en-US" sz="2400" b="1" dirty="0" smtClean="0">
                <a:ln w="1905"/>
                <a:solidFill>
                  <a:srgbClr val="FF0000"/>
                </a:solidFill>
                <a:effectLst>
                  <a:innerShdw blurRad="69850" dist="43180" dir="5400000">
                    <a:srgbClr val="000000">
                      <a:alpha val="65000"/>
                    </a:srgbClr>
                  </a:innerShdw>
                </a:effectLst>
              </a:rPr>
              <a:t>Simplification of a force and couple system</a:t>
            </a:r>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p:cNvSpPr/>
          <p:nvPr/>
        </p:nvSpPr>
        <p:spPr>
          <a:xfrm>
            <a:off x="928662" y="1142984"/>
            <a:ext cx="3600000" cy="360000"/>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buNone/>
            </a:pPr>
            <a:r>
              <a:rPr lang="en-US" sz="2000" b="1" dirty="0" smtClean="0">
                <a:solidFill>
                  <a:schemeClr val="bg1"/>
                </a:solidFill>
              </a:rPr>
              <a:t>Example </a:t>
            </a:r>
            <a:r>
              <a:rPr lang="en-US" sz="2000" b="1" dirty="0" smtClean="0">
                <a:solidFill>
                  <a:schemeClr val="bg1"/>
                </a:solidFill>
              </a:rPr>
              <a:t>[2]</a:t>
            </a:r>
            <a:endParaRPr lang="en-US" sz="2000" b="1" dirty="0" smtClean="0">
              <a:solidFill>
                <a:schemeClr val="bg1"/>
              </a:solidFill>
            </a:endParaRPr>
          </a:p>
        </p:txBody>
      </p:sp>
      <p:sp>
        <p:nvSpPr>
          <p:cNvPr id="30" name="Oval 29"/>
          <p:cNvSpPr>
            <a:spLocks noChangeAspect="1"/>
          </p:cNvSpPr>
          <p:nvPr/>
        </p:nvSpPr>
        <p:spPr>
          <a:xfrm>
            <a:off x="8066754" y="422896"/>
            <a:ext cx="1005840" cy="1005840"/>
          </a:xfrm>
          <a:prstGeom prst="ellipse">
            <a:avLst/>
          </a:prstGeom>
          <a:blipFill>
            <a:blip r:embed="rId3"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 name="Group 9"/>
          <p:cNvGrpSpPr>
            <a:grpSpLocks noChangeAspect="1"/>
          </p:cNvGrpSpPr>
          <p:nvPr/>
        </p:nvGrpSpPr>
        <p:grpSpPr>
          <a:xfrm>
            <a:off x="7572396" y="5286388"/>
            <a:ext cx="1440000" cy="1440000"/>
            <a:chOff x="357158" y="1000108"/>
            <a:chExt cx="1800000" cy="1800000"/>
          </a:xfrm>
        </p:grpSpPr>
        <p:sp>
          <p:nvSpPr>
            <p:cNvPr id="29" name="Rounded Rectangle 28"/>
            <p:cNvSpPr/>
            <p:nvPr/>
          </p:nvSpPr>
          <p:spPr>
            <a:xfrm>
              <a:off x="357158" y="1000108"/>
              <a:ext cx="1800000" cy="180000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1" name="Flowchart: Summing Junction 30"/>
            <p:cNvSpPr/>
            <p:nvPr/>
          </p:nvSpPr>
          <p:spPr>
            <a:xfrm>
              <a:off x="357158" y="1000108"/>
              <a:ext cx="1800000" cy="1800000"/>
            </a:xfrm>
            <a:prstGeom prst="flowChartSummingJunction">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2" name="Flowchart: Or 31"/>
            <p:cNvSpPr/>
            <p:nvPr/>
          </p:nvSpPr>
          <p:spPr>
            <a:xfrm>
              <a:off x="714348" y="1357298"/>
              <a:ext cx="1080000" cy="1080000"/>
            </a:xfrm>
            <a:prstGeom prst="flowChartOr">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3" name="Rectangle 32"/>
            <p:cNvSpPr/>
            <p:nvPr/>
          </p:nvSpPr>
          <p:spPr>
            <a:xfrm>
              <a:off x="857224" y="1000108"/>
              <a:ext cx="78581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firstslide"/>
                </a:rPr>
                <a:t>Home </a:t>
              </a:r>
              <a:endParaRPr lang="en-US" sz="1400" b="1" dirty="0">
                <a:solidFill>
                  <a:schemeClr val="bg2"/>
                </a:solidFill>
              </a:endParaRPr>
            </a:p>
          </p:txBody>
        </p:sp>
        <p:sp>
          <p:nvSpPr>
            <p:cNvPr id="35" name="Rectangle 34"/>
            <p:cNvSpPr/>
            <p:nvPr/>
          </p:nvSpPr>
          <p:spPr>
            <a:xfrm rot="16200000">
              <a:off x="35687" y="1678770"/>
              <a:ext cx="1071570"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nextslide"/>
                </a:rPr>
                <a:t>Next</a:t>
              </a:r>
              <a:endParaRPr lang="en-US" sz="1400" b="1" dirty="0">
                <a:solidFill>
                  <a:schemeClr val="bg2"/>
                </a:solidFill>
              </a:endParaRPr>
            </a:p>
          </p:txBody>
        </p:sp>
        <p:sp>
          <p:nvSpPr>
            <p:cNvPr id="43" name="Rectangle 42"/>
            <p:cNvSpPr/>
            <p:nvPr/>
          </p:nvSpPr>
          <p:spPr>
            <a:xfrm rot="16200000">
              <a:off x="1393009" y="1678769"/>
              <a:ext cx="1071570"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previousslide"/>
                </a:rPr>
                <a:t>Previous</a:t>
              </a:r>
              <a:endParaRPr lang="en-US" sz="1400" b="1" dirty="0">
                <a:solidFill>
                  <a:schemeClr val="bg2"/>
                </a:solidFill>
              </a:endParaRPr>
            </a:p>
          </p:txBody>
        </p:sp>
        <p:sp>
          <p:nvSpPr>
            <p:cNvPr id="44" name="Rectangle 43"/>
            <p:cNvSpPr/>
            <p:nvPr/>
          </p:nvSpPr>
          <p:spPr>
            <a:xfrm>
              <a:off x="785786" y="2357430"/>
              <a:ext cx="99060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lastslide"/>
                </a:rPr>
                <a:t>End</a:t>
              </a:r>
              <a:endParaRPr lang="en-US" sz="1400" b="1" dirty="0">
                <a:solidFill>
                  <a:schemeClr val="bg2"/>
                </a:solidFill>
              </a:endParaRPr>
            </a:p>
          </p:txBody>
        </p:sp>
      </p:grpSp>
      <p:sp>
        <p:nvSpPr>
          <p:cNvPr id="24" name="Rectangle 23"/>
          <p:cNvSpPr/>
          <p:nvPr/>
        </p:nvSpPr>
        <p:spPr>
          <a:xfrm>
            <a:off x="928662" y="1714488"/>
            <a:ext cx="7429552" cy="707886"/>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gn="just"/>
            <a:r>
              <a:rPr lang="en-US" sz="2000" b="1" dirty="0" smtClean="0">
                <a:solidFill>
                  <a:schemeClr val="tx1"/>
                </a:solidFill>
              </a:rPr>
              <a:t>Replace the following forces-moment system to a single force system. </a:t>
            </a:r>
            <a:endParaRPr lang="en-US" sz="2000" b="1" dirty="0" smtClean="0">
              <a:solidFill>
                <a:srgbClr val="FF0000"/>
              </a:solidFill>
            </a:endParaRPr>
          </a:p>
        </p:txBody>
      </p:sp>
      <p:grpSp>
        <p:nvGrpSpPr>
          <p:cNvPr id="87" name="Group 86"/>
          <p:cNvGrpSpPr/>
          <p:nvPr/>
        </p:nvGrpSpPr>
        <p:grpSpPr>
          <a:xfrm>
            <a:off x="1000100" y="2500306"/>
            <a:ext cx="6500858" cy="3972010"/>
            <a:chOff x="1000100" y="2500306"/>
            <a:chExt cx="6500858" cy="3972010"/>
          </a:xfrm>
        </p:grpSpPr>
        <p:sp>
          <p:nvSpPr>
            <p:cNvPr id="63" name="Cube 62"/>
            <p:cNvSpPr/>
            <p:nvPr/>
          </p:nvSpPr>
          <p:spPr>
            <a:xfrm>
              <a:off x="2143108" y="4071942"/>
              <a:ext cx="3500462" cy="1428760"/>
            </a:xfrm>
            <a:prstGeom prst="cube">
              <a:avLst>
                <a:gd name="adj" fmla="val 93196"/>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65" name="Straight Arrow Connector 64"/>
            <p:cNvCxnSpPr/>
            <p:nvPr/>
          </p:nvCxnSpPr>
          <p:spPr>
            <a:xfrm rot="10800000" flipV="1">
              <a:off x="1428728" y="5594971"/>
              <a:ext cx="571504" cy="620111"/>
            </a:xfrm>
            <a:prstGeom prst="straightConnector1">
              <a:avLst/>
            </a:prstGeom>
            <a:ln w="254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67" name="Straight Arrow Connector 66"/>
            <p:cNvCxnSpPr/>
            <p:nvPr/>
          </p:nvCxnSpPr>
          <p:spPr>
            <a:xfrm rot="5400000" flipH="1" flipV="1">
              <a:off x="3000364" y="3428206"/>
              <a:ext cx="1000132" cy="1588"/>
            </a:xfrm>
            <a:prstGeom prst="straightConnector1">
              <a:avLst/>
            </a:prstGeom>
            <a:ln w="254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74" name="Straight Arrow Connector 73"/>
            <p:cNvCxnSpPr/>
            <p:nvPr/>
          </p:nvCxnSpPr>
          <p:spPr>
            <a:xfrm>
              <a:off x="5786446" y="4143380"/>
              <a:ext cx="1285884" cy="1588"/>
            </a:xfrm>
            <a:prstGeom prst="straightConnector1">
              <a:avLst/>
            </a:prstGeom>
            <a:ln w="254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76" name="Straight Arrow Connector 75"/>
            <p:cNvCxnSpPr/>
            <p:nvPr/>
          </p:nvCxnSpPr>
          <p:spPr>
            <a:xfrm rot="5400000" flipH="1" flipV="1">
              <a:off x="2143902" y="4428338"/>
              <a:ext cx="1000132" cy="1588"/>
            </a:xfrm>
            <a:prstGeom prst="straightConnector1">
              <a:avLst/>
            </a:prstGeom>
            <a:ln w="25400">
              <a:solidFill>
                <a:srgbClr val="FF000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78" name="Straight Arrow Connector 77"/>
            <p:cNvCxnSpPr/>
            <p:nvPr/>
          </p:nvCxnSpPr>
          <p:spPr>
            <a:xfrm rot="5400000" flipH="1" flipV="1">
              <a:off x="4144166" y="4571214"/>
              <a:ext cx="1000132" cy="1588"/>
            </a:xfrm>
            <a:prstGeom prst="straightConnector1">
              <a:avLst/>
            </a:prstGeom>
            <a:ln w="25400">
              <a:solidFill>
                <a:srgbClr val="FF000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79" name="Straight Arrow Connector 78"/>
            <p:cNvCxnSpPr/>
            <p:nvPr/>
          </p:nvCxnSpPr>
          <p:spPr>
            <a:xfrm rot="16200000" flipH="1">
              <a:off x="3999702" y="3571082"/>
              <a:ext cx="1000132" cy="1588"/>
            </a:xfrm>
            <a:prstGeom prst="straightConnector1">
              <a:avLst/>
            </a:prstGeom>
            <a:ln w="25400">
              <a:solidFill>
                <a:srgbClr val="FF0000"/>
              </a:solidFill>
              <a:tailEnd type="stealth" w="lg" len="lg"/>
            </a:ln>
          </p:spPr>
          <p:style>
            <a:lnRef idx="1">
              <a:schemeClr val="accent1"/>
            </a:lnRef>
            <a:fillRef idx="0">
              <a:schemeClr val="accent1"/>
            </a:fillRef>
            <a:effectRef idx="0">
              <a:schemeClr val="accent1"/>
            </a:effectRef>
            <a:fontRef idx="minor">
              <a:schemeClr val="tx1"/>
            </a:fontRef>
          </p:style>
        </p:cxnSp>
        <p:sp>
          <p:nvSpPr>
            <p:cNvPr id="80" name="TextBox 79"/>
            <p:cNvSpPr txBox="1"/>
            <p:nvPr/>
          </p:nvSpPr>
          <p:spPr>
            <a:xfrm>
              <a:off x="2786050" y="4000504"/>
              <a:ext cx="642942" cy="400110"/>
            </a:xfrm>
            <a:prstGeom prst="rect">
              <a:avLst/>
            </a:prstGeom>
            <a:noFill/>
          </p:spPr>
          <p:txBody>
            <a:bodyPr wrap="square" rtlCol="0">
              <a:spAutoFit/>
            </a:bodyPr>
            <a:lstStyle/>
            <a:p>
              <a:r>
                <a:rPr lang="en-US" sz="2000" b="1" dirty="0" smtClean="0"/>
                <a:t>3m</a:t>
              </a:r>
              <a:endParaRPr lang="en-US" sz="2000" b="1" dirty="0"/>
            </a:p>
          </p:txBody>
        </p:sp>
        <p:sp>
          <p:nvSpPr>
            <p:cNvPr id="82" name="TextBox 81"/>
            <p:cNvSpPr txBox="1"/>
            <p:nvPr/>
          </p:nvSpPr>
          <p:spPr>
            <a:xfrm>
              <a:off x="4786314" y="3643314"/>
              <a:ext cx="642942" cy="400110"/>
            </a:xfrm>
            <a:prstGeom prst="rect">
              <a:avLst/>
            </a:prstGeom>
            <a:noFill/>
          </p:spPr>
          <p:txBody>
            <a:bodyPr wrap="square" rtlCol="0">
              <a:spAutoFit/>
            </a:bodyPr>
            <a:lstStyle/>
            <a:p>
              <a:r>
                <a:rPr lang="en-US" sz="2000" b="1" dirty="0" smtClean="0"/>
                <a:t>3m</a:t>
              </a:r>
              <a:endParaRPr lang="en-US" sz="2000" b="1" dirty="0"/>
            </a:p>
          </p:txBody>
        </p:sp>
        <p:sp>
          <p:nvSpPr>
            <p:cNvPr id="83" name="TextBox 82"/>
            <p:cNvSpPr txBox="1"/>
            <p:nvPr/>
          </p:nvSpPr>
          <p:spPr>
            <a:xfrm>
              <a:off x="3643306" y="3643314"/>
              <a:ext cx="642942" cy="400110"/>
            </a:xfrm>
            <a:prstGeom prst="rect">
              <a:avLst/>
            </a:prstGeom>
            <a:noFill/>
          </p:spPr>
          <p:txBody>
            <a:bodyPr wrap="square" rtlCol="0">
              <a:spAutoFit/>
            </a:bodyPr>
            <a:lstStyle/>
            <a:p>
              <a:r>
                <a:rPr lang="en-US" sz="2000" b="1" dirty="0" smtClean="0"/>
                <a:t>3m</a:t>
              </a:r>
              <a:endParaRPr lang="en-US" sz="2000" b="1" dirty="0"/>
            </a:p>
          </p:txBody>
        </p:sp>
        <p:sp>
          <p:nvSpPr>
            <p:cNvPr id="84" name="TextBox 83"/>
            <p:cNvSpPr txBox="1"/>
            <p:nvPr/>
          </p:nvSpPr>
          <p:spPr>
            <a:xfrm>
              <a:off x="1000100" y="6072206"/>
              <a:ext cx="642942" cy="400110"/>
            </a:xfrm>
            <a:prstGeom prst="rect">
              <a:avLst/>
            </a:prstGeom>
            <a:noFill/>
          </p:spPr>
          <p:txBody>
            <a:bodyPr wrap="square" rtlCol="0">
              <a:spAutoFit/>
            </a:bodyPr>
            <a:lstStyle/>
            <a:p>
              <a:pPr algn="ctr"/>
              <a:r>
                <a:rPr lang="en-US" sz="2000" b="1" dirty="0" smtClean="0"/>
                <a:t>x</a:t>
              </a:r>
              <a:endParaRPr lang="en-US" sz="2000" b="1" dirty="0"/>
            </a:p>
          </p:txBody>
        </p:sp>
        <p:sp>
          <p:nvSpPr>
            <p:cNvPr id="85" name="TextBox 84"/>
            <p:cNvSpPr txBox="1"/>
            <p:nvPr/>
          </p:nvSpPr>
          <p:spPr>
            <a:xfrm>
              <a:off x="3143240" y="2500306"/>
              <a:ext cx="642942" cy="400110"/>
            </a:xfrm>
            <a:prstGeom prst="rect">
              <a:avLst/>
            </a:prstGeom>
            <a:noFill/>
          </p:spPr>
          <p:txBody>
            <a:bodyPr wrap="square" rtlCol="0">
              <a:spAutoFit/>
            </a:bodyPr>
            <a:lstStyle/>
            <a:p>
              <a:pPr algn="ctr"/>
              <a:r>
                <a:rPr lang="en-US" sz="2000" b="1" dirty="0" smtClean="0"/>
                <a:t>z</a:t>
              </a:r>
              <a:endParaRPr lang="en-US" sz="2000" b="1" dirty="0"/>
            </a:p>
          </p:txBody>
        </p:sp>
        <p:sp>
          <p:nvSpPr>
            <p:cNvPr id="86" name="TextBox 85"/>
            <p:cNvSpPr txBox="1"/>
            <p:nvPr/>
          </p:nvSpPr>
          <p:spPr>
            <a:xfrm>
              <a:off x="6858016" y="3886146"/>
              <a:ext cx="642942" cy="400110"/>
            </a:xfrm>
            <a:prstGeom prst="rect">
              <a:avLst/>
            </a:prstGeom>
            <a:noFill/>
          </p:spPr>
          <p:txBody>
            <a:bodyPr wrap="square" rtlCol="0">
              <a:spAutoFit/>
            </a:bodyPr>
            <a:lstStyle/>
            <a:p>
              <a:pPr algn="ctr"/>
              <a:r>
                <a:rPr lang="en-US" sz="2000" b="1" dirty="0" smtClean="0"/>
                <a:t>y</a:t>
              </a:r>
              <a:endParaRPr lang="en-US" sz="2000" b="1" dirty="0"/>
            </a:p>
          </p:txBody>
        </p:sp>
        <p:sp>
          <p:nvSpPr>
            <p:cNvPr id="88" name="TextBox 87"/>
            <p:cNvSpPr txBox="1"/>
            <p:nvPr/>
          </p:nvSpPr>
          <p:spPr>
            <a:xfrm>
              <a:off x="3857620" y="2671700"/>
              <a:ext cx="1357322" cy="400110"/>
            </a:xfrm>
            <a:prstGeom prst="rect">
              <a:avLst/>
            </a:prstGeom>
            <a:noFill/>
          </p:spPr>
          <p:txBody>
            <a:bodyPr wrap="square" rtlCol="0">
              <a:spAutoFit/>
            </a:bodyPr>
            <a:lstStyle/>
            <a:p>
              <a:pPr algn="ctr"/>
              <a:r>
                <a:rPr lang="en-US" sz="2000" b="1" dirty="0" smtClean="0">
                  <a:solidFill>
                    <a:srgbClr val="FF0000"/>
                  </a:solidFill>
                </a:rPr>
                <a:t>200N</a:t>
              </a:r>
              <a:endParaRPr lang="en-US" sz="2000" b="1" dirty="0">
                <a:solidFill>
                  <a:srgbClr val="FF0000"/>
                </a:solidFill>
              </a:endParaRPr>
            </a:p>
          </p:txBody>
        </p:sp>
        <p:sp>
          <p:nvSpPr>
            <p:cNvPr id="89" name="TextBox 88"/>
            <p:cNvSpPr txBox="1"/>
            <p:nvPr/>
          </p:nvSpPr>
          <p:spPr>
            <a:xfrm>
              <a:off x="1285852" y="3929066"/>
              <a:ext cx="1357322" cy="400110"/>
            </a:xfrm>
            <a:prstGeom prst="rect">
              <a:avLst/>
            </a:prstGeom>
            <a:noFill/>
          </p:spPr>
          <p:txBody>
            <a:bodyPr wrap="square" rtlCol="0">
              <a:spAutoFit/>
            </a:bodyPr>
            <a:lstStyle/>
            <a:p>
              <a:pPr algn="ctr"/>
              <a:r>
                <a:rPr lang="en-US" sz="2000" b="1" dirty="0" smtClean="0">
                  <a:solidFill>
                    <a:srgbClr val="FF0000"/>
                  </a:solidFill>
                </a:rPr>
                <a:t>300 N</a:t>
              </a:r>
              <a:endParaRPr lang="en-US" sz="2000" b="1" dirty="0">
                <a:solidFill>
                  <a:srgbClr val="FF0000"/>
                </a:solidFill>
              </a:endParaRPr>
            </a:p>
          </p:txBody>
        </p:sp>
        <p:sp>
          <p:nvSpPr>
            <p:cNvPr id="90" name="TextBox 89"/>
            <p:cNvSpPr txBox="1"/>
            <p:nvPr/>
          </p:nvSpPr>
          <p:spPr>
            <a:xfrm>
              <a:off x="3571868" y="4143380"/>
              <a:ext cx="1357322" cy="400110"/>
            </a:xfrm>
            <a:prstGeom prst="rect">
              <a:avLst/>
            </a:prstGeom>
            <a:noFill/>
          </p:spPr>
          <p:txBody>
            <a:bodyPr wrap="square" rtlCol="0">
              <a:spAutoFit/>
            </a:bodyPr>
            <a:lstStyle/>
            <a:p>
              <a:pPr algn="ctr"/>
              <a:r>
                <a:rPr lang="en-US" sz="2000" b="1" dirty="0" smtClean="0">
                  <a:solidFill>
                    <a:srgbClr val="FF0000"/>
                  </a:solidFill>
                </a:rPr>
                <a:t>600 N</a:t>
              </a:r>
              <a:endParaRPr lang="en-US" sz="2000" b="1" dirty="0">
                <a:solidFill>
                  <a:srgbClr val="FF0000"/>
                </a:solidFill>
              </a:endParaRPr>
            </a:p>
          </p:txBody>
        </p:sp>
        <p:sp>
          <p:nvSpPr>
            <p:cNvPr id="91" name="TextBox 90"/>
            <p:cNvSpPr txBox="1"/>
            <p:nvPr/>
          </p:nvSpPr>
          <p:spPr>
            <a:xfrm>
              <a:off x="5072066" y="4600526"/>
              <a:ext cx="642942" cy="400110"/>
            </a:xfrm>
            <a:prstGeom prst="rect">
              <a:avLst/>
            </a:prstGeom>
            <a:noFill/>
          </p:spPr>
          <p:txBody>
            <a:bodyPr wrap="square" rtlCol="0">
              <a:spAutoFit/>
            </a:bodyPr>
            <a:lstStyle/>
            <a:p>
              <a:r>
                <a:rPr lang="en-US" sz="2000" b="1" dirty="0" smtClean="0"/>
                <a:t>4m</a:t>
              </a:r>
              <a:endParaRPr lang="en-US" sz="2000" b="1" dirty="0"/>
            </a:p>
          </p:txBody>
        </p:sp>
      </p:grpSp>
    </p:spTree>
  </p:cSld>
  <p:clrMapOvr>
    <a:masterClrMapping/>
  </p:clrMapOvr>
  <p:transition>
    <p:split orient="vert"/>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1092</TotalTime>
  <Words>715</Words>
  <Application>Microsoft Office PowerPoint</Application>
  <PresentationFormat>On-screen Show (4:3)</PresentationFormat>
  <Paragraphs>188</Paragraphs>
  <Slides>12</Slides>
  <Notes>12</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12</vt:i4>
      </vt:variant>
    </vt:vector>
  </HeadingPairs>
  <TitlesOfParts>
    <vt:vector size="14" baseType="lpstr">
      <vt:lpstr>Office Theme</vt:lpstr>
      <vt:lpstr>Equation</vt:lpstr>
      <vt:lpstr>Slide 1</vt:lpstr>
      <vt:lpstr>Slide 2</vt:lpstr>
      <vt:lpstr>Slide 3</vt:lpstr>
      <vt:lpstr>Slide 4</vt:lpstr>
      <vt:lpstr>Slide 5</vt:lpstr>
      <vt:lpstr>Slide 6</vt:lpstr>
      <vt:lpstr>Slide 7</vt:lpstr>
      <vt:lpstr>Slide 8</vt:lpstr>
      <vt:lpstr>Slide 9</vt:lpstr>
      <vt:lpstr>Slide 10</vt:lpstr>
      <vt:lpstr>Slide 11</vt:lpstr>
      <vt:lpstr>Slide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Laith Batarseh</dc:creator>
  <cp:lastModifiedBy>Laith</cp:lastModifiedBy>
  <cp:revision>313</cp:revision>
  <dcterms:created xsi:type="dcterms:W3CDTF">2013-05-06T16:21:25Z</dcterms:created>
  <dcterms:modified xsi:type="dcterms:W3CDTF">2013-10-28T02:57:57Z</dcterms:modified>
</cp:coreProperties>
</file>