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2" r:id="rId4"/>
    <p:sldId id="263" r:id="rId5"/>
    <p:sldId id="277" r:id="rId6"/>
    <p:sldId id="278" r:id="rId7"/>
    <p:sldId id="279" r:id="rId8"/>
    <p:sldId id="280" r:id="rId9"/>
    <p:sldId id="275" r:id="rId10"/>
    <p:sldId id="282" r:id="rId11"/>
    <p:sldId id="283" r:id="rId12"/>
    <p:sldId id="284" r:id="rId13"/>
    <p:sldId id="281" r:id="rId14"/>
    <p:sldId id="285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10/27/2013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10/27/2013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10/27/2013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10/27/2013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643050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</a:t>
            </a:r>
            <a:r>
              <a:rPr lang="en-US" sz="4000" dirty="0" smtClean="0"/>
              <a:t>Four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650085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4.1. condition </a:t>
            </a: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for equilibrium +FBD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+FBD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Example [2]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928662" y="1714488"/>
            <a:ext cx="757242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Draw the F.B.D for the body shown in the figure and find the reactions that make this system under equilibrium   </a:t>
            </a:r>
            <a:endParaRPr lang="en-US" sz="2000" b="1" dirty="0" smtClean="0"/>
          </a:p>
        </p:txBody>
      </p:sp>
      <p:grpSp>
        <p:nvGrpSpPr>
          <p:cNvPr id="74" name="Group 73"/>
          <p:cNvGrpSpPr/>
          <p:nvPr/>
        </p:nvGrpSpPr>
        <p:grpSpPr>
          <a:xfrm>
            <a:off x="2357422" y="2928934"/>
            <a:ext cx="4572032" cy="2814637"/>
            <a:chOff x="2071670" y="3071810"/>
            <a:chExt cx="4572032" cy="2814637"/>
          </a:xfrm>
        </p:grpSpPr>
        <p:cxnSp>
          <p:nvCxnSpPr>
            <p:cNvPr id="70" name="Straight Arrow Connector 69"/>
            <p:cNvCxnSpPr/>
            <p:nvPr/>
          </p:nvCxnSpPr>
          <p:spPr>
            <a:xfrm rot="5400000">
              <a:off x="1776926" y="4563016"/>
              <a:ext cx="1299844" cy="4023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4810" y="4282233"/>
              <a:ext cx="1299844" cy="4023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6" name="Group 65"/>
            <p:cNvGrpSpPr>
              <a:grpSpLocks noChangeAspect="1"/>
            </p:cNvGrpSpPr>
            <p:nvPr/>
          </p:nvGrpSpPr>
          <p:grpSpPr>
            <a:xfrm>
              <a:off x="2366436" y="3143247"/>
              <a:ext cx="2777068" cy="2743200"/>
              <a:chOff x="2817813" y="5580063"/>
              <a:chExt cx="1301750" cy="1285875"/>
            </a:xfrm>
          </p:grpSpPr>
          <p:grpSp>
            <p:nvGrpSpPr>
              <p:cNvPr id="35851" name="Group 11"/>
              <p:cNvGrpSpPr>
                <a:grpSpLocks/>
              </p:cNvGrpSpPr>
              <p:nvPr/>
            </p:nvGrpSpPr>
            <p:grpSpPr bwMode="auto">
              <a:xfrm rot="10800000">
                <a:off x="3790950" y="6557963"/>
                <a:ext cx="328613" cy="307975"/>
                <a:chOff x="4687" y="3523"/>
                <a:chExt cx="850" cy="799"/>
              </a:xfrm>
            </p:grpSpPr>
            <p:sp>
              <p:nvSpPr>
                <p:cNvPr id="35852" name="AutoShape 12"/>
                <p:cNvSpPr>
                  <a:spLocks noChangeArrowheads="1"/>
                </p:cNvSpPr>
                <p:nvPr/>
              </p:nvSpPr>
              <p:spPr bwMode="auto">
                <a:xfrm>
                  <a:off x="4721" y="3596"/>
                  <a:ext cx="780" cy="547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/>
                </a:ln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853" name="Oval 13"/>
                <p:cNvSpPr>
                  <a:spLocks noChangeArrowheads="1"/>
                </p:cNvSpPr>
                <p:nvPr/>
              </p:nvSpPr>
              <p:spPr bwMode="auto">
                <a:xfrm>
                  <a:off x="4920" y="3925"/>
                  <a:ext cx="397" cy="397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854" name="Oval 14"/>
                <p:cNvSpPr>
                  <a:spLocks noChangeArrowheads="1"/>
                </p:cNvSpPr>
                <p:nvPr/>
              </p:nvSpPr>
              <p:spPr bwMode="auto">
                <a:xfrm>
                  <a:off x="5034" y="4067"/>
                  <a:ext cx="170" cy="17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855" name="Rectangle 15"/>
                <p:cNvSpPr>
                  <a:spLocks noChangeArrowheads="1"/>
                </p:cNvSpPr>
                <p:nvPr/>
              </p:nvSpPr>
              <p:spPr bwMode="auto">
                <a:xfrm>
                  <a:off x="4687" y="3523"/>
                  <a:ext cx="850" cy="85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cxnSp>
            <p:nvCxnSpPr>
              <p:cNvPr id="35856" name="AutoShape 16"/>
              <p:cNvCxnSpPr>
                <a:cxnSpLocks noChangeShapeType="1"/>
              </p:cNvCxnSpPr>
              <p:nvPr/>
            </p:nvCxnSpPr>
            <p:spPr bwMode="auto">
              <a:xfrm>
                <a:off x="2846388" y="6605588"/>
                <a:ext cx="1096962" cy="0"/>
              </a:xfrm>
              <a:prstGeom prst="straightConnector1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35857" name="AutoShape 17"/>
              <p:cNvCxnSpPr>
                <a:cxnSpLocks noChangeShapeType="1"/>
              </p:cNvCxnSpPr>
              <p:nvPr/>
            </p:nvCxnSpPr>
            <p:spPr bwMode="auto">
              <a:xfrm rot="3600000">
                <a:off x="3130550" y="6129338"/>
                <a:ext cx="1098550" cy="0"/>
              </a:xfrm>
              <a:prstGeom prst="straightConnector1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  <a:effectLst/>
            </p:spPr>
          </p:cxnSp>
          <p:sp>
            <p:nvSpPr>
              <p:cNvPr id="35858" name="Oval 18"/>
              <p:cNvSpPr>
                <a:spLocks noChangeArrowheads="1"/>
              </p:cNvSpPr>
              <p:nvPr/>
            </p:nvSpPr>
            <p:spPr bwMode="auto">
              <a:xfrm>
                <a:off x="3636963" y="6084888"/>
                <a:ext cx="73025" cy="73025"/>
              </a:xfrm>
              <a:prstGeom prst="ellipse">
                <a:avLst/>
              </a:prstGeom>
              <a:gradFill rotWithShape="0">
                <a:gsLst>
                  <a:gs pos="0">
                    <a:srgbClr val="666666"/>
                  </a:gs>
                  <a:gs pos="50000">
                    <a:srgbClr val="000000"/>
                  </a:gs>
                  <a:gs pos="100000">
                    <a:srgbClr val="666666"/>
                  </a:gs>
                </a:gsLst>
                <a:lin ang="5400000" scaled="1"/>
              </a:gradFill>
              <a:ln w="222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59" name="Oval 19"/>
              <p:cNvSpPr>
                <a:spLocks noChangeArrowheads="1"/>
              </p:cNvSpPr>
              <p:nvPr/>
            </p:nvSpPr>
            <p:spPr bwMode="auto">
              <a:xfrm>
                <a:off x="3370263" y="5608638"/>
                <a:ext cx="73025" cy="73025"/>
              </a:xfrm>
              <a:prstGeom prst="ellipse">
                <a:avLst/>
              </a:prstGeom>
              <a:gradFill rotWithShape="0">
                <a:gsLst>
                  <a:gs pos="0">
                    <a:srgbClr val="666666"/>
                  </a:gs>
                  <a:gs pos="50000">
                    <a:srgbClr val="000000"/>
                  </a:gs>
                  <a:gs pos="100000">
                    <a:srgbClr val="666666"/>
                  </a:gs>
                </a:gsLst>
                <a:lin ang="5400000" scaled="1"/>
              </a:gradFill>
              <a:ln w="222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60" name="Oval 20"/>
              <p:cNvSpPr>
                <a:spLocks noChangeArrowheads="1"/>
              </p:cNvSpPr>
              <p:nvPr/>
            </p:nvSpPr>
            <p:spPr bwMode="auto">
              <a:xfrm>
                <a:off x="2817813" y="6551613"/>
                <a:ext cx="73025" cy="73025"/>
              </a:xfrm>
              <a:prstGeom prst="ellipse">
                <a:avLst/>
              </a:prstGeom>
              <a:gradFill rotWithShape="0">
                <a:gsLst>
                  <a:gs pos="0">
                    <a:srgbClr val="666666"/>
                  </a:gs>
                  <a:gs pos="50000">
                    <a:srgbClr val="000000"/>
                  </a:gs>
                  <a:gs pos="100000">
                    <a:srgbClr val="666666"/>
                  </a:gs>
                </a:gsLst>
                <a:lin ang="5400000" scaled="1"/>
              </a:gradFill>
              <a:ln w="222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68" name="Straight Arrow Connector 67"/>
            <p:cNvCxnSpPr>
              <a:stCxn id="35859" idx="6"/>
            </p:cNvCxnSpPr>
            <p:nvPr/>
          </p:nvCxnSpPr>
          <p:spPr>
            <a:xfrm>
              <a:off x="3700784" y="3282101"/>
              <a:ext cx="1299844" cy="4023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5072066" y="3071810"/>
              <a:ext cx="11430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100 N</a:t>
              </a:r>
              <a:endParaRPr lang="en-US" sz="2000" b="1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500694" y="4071942"/>
              <a:ext cx="11430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200N</a:t>
              </a:r>
              <a:endParaRPr lang="en-US" sz="2000" b="1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071670" y="3457518"/>
              <a:ext cx="11430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300 N</a:t>
              </a:r>
              <a:endParaRPr lang="en-US" sz="2000" b="1" dirty="0"/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+FBD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Example [2]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928662" y="1714488"/>
            <a:ext cx="142876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Solution </a:t>
            </a:r>
          </a:p>
        </p:txBody>
      </p:sp>
      <p:sp>
        <p:nvSpPr>
          <p:cNvPr id="43" name="Rectangle 42"/>
          <p:cNvSpPr/>
          <p:nvPr/>
        </p:nvSpPr>
        <p:spPr>
          <a:xfrm>
            <a:off x="928662" y="2243072"/>
            <a:ext cx="142876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F.B.D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2571736" y="2314510"/>
            <a:ext cx="4643470" cy="3757696"/>
            <a:chOff x="2357422" y="2928934"/>
            <a:chExt cx="4643470" cy="3757696"/>
          </a:xfrm>
        </p:grpSpPr>
        <p:cxnSp>
          <p:nvCxnSpPr>
            <p:cNvPr id="70" name="Straight Arrow Connector 69"/>
            <p:cNvCxnSpPr/>
            <p:nvPr/>
          </p:nvCxnSpPr>
          <p:spPr>
            <a:xfrm rot="5400000">
              <a:off x="2062678" y="4420140"/>
              <a:ext cx="1299844" cy="4023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500562" y="4139357"/>
              <a:ext cx="1299844" cy="4023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65"/>
            <p:cNvGrpSpPr>
              <a:grpSpLocks noChangeAspect="1"/>
            </p:cNvGrpSpPr>
            <p:nvPr/>
          </p:nvGrpSpPr>
          <p:grpSpPr>
            <a:xfrm>
              <a:off x="2652189" y="3000372"/>
              <a:ext cx="2584889" cy="2412636"/>
              <a:chOff x="2817813" y="5580063"/>
              <a:chExt cx="1211666" cy="1130923"/>
            </a:xfrm>
          </p:grpSpPr>
          <p:grpSp>
            <p:nvGrpSpPr>
              <p:cNvPr id="5" name="Group 11"/>
              <p:cNvGrpSpPr>
                <a:grpSpLocks/>
              </p:cNvGrpSpPr>
              <p:nvPr/>
            </p:nvGrpSpPr>
            <p:grpSpPr bwMode="auto">
              <a:xfrm rot="10800000">
                <a:off x="3875997" y="6557962"/>
                <a:ext cx="153482" cy="153024"/>
                <a:chOff x="4920" y="3925"/>
                <a:chExt cx="397" cy="397"/>
              </a:xfrm>
            </p:grpSpPr>
            <p:sp>
              <p:nvSpPr>
                <p:cNvPr id="35853" name="Oval 13"/>
                <p:cNvSpPr>
                  <a:spLocks noChangeArrowheads="1"/>
                </p:cNvSpPr>
                <p:nvPr/>
              </p:nvSpPr>
              <p:spPr bwMode="auto">
                <a:xfrm>
                  <a:off x="4920" y="3925"/>
                  <a:ext cx="397" cy="397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854" name="Oval 14"/>
                <p:cNvSpPr>
                  <a:spLocks noChangeArrowheads="1"/>
                </p:cNvSpPr>
                <p:nvPr/>
              </p:nvSpPr>
              <p:spPr bwMode="auto">
                <a:xfrm>
                  <a:off x="5034" y="4067"/>
                  <a:ext cx="170" cy="17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cxnSp>
            <p:nvCxnSpPr>
              <p:cNvPr id="35856" name="AutoShape 16"/>
              <p:cNvCxnSpPr>
                <a:cxnSpLocks noChangeShapeType="1"/>
              </p:cNvCxnSpPr>
              <p:nvPr/>
            </p:nvCxnSpPr>
            <p:spPr bwMode="auto">
              <a:xfrm>
                <a:off x="2846388" y="6605588"/>
                <a:ext cx="1096962" cy="0"/>
              </a:xfrm>
              <a:prstGeom prst="straightConnector1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35857" name="AutoShape 17"/>
              <p:cNvCxnSpPr>
                <a:cxnSpLocks noChangeShapeType="1"/>
              </p:cNvCxnSpPr>
              <p:nvPr/>
            </p:nvCxnSpPr>
            <p:spPr bwMode="auto">
              <a:xfrm rot="3600000">
                <a:off x="3130550" y="6129338"/>
                <a:ext cx="1098550" cy="0"/>
              </a:xfrm>
              <a:prstGeom prst="straightConnector1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  <a:effectLst/>
            </p:spPr>
          </p:cxnSp>
          <p:sp>
            <p:nvSpPr>
              <p:cNvPr id="35858" name="Oval 18"/>
              <p:cNvSpPr>
                <a:spLocks noChangeArrowheads="1"/>
              </p:cNvSpPr>
              <p:nvPr/>
            </p:nvSpPr>
            <p:spPr bwMode="auto">
              <a:xfrm>
                <a:off x="3636963" y="6084888"/>
                <a:ext cx="73025" cy="73025"/>
              </a:xfrm>
              <a:prstGeom prst="ellipse">
                <a:avLst/>
              </a:prstGeom>
              <a:gradFill rotWithShape="0">
                <a:gsLst>
                  <a:gs pos="0">
                    <a:srgbClr val="666666"/>
                  </a:gs>
                  <a:gs pos="50000">
                    <a:srgbClr val="000000"/>
                  </a:gs>
                  <a:gs pos="100000">
                    <a:srgbClr val="666666"/>
                  </a:gs>
                </a:gsLst>
                <a:lin ang="5400000" scaled="1"/>
              </a:gradFill>
              <a:ln w="222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59" name="Oval 19"/>
              <p:cNvSpPr>
                <a:spLocks noChangeArrowheads="1"/>
              </p:cNvSpPr>
              <p:nvPr/>
            </p:nvSpPr>
            <p:spPr bwMode="auto">
              <a:xfrm>
                <a:off x="3370263" y="5608638"/>
                <a:ext cx="73025" cy="73025"/>
              </a:xfrm>
              <a:prstGeom prst="ellipse">
                <a:avLst/>
              </a:prstGeom>
              <a:gradFill rotWithShape="0">
                <a:gsLst>
                  <a:gs pos="0">
                    <a:srgbClr val="666666"/>
                  </a:gs>
                  <a:gs pos="50000">
                    <a:srgbClr val="000000"/>
                  </a:gs>
                  <a:gs pos="100000">
                    <a:srgbClr val="666666"/>
                  </a:gs>
                </a:gsLst>
                <a:lin ang="5400000" scaled="1"/>
              </a:gradFill>
              <a:ln w="222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60" name="Oval 20"/>
              <p:cNvSpPr>
                <a:spLocks noChangeArrowheads="1"/>
              </p:cNvSpPr>
              <p:nvPr/>
            </p:nvSpPr>
            <p:spPr bwMode="auto">
              <a:xfrm>
                <a:off x="2817813" y="6551613"/>
                <a:ext cx="73025" cy="73025"/>
              </a:xfrm>
              <a:prstGeom prst="ellipse">
                <a:avLst/>
              </a:prstGeom>
              <a:gradFill rotWithShape="0">
                <a:gsLst>
                  <a:gs pos="0">
                    <a:srgbClr val="666666"/>
                  </a:gs>
                  <a:gs pos="50000">
                    <a:srgbClr val="000000"/>
                  </a:gs>
                  <a:gs pos="100000">
                    <a:srgbClr val="666666"/>
                  </a:gs>
                </a:gsLst>
                <a:lin ang="5400000" scaled="1"/>
              </a:gradFill>
              <a:ln w="222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68" name="Straight Arrow Connector 67"/>
            <p:cNvCxnSpPr>
              <a:stCxn id="35859" idx="6"/>
            </p:cNvCxnSpPr>
            <p:nvPr/>
          </p:nvCxnSpPr>
          <p:spPr>
            <a:xfrm>
              <a:off x="3986536" y="3139225"/>
              <a:ext cx="1299844" cy="4023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5357818" y="2928934"/>
              <a:ext cx="11430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100 N</a:t>
              </a:r>
              <a:endParaRPr lang="en-US" sz="2000" b="1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786446" y="3929066"/>
              <a:ext cx="11430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200N</a:t>
              </a:r>
              <a:endParaRPr lang="en-US" sz="2000" b="1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357422" y="3314642"/>
              <a:ext cx="11430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300 N</a:t>
              </a:r>
              <a:endParaRPr lang="en-US" sz="2000" b="1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500562" y="6286520"/>
              <a:ext cx="11430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 smtClean="0"/>
                <a:t>Ry</a:t>
              </a:r>
              <a:endParaRPr lang="en-US" sz="2000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857884" y="5000636"/>
              <a:ext cx="11430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Rx</a:t>
              </a:r>
              <a:endParaRPr lang="en-US" sz="2000" b="1" dirty="0"/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rot="16200000" flipV="1">
              <a:off x="4616878" y="5884453"/>
              <a:ext cx="914400" cy="4023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 rot="10800000" flipV="1">
              <a:off x="5300674" y="5214950"/>
              <a:ext cx="914400" cy="4023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9" name="Cloud Callout 48"/>
          <p:cNvSpPr/>
          <p:nvPr/>
        </p:nvSpPr>
        <p:spPr>
          <a:xfrm>
            <a:off x="857224" y="5072074"/>
            <a:ext cx="3214710" cy="1571612"/>
          </a:xfrm>
          <a:prstGeom prst="cloudCallout">
            <a:avLst>
              <a:gd name="adj1" fmla="val 78037"/>
              <a:gd name="adj2" fmla="val 50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The direction of the reactions are assumed and it will be verified later  </a:t>
            </a:r>
            <a:endParaRPr lang="en-US" b="1" dirty="0"/>
          </a:p>
        </p:txBody>
      </p:sp>
      <p:sp>
        <p:nvSpPr>
          <p:cNvPr id="50" name="Cloud Callout 49"/>
          <p:cNvSpPr/>
          <p:nvPr/>
        </p:nvSpPr>
        <p:spPr>
          <a:xfrm>
            <a:off x="857224" y="5072098"/>
            <a:ext cx="3214710" cy="1571612"/>
          </a:xfrm>
          <a:prstGeom prst="cloudCallout">
            <a:avLst>
              <a:gd name="adj1" fmla="val 78037"/>
              <a:gd name="adj2" fmla="val 50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700" b="1" dirty="0" smtClean="0"/>
              <a:t>This type of connection produces two rectangular reactions </a:t>
            </a:r>
            <a:endParaRPr lang="en-US" sz="17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+FBD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Example [2]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928662" y="1714488"/>
            <a:ext cx="142876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Solution </a:t>
            </a:r>
          </a:p>
        </p:txBody>
      </p:sp>
      <p:sp>
        <p:nvSpPr>
          <p:cNvPr id="43" name="Rectangle 42"/>
          <p:cNvSpPr/>
          <p:nvPr/>
        </p:nvSpPr>
        <p:spPr>
          <a:xfrm>
            <a:off x="928662" y="2243072"/>
            <a:ext cx="2714644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Equilibrium conditions </a:t>
            </a:r>
          </a:p>
        </p:txBody>
      </p:sp>
      <p:sp>
        <p:nvSpPr>
          <p:cNvPr id="48" name="Up Ribbon 47"/>
          <p:cNvSpPr/>
          <p:nvPr/>
        </p:nvSpPr>
        <p:spPr>
          <a:xfrm>
            <a:off x="857224" y="3857628"/>
            <a:ext cx="8001056" cy="2357454"/>
          </a:xfrm>
          <a:prstGeom prst="ribbon2">
            <a:avLst>
              <a:gd name="adj1" fmla="val 31421"/>
              <a:gd name="adj2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As you see, the assumed directions are correct. In other cases where the sign associated with the reaction is opposite to the assumed direction then, the assumed direction must be reversed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285852" y="2857496"/>
            <a:ext cx="6643734" cy="7694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200" b="1" baseline="-250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= 0; 100 + 200 – R</a:t>
            </a:r>
            <a:r>
              <a:rPr lang="en-US" sz="2200" b="1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0.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so, R</a:t>
            </a:r>
            <a:r>
              <a:rPr lang="en-US" sz="2200" b="1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= -300 N</a:t>
            </a:r>
          </a:p>
          <a:p>
            <a:pPr algn="ctr"/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200" b="1" baseline="-2500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= 0; -300 +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200" b="1" baseline="-2500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= 0. so,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200" b="1" baseline="-2500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= 300 N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+FBD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 Ribbon 18"/>
          <p:cNvSpPr/>
          <p:nvPr/>
        </p:nvSpPr>
        <p:spPr>
          <a:xfrm>
            <a:off x="857224" y="1643050"/>
            <a:ext cx="8001056" cy="1071570"/>
          </a:xfrm>
          <a:prstGeom prst="ribbon2">
            <a:avLst>
              <a:gd name="adj1" fmla="val 24427"/>
              <a:gd name="adj2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Free body diagram is a graphical method used to represent the forces that act on a body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Up Ribbon 19"/>
          <p:cNvSpPr/>
          <p:nvPr/>
        </p:nvSpPr>
        <p:spPr>
          <a:xfrm>
            <a:off x="857224" y="2786058"/>
            <a:ext cx="8001056" cy="1071570"/>
          </a:xfrm>
          <a:prstGeom prst="ribbon2">
            <a:avLst>
              <a:gd name="adj1" fmla="val 24427"/>
              <a:gd name="adj2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To draw F.B.D, you must separate the body from its surrounding and draw the forces.  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Up Ribbon 20"/>
          <p:cNvSpPr/>
          <p:nvPr/>
        </p:nvSpPr>
        <p:spPr>
          <a:xfrm>
            <a:off x="928662" y="4000504"/>
            <a:ext cx="8001056" cy="1214446"/>
          </a:xfrm>
          <a:prstGeom prst="ribbon2">
            <a:avLst>
              <a:gd name="adj1" fmla="val 24427"/>
              <a:gd name="adj2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There is resistance to motion produced in the connections that connect the body with other bodies or the surrounding. This resistance is called reaction.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Up Ribbon 22"/>
          <p:cNvSpPr/>
          <p:nvPr/>
        </p:nvSpPr>
        <p:spPr>
          <a:xfrm>
            <a:off x="1000100" y="5286388"/>
            <a:ext cx="8001056" cy="1214446"/>
          </a:xfrm>
          <a:prstGeom prst="ribbon2">
            <a:avLst>
              <a:gd name="adj1" fmla="val 24427"/>
              <a:gd name="adj2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The type of generated reactions in connections depends on the type of the connection  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+FBD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 Ribbon 18"/>
          <p:cNvSpPr/>
          <p:nvPr/>
        </p:nvSpPr>
        <p:spPr>
          <a:xfrm>
            <a:off x="857224" y="1643050"/>
            <a:ext cx="8001056" cy="1071570"/>
          </a:xfrm>
          <a:prstGeom prst="ribbon2">
            <a:avLst>
              <a:gd name="adj1" fmla="val 24427"/>
              <a:gd name="adj2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In general, the reactions developed in connection may be a force and/or moment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Up Ribbon 19"/>
          <p:cNvSpPr/>
          <p:nvPr/>
        </p:nvSpPr>
        <p:spPr>
          <a:xfrm>
            <a:off x="857224" y="2786058"/>
            <a:ext cx="8001056" cy="1714512"/>
          </a:xfrm>
          <a:prstGeom prst="ribbon2">
            <a:avLst>
              <a:gd name="adj1" fmla="val 24427"/>
              <a:gd name="adj2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When the connection restrict the body from a translational motion in one direction then a reaction force is generated in the connection in the opposite direction  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Up Ribbon 20"/>
          <p:cNvSpPr/>
          <p:nvPr/>
        </p:nvSpPr>
        <p:spPr>
          <a:xfrm>
            <a:off x="928662" y="4714884"/>
            <a:ext cx="8001056" cy="1714512"/>
          </a:xfrm>
          <a:prstGeom prst="ribbon2">
            <a:avLst>
              <a:gd name="adj1" fmla="val 24427"/>
              <a:gd name="adj2" fmla="val 75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When the connection restrict the body from a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rotational motion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in one direction then a reaction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moment is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generated in the connection in the opposite direction  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+FBD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+FBD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 this lecture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57224" y="2143116"/>
            <a:ext cx="7358114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Introduce the conditions for rigid body equilibrium </a:t>
            </a: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857224" y="2928934"/>
            <a:ext cx="7358114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Learn how to draw FBD (reactions analysis)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+FBD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4857784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Internal, external forces and </a:t>
            </a:r>
            <a:r>
              <a:rPr lang="en-US" sz="2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F.B.D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28662" y="1571612"/>
            <a:ext cx="728667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Internal forces </a:t>
            </a:r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are the forces caused by the interaction between body particles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928662" y="2428868"/>
            <a:ext cx="7286676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External forces </a:t>
            </a:r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are the forces act on the outer surface of the body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28662" y="3357562"/>
            <a:ext cx="7286676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Free – body diagram (F.B.D) shows only the external forces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28662" y="3857628"/>
            <a:ext cx="7286676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Internal forces are opposite forces cancel each other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+FBD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Equilibrium conditions 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785786" y="2667016"/>
            <a:ext cx="2362200" cy="2209800"/>
            <a:chOff x="2209800" y="3352800"/>
            <a:chExt cx="2306937" cy="2362200"/>
          </a:xfrm>
        </p:grpSpPr>
        <p:sp>
          <p:nvSpPr>
            <p:cNvPr id="33" name="Freeform 32"/>
            <p:cNvSpPr/>
            <p:nvPr/>
          </p:nvSpPr>
          <p:spPr>
            <a:xfrm>
              <a:off x="2971800" y="3733800"/>
              <a:ext cx="1544937" cy="1391297"/>
            </a:xfrm>
            <a:custGeom>
              <a:avLst/>
              <a:gdLst>
                <a:gd name="connsiteX0" fmla="*/ 748145 w 1544937"/>
                <a:gd name="connsiteY0" fmla="*/ 5842 h 1391297"/>
                <a:gd name="connsiteX1" fmla="*/ 581891 w 1544937"/>
                <a:gd name="connsiteY1" fmla="*/ 47406 h 1391297"/>
                <a:gd name="connsiteX2" fmla="*/ 526473 w 1544937"/>
                <a:gd name="connsiteY2" fmla="*/ 61260 h 1391297"/>
                <a:gd name="connsiteX3" fmla="*/ 415636 w 1544937"/>
                <a:gd name="connsiteY3" fmla="*/ 75115 h 1391297"/>
                <a:gd name="connsiteX4" fmla="*/ 318654 w 1544937"/>
                <a:gd name="connsiteY4" fmla="*/ 130533 h 1391297"/>
                <a:gd name="connsiteX5" fmla="*/ 207818 w 1544937"/>
                <a:gd name="connsiteY5" fmla="*/ 199806 h 1391297"/>
                <a:gd name="connsiteX6" fmla="*/ 124691 w 1544937"/>
                <a:gd name="connsiteY6" fmla="*/ 282933 h 1391297"/>
                <a:gd name="connsiteX7" fmla="*/ 83127 w 1544937"/>
                <a:gd name="connsiteY7" fmla="*/ 379915 h 1391297"/>
                <a:gd name="connsiteX8" fmla="*/ 27709 w 1544937"/>
                <a:gd name="connsiteY8" fmla="*/ 463042 h 1391297"/>
                <a:gd name="connsiteX9" fmla="*/ 13854 w 1544937"/>
                <a:gd name="connsiteY9" fmla="*/ 532315 h 1391297"/>
                <a:gd name="connsiteX10" fmla="*/ 0 w 1544937"/>
                <a:gd name="connsiteY10" fmla="*/ 573879 h 1391297"/>
                <a:gd name="connsiteX11" fmla="*/ 13854 w 1544937"/>
                <a:gd name="connsiteY11" fmla="*/ 920242 h 1391297"/>
                <a:gd name="connsiteX12" fmla="*/ 55418 w 1544937"/>
                <a:gd name="connsiteY12" fmla="*/ 1044933 h 1391297"/>
                <a:gd name="connsiteX13" fmla="*/ 96982 w 1544937"/>
                <a:gd name="connsiteY13" fmla="*/ 1141915 h 1391297"/>
                <a:gd name="connsiteX14" fmla="*/ 124691 w 1544937"/>
                <a:gd name="connsiteY14" fmla="*/ 1183479 h 1391297"/>
                <a:gd name="connsiteX15" fmla="*/ 166254 w 1544937"/>
                <a:gd name="connsiteY15" fmla="*/ 1211188 h 1391297"/>
                <a:gd name="connsiteX16" fmla="*/ 207818 w 1544937"/>
                <a:gd name="connsiteY16" fmla="*/ 1252751 h 1391297"/>
                <a:gd name="connsiteX17" fmla="*/ 249382 w 1544937"/>
                <a:gd name="connsiteY17" fmla="*/ 1266606 h 1391297"/>
                <a:gd name="connsiteX18" fmla="*/ 290945 w 1544937"/>
                <a:gd name="connsiteY18" fmla="*/ 1294315 h 1391297"/>
                <a:gd name="connsiteX19" fmla="*/ 415636 w 1544937"/>
                <a:gd name="connsiteY19" fmla="*/ 1308170 h 1391297"/>
                <a:gd name="connsiteX20" fmla="*/ 692727 w 1544937"/>
                <a:gd name="connsiteY20" fmla="*/ 1349733 h 1391297"/>
                <a:gd name="connsiteX21" fmla="*/ 692727 w 1544937"/>
                <a:gd name="connsiteY21" fmla="*/ 1349733 h 1391297"/>
                <a:gd name="connsiteX22" fmla="*/ 817418 w 1544937"/>
                <a:gd name="connsiteY22" fmla="*/ 1377442 h 1391297"/>
                <a:gd name="connsiteX23" fmla="*/ 858982 w 1544937"/>
                <a:gd name="connsiteY23" fmla="*/ 1391297 h 1391297"/>
                <a:gd name="connsiteX24" fmla="*/ 1136073 w 1544937"/>
                <a:gd name="connsiteY24" fmla="*/ 1377442 h 1391297"/>
                <a:gd name="connsiteX25" fmla="*/ 1219200 w 1544937"/>
                <a:gd name="connsiteY25" fmla="*/ 1349733 h 1391297"/>
                <a:gd name="connsiteX26" fmla="*/ 1274618 w 1544937"/>
                <a:gd name="connsiteY26" fmla="*/ 1308170 h 1391297"/>
                <a:gd name="connsiteX27" fmla="*/ 1302327 w 1544937"/>
                <a:gd name="connsiteY27" fmla="*/ 1280460 h 1391297"/>
                <a:gd name="connsiteX28" fmla="*/ 1343891 w 1544937"/>
                <a:gd name="connsiteY28" fmla="*/ 1266606 h 1391297"/>
                <a:gd name="connsiteX29" fmla="*/ 1371600 w 1544937"/>
                <a:gd name="connsiteY29" fmla="*/ 1225042 h 1391297"/>
                <a:gd name="connsiteX30" fmla="*/ 1399309 w 1544937"/>
                <a:gd name="connsiteY30" fmla="*/ 1169624 h 1391297"/>
                <a:gd name="connsiteX31" fmla="*/ 1440873 w 1544937"/>
                <a:gd name="connsiteY31" fmla="*/ 1114206 h 1391297"/>
                <a:gd name="connsiteX32" fmla="*/ 1496291 w 1544937"/>
                <a:gd name="connsiteY32" fmla="*/ 1031079 h 1391297"/>
                <a:gd name="connsiteX33" fmla="*/ 1496291 w 1544937"/>
                <a:gd name="connsiteY33" fmla="*/ 629297 h 1391297"/>
                <a:gd name="connsiteX34" fmla="*/ 1454727 w 1544937"/>
                <a:gd name="connsiteY34" fmla="*/ 587733 h 1391297"/>
                <a:gd name="connsiteX35" fmla="*/ 1440873 w 1544937"/>
                <a:gd name="connsiteY35" fmla="*/ 546170 h 1391297"/>
                <a:gd name="connsiteX36" fmla="*/ 1413163 w 1544937"/>
                <a:gd name="connsiteY36" fmla="*/ 449188 h 1391297"/>
                <a:gd name="connsiteX37" fmla="*/ 1357745 w 1544937"/>
                <a:gd name="connsiteY37" fmla="*/ 338351 h 1391297"/>
                <a:gd name="connsiteX38" fmla="*/ 1316182 w 1544937"/>
                <a:gd name="connsiteY38" fmla="*/ 310642 h 1391297"/>
                <a:gd name="connsiteX39" fmla="*/ 1260763 w 1544937"/>
                <a:gd name="connsiteY39" fmla="*/ 227515 h 1391297"/>
                <a:gd name="connsiteX40" fmla="*/ 1233054 w 1544937"/>
                <a:gd name="connsiteY40" fmla="*/ 185951 h 1391297"/>
                <a:gd name="connsiteX41" fmla="*/ 1149927 w 1544937"/>
                <a:gd name="connsiteY41" fmla="*/ 144388 h 1391297"/>
                <a:gd name="connsiteX42" fmla="*/ 1136073 w 1544937"/>
                <a:gd name="connsiteY42" fmla="*/ 102824 h 1391297"/>
                <a:gd name="connsiteX43" fmla="*/ 1094509 w 1544937"/>
                <a:gd name="connsiteY43" fmla="*/ 88970 h 1391297"/>
                <a:gd name="connsiteX44" fmla="*/ 1052945 w 1544937"/>
                <a:gd name="connsiteY44" fmla="*/ 61260 h 1391297"/>
                <a:gd name="connsiteX45" fmla="*/ 872836 w 1544937"/>
                <a:gd name="connsiteY45" fmla="*/ 19697 h 1391297"/>
                <a:gd name="connsiteX46" fmla="*/ 748145 w 1544937"/>
                <a:gd name="connsiteY46" fmla="*/ 5842 h 1391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544937" h="1391297">
                  <a:moveTo>
                    <a:pt x="748145" y="5842"/>
                  </a:moveTo>
                  <a:cubicBezTo>
                    <a:pt x="699654" y="10460"/>
                    <a:pt x="637309" y="33551"/>
                    <a:pt x="581891" y="47406"/>
                  </a:cubicBezTo>
                  <a:cubicBezTo>
                    <a:pt x="563418" y="52024"/>
                    <a:pt x="545367" y="58898"/>
                    <a:pt x="526473" y="61260"/>
                  </a:cubicBezTo>
                  <a:lnTo>
                    <a:pt x="415636" y="75115"/>
                  </a:lnTo>
                  <a:cubicBezTo>
                    <a:pt x="248169" y="158849"/>
                    <a:pt x="455733" y="52203"/>
                    <a:pt x="318654" y="130533"/>
                  </a:cubicBezTo>
                  <a:cubicBezTo>
                    <a:pt x="255420" y="166667"/>
                    <a:pt x="265406" y="147977"/>
                    <a:pt x="207818" y="199806"/>
                  </a:cubicBezTo>
                  <a:cubicBezTo>
                    <a:pt x="178691" y="226020"/>
                    <a:pt x="124691" y="282933"/>
                    <a:pt x="124691" y="282933"/>
                  </a:cubicBezTo>
                  <a:cubicBezTo>
                    <a:pt x="110358" y="325931"/>
                    <a:pt x="108807" y="337116"/>
                    <a:pt x="83127" y="379915"/>
                  </a:cubicBezTo>
                  <a:cubicBezTo>
                    <a:pt x="65993" y="408471"/>
                    <a:pt x="27709" y="463042"/>
                    <a:pt x="27709" y="463042"/>
                  </a:cubicBezTo>
                  <a:cubicBezTo>
                    <a:pt x="23091" y="486133"/>
                    <a:pt x="19565" y="509470"/>
                    <a:pt x="13854" y="532315"/>
                  </a:cubicBezTo>
                  <a:cubicBezTo>
                    <a:pt x="10312" y="546483"/>
                    <a:pt x="0" y="559275"/>
                    <a:pt x="0" y="573879"/>
                  </a:cubicBezTo>
                  <a:cubicBezTo>
                    <a:pt x="0" y="689426"/>
                    <a:pt x="2724" y="805233"/>
                    <a:pt x="13854" y="920242"/>
                  </a:cubicBezTo>
                  <a:cubicBezTo>
                    <a:pt x="13855" y="920251"/>
                    <a:pt x="48489" y="1024147"/>
                    <a:pt x="55418" y="1044933"/>
                  </a:cubicBezTo>
                  <a:cubicBezTo>
                    <a:pt x="70962" y="1091564"/>
                    <a:pt x="69589" y="1093978"/>
                    <a:pt x="96982" y="1141915"/>
                  </a:cubicBezTo>
                  <a:cubicBezTo>
                    <a:pt x="105243" y="1156372"/>
                    <a:pt x="112917" y="1171705"/>
                    <a:pt x="124691" y="1183479"/>
                  </a:cubicBezTo>
                  <a:cubicBezTo>
                    <a:pt x="136465" y="1195253"/>
                    <a:pt x="153462" y="1200528"/>
                    <a:pt x="166254" y="1211188"/>
                  </a:cubicBezTo>
                  <a:cubicBezTo>
                    <a:pt x="181306" y="1223731"/>
                    <a:pt x="191515" y="1241883"/>
                    <a:pt x="207818" y="1252751"/>
                  </a:cubicBezTo>
                  <a:cubicBezTo>
                    <a:pt x="219969" y="1260852"/>
                    <a:pt x="236320" y="1260075"/>
                    <a:pt x="249382" y="1266606"/>
                  </a:cubicBezTo>
                  <a:cubicBezTo>
                    <a:pt x="264275" y="1274053"/>
                    <a:pt x="274791" y="1290277"/>
                    <a:pt x="290945" y="1294315"/>
                  </a:cubicBezTo>
                  <a:cubicBezTo>
                    <a:pt x="331516" y="1304458"/>
                    <a:pt x="374072" y="1303552"/>
                    <a:pt x="415636" y="1308170"/>
                  </a:cubicBezTo>
                  <a:cubicBezTo>
                    <a:pt x="543297" y="1340084"/>
                    <a:pt x="452160" y="1319662"/>
                    <a:pt x="692727" y="1349733"/>
                  </a:cubicBezTo>
                  <a:lnTo>
                    <a:pt x="692727" y="1349733"/>
                  </a:lnTo>
                  <a:cubicBezTo>
                    <a:pt x="740331" y="1359254"/>
                    <a:pt x="771774" y="1364401"/>
                    <a:pt x="817418" y="1377442"/>
                  </a:cubicBezTo>
                  <a:cubicBezTo>
                    <a:pt x="831460" y="1381454"/>
                    <a:pt x="845127" y="1386679"/>
                    <a:pt x="858982" y="1391297"/>
                  </a:cubicBezTo>
                  <a:cubicBezTo>
                    <a:pt x="951346" y="1386679"/>
                    <a:pt x="1044203" y="1388042"/>
                    <a:pt x="1136073" y="1377442"/>
                  </a:cubicBezTo>
                  <a:cubicBezTo>
                    <a:pt x="1165088" y="1374094"/>
                    <a:pt x="1219200" y="1349733"/>
                    <a:pt x="1219200" y="1349733"/>
                  </a:cubicBezTo>
                  <a:cubicBezTo>
                    <a:pt x="1237673" y="1335879"/>
                    <a:pt x="1256879" y="1322952"/>
                    <a:pt x="1274618" y="1308170"/>
                  </a:cubicBezTo>
                  <a:cubicBezTo>
                    <a:pt x="1284653" y="1299808"/>
                    <a:pt x="1291126" y="1287181"/>
                    <a:pt x="1302327" y="1280460"/>
                  </a:cubicBezTo>
                  <a:cubicBezTo>
                    <a:pt x="1314850" y="1272946"/>
                    <a:pt x="1330036" y="1271224"/>
                    <a:pt x="1343891" y="1266606"/>
                  </a:cubicBezTo>
                  <a:cubicBezTo>
                    <a:pt x="1353127" y="1252751"/>
                    <a:pt x="1363339" y="1239499"/>
                    <a:pt x="1371600" y="1225042"/>
                  </a:cubicBezTo>
                  <a:cubicBezTo>
                    <a:pt x="1381847" y="1207110"/>
                    <a:pt x="1388363" y="1187138"/>
                    <a:pt x="1399309" y="1169624"/>
                  </a:cubicBezTo>
                  <a:cubicBezTo>
                    <a:pt x="1411547" y="1150043"/>
                    <a:pt x="1427631" y="1133123"/>
                    <a:pt x="1440873" y="1114206"/>
                  </a:cubicBezTo>
                  <a:cubicBezTo>
                    <a:pt x="1459971" y="1086924"/>
                    <a:pt x="1496291" y="1031079"/>
                    <a:pt x="1496291" y="1031079"/>
                  </a:cubicBezTo>
                  <a:cubicBezTo>
                    <a:pt x="1544937" y="885135"/>
                    <a:pt x="1537077" y="924993"/>
                    <a:pt x="1496291" y="629297"/>
                  </a:cubicBezTo>
                  <a:cubicBezTo>
                    <a:pt x="1493614" y="609887"/>
                    <a:pt x="1468582" y="601588"/>
                    <a:pt x="1454727" y="587733"/>
                  </a:cubicBezTo>
                  <a:cubicBezTo>
                    <a:pt x="1450109" y="573879"/>
                    <a:pt x="1444885" y="560212"/>
                    <a:pt x="1440873" y="546170"/>
                  </a:cubicBezTo>
                  <a:cubicBezTo>
                    <a:pt x="1432732" y="517676"/>
                    <a:pt x="1425941" y="477299"/>
                    <a:pt x="1413163" y="449188"/>
                  </a:cubicBezTo>
                  <a:cubicBezTo>
                    <a:pt x="1396070" y="411584"/>
                    <a:pt x="1392114" y="361264"/>
                    <a:pt x="1357745" y="338351"/>
                  </a:cubicBezTo>
                  <a:lnTo>
                    <a:pt x="1316182" y="310642"/>
                  </a:lnTo>
                  <a:cubicBezTo>
                    <a:pt x="1291833" y="237598"/>
                    <a:pt x="1318420" y="296703"/>
                    <a:pt x="1260763" y="227515"/>
                  </a:cubicBezTo>
                  <a:cubicBezTo>
                    <a:pt x="1250103" y="214723"/>
                    <a:pt x="1244828" y="197725"/>
                    <a:pt x="1233054" y="185951"/>
                  </a:cubicBezTo>
                  <a:cubicBezTo>
                    <a:pt x="1206196" y="159093"/>
                    <a:pt x="1183733" y="155656"/>
                    <a:pt x="1149927" y="144388"/>
                  </a:cubicBezTo>
                  <a:cubicBezTo>
                    <a:pt x="1145309" y="130533"/>
                    <a:pt x="1146400" y="113151"/>
                    <a:pt x="1136073" y="102824"/>
                  </a:cubicBezTo>
                  <a:cubicBezTo>
                    <a:pt x="1125746" y="92497"/>
                    <a:pt x="1107571" y="95501"/>
                    <a:pt x="1094509" y="88970"/>
                  </a:cubicBezTo>
                  <a:cubicBezTo>
                    <a:pt x="1079616" y="81523"/>
                    <a:pt x="1068161" y="68023"/>
                    <a:pt x="1052945" y="61260"/>
                  </a:cubicBezTo>
                  <a:cubicBezTo>
                    <a:pt x="980878" y="29230"/>
                    <a:pt x="951730" y="30967"/>
                    <a:pt x="872836" y="19697"/>
                  </a:cubicBezTo>
                  <a:cubicBezTo>
                    <a:pt x="813748" y="0"/>
                    <a:pt x="796636" y="1224"/>
                    <a:pt x="748145" y="584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dk1">
                    <a:tint val="50000"/>
                    <a:satMod val="300000"/>
                  </a:schemeClr>
                </a:gs>
                <a:gs pos="35000">
                  <a:schemeClr val="dk1">
                    <a:tint val="37000"/>
                    <a:satMod val="300000"/>
                  </a:schemeClr>
                </a:gs>
                <a:gs pos="100000">
                  <a:schemeClr val="dk1">
                    <a:tint val="15000"/>
                    <a:satMod val="35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rot="10800000" flipV="1">
              <a:off x="2514600" y="4267200"/>
              <a:ext cx="685800" cy="76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rot="5400000" flipH="1" flipV="1">
              <a:off x="3810000" y="3733800"/>
              <a:ext cx="685800" cy="228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 rot="16200000" flipV="1">
              <a:off x="3162301" y="3543300"/>
              <a:ext cx="685801" cy="30480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rot="16200000" flipH="1">
              <a:off x="3886200" y="5029200"/>
              <a:ext cx="533400" cy="2286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 rot="10800000" flipV="1">
              <a:off x="3124200" y="4953000"/>
              <a:ext cx="533400" cy="4572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/>
            <p:nvPr/>
          </p:nvSpPr>
          <p:spPr>
            <a:xfrm>
              <a:off x="3200400" y="4419600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O</a:t>
              </a:r>
              <a:endParaRPr lang="en-US" b="1" dirty="0"/>
            </a:p>
          </p:txBody>
        </p:sp>
        <p:sp>
          <p:nvSpPr>
            <p:cNvPr id="53" name="Oval 52"/>
            <p:cNvSpPr>
              <a:spLocks noChangeAspect="1"/>
            </p:cNvSpPr>
            <p:nvPr/>
          </p:nvSpPr>
          <p:spPr>
            <a:xfrm>
              <a:off x="3585600" y="4576200"/>
              <a:ext cx="72000" cy="7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209800" y="3886200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F1</a:t>
              </a:r>
              <a:endParaRPr lang="en-US" b="1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3733800" y="3352800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F2</a:t>
              </a:r>
              <a:endParaRPr lang="en-US" b="1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3886200" y="5257800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F3</a:t>
              </a:r>
              <a:endParaRPr lang="en-US" b="1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466126" y="5257801"/>
              <a:ext cx="734275" cy="45719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M1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551567" y="3352800"/>
              <a:ext cx="725032" cy="45719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M2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59" name="Right Arrow 58"/>
          <p:cNvSpPr/>
          <p:nvPr/>
        </p:nvSpPr>
        <p:spPr>
          <a:xfrm>
            <a:off x="3528985" y="3733816"/>
            <a:ext cx="2971800" cy="609600"/>
          </a:xfrm>
          <a:prstGeom prst="rightArrow">
            <a:avLst>
              <a:gd name="adj1" fmla="val 57486"/>
              <a:gd name="adj2" fmla="val 7139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Can be represented as </a:t>
            </a:r>
            <a:endParaRPr lang="en-US" b="1" dirty="0"/>
          </a:p>
        </p:txBody>
      </p:sp>
      <p:grpSp>
        <p:nvGrpSpPr>
          <p:cNvPr id="60" name="Group 59"/>
          <p:cNvGrpSpPr/>
          <p:nvPr/>
        </p:nvGrpSpPr>
        <p:grpSpPr>
          <a:xfrm>
            <a:off x="6424586" y="2271838"/>
            <a:ext cx="2594698" cy="2528778"/>
            <a:chOff x="2383138" y="3048000"/>
            <a:chExt cx="2201562" cy="2077097"/>
          </a:xfrm>
        </p:grpSpPr>
        <p:sp>
          <p:nvSpPr>
            <p:cNvPr id="61" name="Freeform 60"/>
            <p:cNvSpPr/>
            <p:nvPr/>
          </p:nvSpPr>
          <p:spPr>
            <a:xfrm>
              <a:off x="2971800" y="3733800"/>
              <a:ext cx="1544937" cy="1391297"/>
            </a:xfrm>
            <a:custGeom>
              <a:avLst/>
              <a:gdLst>
                <a:gd name="connsiteX0" fmla="*/ 748145 w 1544937"/>
                <a:gd name="connsiteY0" fmla="*/ 5842 h 1391297"/>
                <a:gd name="connsiteX1" fmla="*/ 581891 w 1544937"/>
                <a:gd name="connsiteY1" fmla="*/ 47406 h 1391297"/>
                <a:gd name="connsiteX2" fmla="*/ 526473 w 1544937"/>
                <a:gd name="connsiteY2" fmla="*/ 61260 h 1391297"/>
                <a:gd name="connsiteX3" fmla="*/ 415636 w 1544937"/>
                <a:gd name="connsiteY3" fmla="*/ 75115 h 1391297"/>
                <a:gd name="connsiteX4" fmla="*/ 318654 w 1544937"/>
                <a:gd name="connsiteY4" fmla="*/ 130533 h 1391297"/>
                <a:gd name="connsiteX5" fmla="*/ 207818 w 1544937"/>
                <a:gd name="connsiteY5" fmla="*/ 199806 h 1391297"/>
                <a:gd name="connsiteX6" fmla="*/ 124691 w 1544937"/>
                <a:gd name="connsiteY6" fmla="*/ 282933 h 1391297"/>
                <a:gd name="connsiteX7" fmla="*/ 83127 w 1544937"/>
                <a:gd name="connsiteY7" fmla="*/ 379915 h 1391297"/>
                <a:gd name="connsiteX8" fmla="*/ 27709 w 1544937"/>
                <a:gd name="connsiteY8" fmla="*/ 463042 h 1391297"/>
                <a:gd name="connsiteX9" fmla="*/ 13854 w 1544937"/>
                <a:gd name="connsiteY9" fmla="*/ 532315 h 1391297"/>
                <a:gd name="connsiteX10" fmla="*/ 0 w 1544937"/>
                <a:gd name="connsiteY10" fmla="*/ 573879 h 1391297"/>
                <a:gd name="connsiteX11" fmla="*/ 13854 w 1544937"/>
                <a:gd name="connsiteY11" fmla="*/ 920242 h 1391297"/>
                <a:gd name="connsiteX12" fmla="*/ 55418 w 1544937"/>
                <a:gd name="connsiteY12" fmla="*/ 1044933 h 1391297"/>
                <a:gd name="connsiteX13" fmla="*/ 96982 w 1544937"/>
                <a:gd name="connsiteY13" fmla="*/ 1141915 h 1391297"/>
                <a:gd name="connsiteX14" fmla="*/ 124691 w 1544937"/>
                <a:gd name="connsiteY14" fmla="*/ 1183479 h 1391297"/>
                <a:gd name="connsiteX15" fmla="*/ 166254 w 1544937"/>
                <a:gd name="connsiteY15" fmla="*/ 1211188 h 1391297"/>
                <a:gd name="connsiteX16" fmla="*/ 207818 w 1544937"/>
                <a:gd name="connsiteY16" fmla="*/ 1252751 h 1391297"/>
                <a:gd name="connsiteX17" fmla="*/ 249382 w 1544937"/>
                <a:gd name="connsiteY17" fmla="*/ 1266606 h 1391297"/>
                <a:gd name="connsiteX18" fmla="*/ 290945 w 1544937"/>
                <a:gd name="connsiteY18" fmla="*/ 1294315 h 1391297"/>
                <a:gd name="connsiteX19" fmla="*/ 415636 w 1544937"/>
                <a:gd name="connsiteY19" fmla="*/ 1308170 h 1391297"/>
                <a:gd name="connsiteX20" fmla="*/ 692727 w 1544937"/>
                <a:gd name="connsiteY20" fmla="*/ 1349733 h 1391297"/>
                <a:gd name="connsiteX21" fmla="*/ 692727 w 1544937"/>
                <a:gd name="connsiteY21" fmla="*/ 1349733 h 1391297"/>
                <a:gd name="connsiteX22" fmla="*/ 817418 w 1544937"/>
                <a:gd name="connsiteY22" fmla="*/ 1377442 h 1391297"/>
                <a:gd name="connsiteX23" fmla="*/ 858982 w 1544937"/>
                <a:gd name="connsiteY23" fmla="*/ 1391297 h 1391297"/>
                <a:gd name="connsiteX24" fmla="*/ 1136073 w 1544937"/>
                <a:gd name="connsiteY24" fmla="*/ 1377442 h 1391297"/>
                <a:gd name="connsiteX25" fmla="*/ 1219200 w 1544937"/>
                <a:gd name="connsiteY25" fmla="*/ 1349733 h 1391297"/>
                <a:gd name="connsiteX26" fmla="*/ 1274618 w 1544937"/>
                <a:gd name="connsiteY26" fmla="*/ 1308170 h 1391297"/>
                <a:gd name="connsiteX27" fmla="*/ 1302327 w 1544937"/>
                <a:gd name="connsiteY27" fmla="*/ 1280460 h 1391297"/>
                <a:gd name="connsiteX28" fmla="*/ 1343891 w 1544937"/>
                <a:gd name="connsiteY28" fmla="*/ 1266606 h 1391297"/>
                <a:gd name="connsiteX29" fmla="*/ 1371600 w 1544937"/>
                <a:gd name="connsiteY29" fmla="*/ 1225042 h 1391297"/>
                <a:gd name="connsiteX30" fmla="*/ 1399309 w 1544937"/>
                <a:gd name="connsiteY30" fmla="*/ 1169624 h 1391297"/>
                <a:gd name="connsiteX31" fmla="*/ 1440873 w 1544937"/>
                <a:gd name="connsiteY31" fmla="*/ 1114206 h 1391297"/>
                <a:gd name="connsiteX32" fmla="*/ 1496291 w 1544937"/>
                <a:gd name="connsiteY32" fmla="*/ 1031079 h 1391297"/>
                <a:gd name="connsiteX33" fmla="*/ 1496291 w 1544937"/>
                <a:gd name="connsiteY33" fmla="*/ 629297 h 1391297"/>
                <a:gd name="connsiteX34" fmla="*/ 1454727 w 1544937"/>
                <a:gd name="connsiteY34" fmla="*/ 587733 h 1391297"/>
                <a:gd name="connsiteX35" fmla="*/ 1440873 w 1544937"/>
                <a:gd name="connsiteY35" fmla="*/ 546170 h 1391297"/>
                <a:gd name="connsiteX36" fmla="*/ 1413163 w 1544937"/>
                <a:gd name="connsiteY36" fmla="*/ 449188 h 1391297"/>
                <a:gd name="connsiteX37" fmla="*/ 1357745 w 1544937"/>
                <a:gd name="connsiteY37" fmla="*/ 338351 h 1391297"/>
                <a:gd name="connsiteX38" fmla="*/ 1316182 w 1544937"/>
                <a:gd name="connsiteY38" fmla="*/ 310642 h 1391297"/>
                <a:gd name="connsiteX39" fmla="*/ 1260763 w 1544937"/>
                <a:gd name="connsiteY39" fmla="*/ 227515 h 1391297"/>
                <a:gd name="connsiteX40" fmla="*/ 1233054 w 1544937"/>
                <a:gd name="connsiteY40" fmla="*/ 185951 h 1391297"/>
                <a:gd name="connsiteX41" fmla="*/ 1149927 w 1544937"/>
                <a:gd name="connsiteY41" fmla="*/ 144388 h 1391297"/>
                <a:gd name="connsiteX42" fmla="*/ 1136073 w 1544937"/>
                <a:gd name="connsiteY42" fmla="*/ 102824 h 1391297"/>
                <a:gd name="connsiteX43" fmla="*/ 1094509 w 1544937"/>
                <a:gd name="connsiteY43" fmla="*/ 88970 h 1391297"/>
                <a:gd name="connsiteX44" fmla="*/ 1052945 w 1544937"/>
                <a:gd name="connsiteY44" fmla="*/ 61260 h 1391297"/>
                <a:gd name="connsiteX45" fmla="*/ 872836 w 1544937"/>
                <a:gd name="connsiteY45" fmla="*/ 19697 h 1391297"/>
                <a:gd name="connsiteX46" fmla="*/ 748145 w 1544937"/>
                <a:gd name="connsiteY46" fmla="*/ 5842 h 1391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544937" h="1391297">
                  <a:moveTo>
                    <a:pt x="748145" y="5842"/>
                  </a:moveTo>
                  <a:cubicBezTo>
                    <a:pt x="699654" y="10460"/>
                    <a:pt x="637309" y="33551"/>
                    <a:pt x="581891" y="47406"/>
                  </a:cubicBezTo>
                  <a:cubicBezTo>
                    <a:pt x="563418" y="52024"/>
                    <a:pt x="545367" y="58898"/>
                    <a:pt x="526473" y="61260"/>
                  </a:cubicBezTo>
                  <a:lnTo>
                    <a:pt x="415636" y="75115"/>
                  </a:lnTo>
                  <a:cubicBezTo>
                    <a:pt x="248169" y="158849"/>
                    <a:pt x="455733" y="52203"/>
                    <a:pt x="318654" y="130533"/>
                  </a:cubicBezTo>
                  <a:cubicBezTo>
                    <a:pt x="255420" y="166667"/>
                    <a:pt x="265406" y="147977"/>
                    <a:pt x="207818" y="199806"/>
                  </a:cubicBezTo>
                  <a:cubicBezTo>
                    <a:pt x="178691" y="226020"/>
                    <a:pt x="124691" y="282933"/>
                    <a:pt x="124691" y="282933"/>
                  </a:cubicBezTo>
                  <a:cubicBezTo>
                    <a:pt x="110358" y="325931"/>
                    <a:pt x="108807" y="337116"/>
                    <a:pt x="83127" y="379915"/>
                  </a:cubicBezTo>
                  <a:cubicBezTo>
                    <a:pt x="65993" y="408471"/>
                    <a:pt x="27709" y="463042"/>
                    <a:pt x="27709" y="463042"/>
                  </a:cubicBezTo>
                  <a:cubicBezTo>
                    <a:pt x="23091" y="486133"/>
                    <a:pt x="19565" y="509470"/>
                    <a:pt x="13854" y="532315"/>
                  </a:cubicBezTo>
                  <a:cubicBezTo>
                    <a:pt x="10312" y="546483"/>
                    <a:pt x="0" y="559275"/>
                    <a:pt x="0" y="573879"/>
                  </a:cubicBezTo>
                  <a:cubicBezTo>
                    <a:pt x="0" y="689426"/>
                    <a:pt x="2724" y="805233"/>
                    <a:pt x="13854" y="920242"/>
                  </a:cubicBezTo>
                  <a:cubicBezTo>
                    <a:pt x="13855" y="920251"/>
                    <a:pt x="48489" y="1024147"/>
                    <a:pt x="55418" y="1044933"/>
                  </a:cubicBezTo>
                  <a:cubicBezTo>
                    <a:pt x="70962" y="1091564"/>
                    <a:pt x="69589" y="1093978"/>
                    <a:pt x="96982" y="1141915"/>
                  </a:cubicBezTo>
                  <a:cubicBezTo>
                    <a:pt x="105243" y="1156372"/>
                    <a:pt x="112917" y="1171705"/>
                    <a:pt x="124691" y="1183479"/>
                  </a:cubicBezTo>
                  <a:cubicBezTo>
                    <a:pt x="136465" y="1195253"/>
                    <a:pt x="153462" y="1200528"/>
                    <a:pt x="166254" y="1211188"/>
                  </a:cubicBezTo>
                  <a:cubicBezTo>
                    <a:pt x="181306" y="1223731"/>
                    <a:pt x="191515" y="1241883"/>
                    <a:pt x="207818" y="1252751"/>
                  </a:cubicBezTo>
                  <a:cubicBezTo>
                    <a:pt x="219969" y="1260852"/>
                    <a:pt x="236320" y="1260075"/>
                    <a:pt x="249382" y="1266606"/>
                  </a:cubicBezTo>
                  <a:cubicBezTo>
                    <a:pt x="264275" y="1274053"/>
                    <a:pt x="274791" y="1290277"/>
                    <a:pt x="290945" y="1294315"/>
                  </a:cubicBezTo>
                  <a:cubicBezTo>
                    <a:pt x="331516" y="1304458"/>
                    <a:pt x="374072" y="1303552"/>
                    <a:pt x="415636" y="1308170"/>
                  </a:cubicBezTo>
                  <a:cubicBezTo>
                    <a:pt x="543297" y="1340084"/>
                    <a:pt x="452160" y="1319662"/>
                    <a:pt x="692727" y="1349733"/>
                  </a:cubicBezTo>
                  <a:lnTo>
                    <a:pt x="692727" y="1349733"/>
                  </a:lnTo>
                  <a:cubicBezTo>
                    <a:pt x="740331" y="1359254"/>
                    <a:pt x="771774" y="1364401"/>
                    <a:pt x="817418" y="1377442"/>
                  </a:cubicBezTo>
                  <a:cubicBezTo>
                    <a:pt x="831460" y="1381454"/>
                    <a:pt x="845127" y="1386679"/>
                    <a:pt x="858982" y="1391297"/>
                  </a:cubicBezTo>
                  <a:cubicBezTo>
                    <a:pt x="951346" y="1386679"/>
                    <a:pt x="1044203" y="1388042"/>
                    <a:pt x="1136073" y="1377442"/>
                  </a:cubicBezTo>
                  <a:cubicBezTo>
                    <a:pt x="1165088" y="1374094"/>
                    <a:pt x="1219200" y="1349733"/>
                    <a:pt x="1219200" y="1349733"/>
                  </a:cubicBezTo>
                  <a:cubicBezTo>
                    <a:pt x="1237673" y="1335879"/>
                    <a:pt x="1256879" y="1322952"/>
                    <a:pt x="1274618" y="1308170"/>
                  </a:cubicBezTo>
                  <a:cubicBezTo>
                    <a:pt x="1284653" y="1299808"/>
                    <a:pt x="1291126" y="1287181"/>
                    <a:pt x="1302327" y="1280460"/>
                  </a:cubicBezTo>
                  <a:cubicBezTo>
                    <a:pt x="1314850" y="1272946"/>
                    <a:pt x="1330036" y="1271224"/>
                    <a:pt x="1343891" y="1266606"/>
                  </a:cubicBezTo>
                  <a:cubicBezTo>
                    <a:pt x="1353127" y="1252751"/>
                    <a:pt x="1363339" y="1239499"/>
                    <a:pt x="1371600" y="1225042"/>
                  </a:cubicBezTo>
                  <a:cubicBezTo>
                    <a:pt x="1381847" y="1207110"/>
                    <a:pt x="1388363" y="1187138"/>
                    <a:pt x="1399309" y="1169624"/>
                  </a:cubicBezTo>
                  <a:cubicBezTo>
                    <a:pt x="1411547" y="1150043"/>
                    <a:pt x="1427631" y="1133123"/>
                    <a:pt x="1440873" y="1114206"/>
                  </a:cubicBezTo>
                  <a:cubicBezTo>
                    <a:pt x="1459971" y="1086924"/>
                    <a:pt x="1496291" y="1031079"/>
                    <a:pt x="1496291" y="1031079"/>
                  </a:cubicBezTo>
                  <a:cubicBezTo>
                    <a:pt x="1544937" y="885135"/>
                    <a:pt x="1537077" y="924993"/>
                    <a:pt x="1496291" y="629297"/>
                  </a:cubicBezTo>
                  <a:cubicBezTo>
                    <a:pt x="1493614" y="609887"/>
                    <a:pt x="1468582" y="601588"/>
                    <a:pt x="1454727" y="587733"/>
                  </a:cubicBezTo>
                  <a:cubicBezTo>
                    <a:pt x="1450109" y="573879"/>
                    <a:pt x="1444885" y="560212"/>
                    <a:pt x="1440873" y="546170"/>
                  </a:cubicBezTo>
                  <a:cubicBezTo>
                    <a:pt x="1432732" y="517676"/>
                    <a:pt x="1425941" y="477299"/>
                    <a:pt x="1413163" y="449188"/>
                  </a:cubicBezTo>
                  <a:cubicBezTo>
                    <a:pt x="1396070" y="411584"/>
                    <a:pt x="1392114" y="361264"/>
                    <a:pt x="1357745" y="338351"/>
                  </a:cubicBezTo>
                  <a:lnTo>
                    <a:pt x="1316182" y="310642"/>
                  </a:lnTo>
                  <a:cubicBezTo>
                    <a:pt x="1291833" y="237598"/>
                    <a:pt x="1318420" y="296703"/>
                    <a:pt x="1260763" y="227515"/>
                  </a:cubicBezTo>
                  <a:cubicBezTo>
                    <a:pt x="1250103" y="214723"/>
                    <a:pt x="1244828" y="197725"/>
                    <a:pt x="1233054" y="185951"/>
                  </a:cubicBezTo>
                  <a:cubicBezTo>
                    <a:pt x="1206196" y="159093"/>
                    <a:pt x="1183733" y="155656"/>
                    <a:pt x="1149927" y="144388"/>
                  </a:cubicBezTo>
                  <a:cubicBezTo>
                    <a:pt x="1145309" y="130533"/>
                    <a:pt x="1146400" y="113151"/>
                    <a:pt x="1136073" y="102824"/>
                  </a:cubicBezTo>
                  <a:cubicBezTo>
                    <a:pt x="1125746" y="92497"/>
                    <a:pt x="1107571" y="95501"/>
                    <a:pt x="1094509" y="88970"/>
                  </a:cubicBezTo>
                  <a:cubicBezTo>
                    <a:pt x="1079616" y="81523"/>
                    <a:pt x="1068161" y="68023"/>
                    <a:pt x="1052945" y="61260"/>
                  </a:cubicBezTo>
                  <a:cubicBezTo>
                    <a:pt x="980878" y="29230"/>
                    <a:pt x="951730" y="30967"/>
                    <a:pt x="872836" y="19697"/>
                  </a:cubicBezTo>
                  <a:cubicBezTo>
                    <a:pt x="813748" y="0"/>
                    <a:pt x="796636" y="1224"/>
                    <a:pt x="748145" y="584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dk1">
                    <a:tint val="50000"/>
                    <a:satMod val="300000"/>
                  </a:schemeClr>
                </a:gs>
                <a:gs pos="35000">
                  <a:schemeClr val="dk1">
                    <a:tint val="37000"/>
                    <a:satMod val="300000"/>
                  </a:schemeClr>
                </a:gs>
                <a:gs pos="100000">
                  <a:schemeClr val="dk1">
                    <a:tint val="15000"/>
                    <a:satMod val="35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 rot="5400000" flipH="1" flipV="1">
              <a:off x="3488037" y="3695700"/>
              <a:ext cx="1066800" cy="838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rot="16200000" flipV="1">
              <a:off x="2878437" y="3848100"/>
              <a:ext cx="1143000" cy="3048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ctangle 63"/>
            <p:cNvSpPr/>
            <p:nvPr/>
          </p:nvSpPr>
          <p:spPr>
            <a:xfrm>
              <a:off x="3200400" y="4419600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O</a:t>
              </a:r>
              <a:endParaRPr lang="en-US" b="1" dirty="0"/>
            </a:p>
          </p:txBody>
        </p:sp>
        <p:sp>
          <p:nvSpPr>
            <p:cNvPr id="65" name="Oval 64"/>
            <p:cNvSpPr>
              <a:spLocks noChangeAspect="1"/>
            </p:cNvSpPr>
            <p:nvPr/>
          </p:nvSpPr>
          <p:spPr>
            <a:xfrm>
              <a:off x="3585600" y="4576200"/>
              <a:ext cx="72000" cy="7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805537" y="3247414"/>
              <a:ext cx="779163" cy="457201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F</a:t>
              </a:r>
              <a:r>
                <a:rPr lang="en-US" b="1" baseline="-25000" dirty="0" smtClean="0"/>
                <a:t>R</a:t>
              </a:r>
              <a:r>
                <a:rPr lang="en-US" b="1" dirty="0" smtClean="0"/>
                <a:t>=0</a:t>
              </a:r>
              <a:endParaRPr lang="en-US" b="1" dirty="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383138" y="3048000"/>
              <a:ext cx="1295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(M</a:t>
              </a:r>
              <a:r>
                <a:rPr lang="en-US" b="1" baseline="-25000" dirty="0" smtClean="0">
                  <a:solidFill>
                    <a:srgbClr val="FF0000"/>
                  </a:solidFill>
                </a:rPr>
                <a:t>R</a:t>
              </a:r>
              <a:r>
                <a:rPr lang="en-US" b="1" dirty="0" smtClean="0">
                  <a:solidFill>
                    <a:srgbClr val="FF0000"/>
                  </a:solidFill>
                </a:rPr>
                <a:t> )</a:t>
              </a:r>
              <a:r>
                <a:rPr lang="en-US" b="1" baseline="-25000" dirty="0" smtClean="0">
                  <a:solidFill>
                    <a:srgbClr val="FF0000"/>
                  </a:solidFill>
                </a:rPr>
                <a:t>o</a:t>
              </a:r>
              <a:r>
                <a:rPr lang="en-US" b="1" dirty="0" smtClean="0">
                  <a:solidFill>
                    <a:srgbClr val="FF0000"/>
                  </a:solidFill>
                </a:rPr>
                <a:t>=0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8" name="Rectangle 67"/>
          <p:cNvSpPr/>
          <p:nvPr/>
        </p:nvSpPr>
        <p:spPr>
          <a:xfrm>
            <a:off x="2571736" y="5000636"/>
            <a:ext cx="45720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= ∑F = 0  and  (M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= ∑ M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= 0</a:t>
            </a:r>
          </a:p>
        </p:txBody>
      </p:sp>
      <p:sp>
        <p:nvSpPr>
          <p:cNvPr id="69" name="Rectangular Callout 68"/>
          <p:cNvSpPr/>
          <p:nvPr/>
        </p:nvSpPr>
        <p:spPr>
          <a:xfrm>
            <a:off x="3357554" y="1571612"/>
            <a:ext cx="3214710" cy="1357322"/>
          </a:xfrm>
          <a:prstGeom prst="wedgeRectCallout">
            <a:avLst>
              <a:gd name="adj1" fmla="val -53882"/>
              <a:gd name="adj2" fmla="val 9397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Assume that we have a body subjected to forces and moments system shown </a:t>
            </a:r>
            <a:endParaRPr lang="en-US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8" grpId="0" animBg="1"/>
      <p:bldP spid="69" grpId="0" animBg="1"/>
      <p:bldP spid="6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+FBD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Equilibrium conditions 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928718" y="1857364"/>
            <a:ext cx="45720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= ∑F = 0  and  (M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= ∑ M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= 0</a:t>
            </a:r>
          </a:p>
        </p:txBody>
      </p:sp>
      <p:sp>
        <p:nvSpPr>
          <p:cNvPr id="44" name="Rectangle 43"/>
          <p:cNvSpPr/>
          <p:nvPr/>
        </p:nvSpPr>
        <p:spPr>
          <a:xfrm>
            <a:off x="928718" y="2543164"/>
            <a:ext cx="676656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These equations are sufficient for any position in the body 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1157318" y="3305164"/>
            <a:ext cx="2819400" cy="2362200"/>
            <a:chOff x="1143000" y="3962400"/>
            <a:chExt cx="2819400" cy="2362200"/>
          </a:xfrm>
        </p:grpSpPr>
        <p:grpSp>
          <p:nvGrpSpPr>
            <p:cNvPr id="46" name="Group 40"/>
            <p:cNvGrpSpPr/>
            <p:nvPr/>
          </p:nvGrpSpPr>
          <p:grpSpPr>
            <a:xfrm>
              <a:off x="1143000" y="3962398"/>
              <a:ext cx="2819400" cy="2362200"/>
              <a:chOff x="1716388" y="2971800"/>
              <a:chExt cx="3600449" cy="2153297"/>
            </a:xfrm>
          </p:grpSpPr>
          <p:sp>
            <p:nvSpPr>
              <p:cNvPr id="73" name="Freeform 72"/>
              <p:cNvSpPr/>
              <p:nvPr/>
            </p:nvSpPr>
            <p:spPr>
              <a:xfrm>
                <a:off x="2397554" y="3733800"/>
                <a:ext cx="2627355" cy="1391297"/>
              </a:xfrm>
              <a:custGeom>
                <a:avLst/>
                <a:gdLst>
                  <a:gd name="connsiteX0" fmla="*/ 748145 w 1544937"/>
                  <a:gd name="connsiteY0" fmla="*/ 5842 h 1391297"/>
                  <a:gd name="connsiteX1" fmla="*/ 581891 w 1544937"/>
                  <a:gd name="connsiteY1" fmla="*/ 47406 h 1391297"/>
                  <a:gd name="connsiteX2" fmla="*/ 526473 w 1544937"/>
                  <a:gd name="connsiteY2" fmla="*/ 61260 h 1391297"/>
                  <a:gd name="connsiteX3" fmla="*/ 415636 w 1544937"/>
                  <a:gd name="connsiteY3" fmla="*/ 75115 h 1391297"/>
                  <a:gd name="connsiteX4" fmla="*/ 318654 w 1544937"/>
                  <a:gd name="connsiteY4" fmla="*/ 130533 h 1391297"/>
                  <a:gd name="connsiteX5" fmla="*/ 207818 w 1544937"/>
                  <a:gd name="connsiteY5" fmla="*/ 199806 h 1391297"/>
                  <a:gd name="connsiteX6" fmla="*/ 124691 w 1544937"/>
                  <a:gd name="connsiteY6" fmla="*/ 282933 h 1391297"/>
                  <a:gd name="connsiteX7" fmla="*/ 83127 w 1544937"/>
                  <a:gd name="connsiteY7" fmla="*/ 379915 h 1391297"/>
                  <a:gd name="connsiteX8" fmla="*/ 27709 w 1544937"/>
                  <a:gd name="connsiteY8" fmla="*/ 463042 h 1391297"/>
                  <a:gd name="connsiteX9" fmla="*/ 13854 w 1544937"/>
                  <a:gd name="connsiteY9" fmla="*/ 532315 h 1391297"/>
                  <a:gd name="connsiteX10" fmla="*/ 0 w 1544937"/>
                  <a:gd name="connsiteY10" fmla="*/ 573879 h 1391297"/>
                  <a:gd name="connsiteX11" fmla="*/ 13854 w 1544937"/>
                  <a:gd name="connsiteY11" fmla="*/ 920242 h 1391297"/>
                  <a:gd name="connsiteX12" fmla="*/ 55418 w 1544937"/>
                  <a:gd name="connsiteY12" fmla="*/ 1044933 h 1391297"/>
                  <a:gd name="connsiteX13" fmla="*/ 96982 w 1544937"/>
                  <a:gd name="connsiteY13" fmla="*/ 1141915 h 1391297"/>
                  <a:gd name="connsiteX14" fmla="*/ 124691 w 1544937"/>
                  <a:gd name="connsiteY14" fmla="*/ 1183479 h 1391297"/>
                  <a:gd name="connsiteX15" fmla="*/ 166254 w 1544937"/>
                  <a:gd name="connsiteY15" fmla="*/ 1211188 h 1391297"/>
                  <a:gd name="connsiteX16" fmla="*/ 207818 w 1544937"/>
                  <a:gd name="connsiteY16" fmla="*/ 1252751 h 1391297"/>
                  <a:gd name="connsiteX17" fmla="*/ 249382 w 1544937"/>
                  <a:gd name="connsiteY17" fmla="*/ 1266606 h 1391297"/>
                  <a:gd name="connsiteX18" fmla="*/ 290945 w 1544937"/>
                  <a:gd name="connsiteY18" fmla="*/ 1294315 h 1391297"/>
                  <a:gd name="connsiteX19" fmla="*/ 415636 w 1544937"/>
                  <a:gd name="connsiteY19" fmla="*/ 1308170 h 1391297"/>
                  <a:gd name="connsiteX20" fmla="*/ 692727 w 1544937"/>
                  <a:gd name="connsiteY20" fmla="*/ 1349733 h 1391297"/>
                  <a:gd name="connsiteX21" fmla="*/ 692727 w 1544937"/>
                  <a:gd name="connsiteY21" fmla="*/ 1349733 h 1391297"/>
                  <a:gd name="connsiteX22" fmla="*/ 817418 w 1544937"/>
                  <a:gd name="connsiteY22" fmla="*/ 1377442 h 1391297"/>
                  <a:gd name="connsiteX23" fmla="*/ 858982 w 1544937"/>
                  <a:gd name="connsiteY23" fmla="*/ 1391297 h 1391297"/>
                  <a:gd name="connsiteX24" fmla="*/ 1136073 w 1544937"/>
                  <a:gd name="connsiteY24" fmla="*/ 1377442 h 1391297"/>
                  <a:gd name="connsiteX25" fmla="*/ 1219200 w 1544937"/>
                  <a:gd name="connsiteY25" fmla="*/ 1349733 h 1391297"/>
                  <a:gd name="connsiteX26" fmla="*/ 1274618 w 1544937"/>
                  <a:gd name="connsiteY26" fmla="*/ 1308170 h 1391297"/>
                  <a:gd name="connsiteX27" fmla="*/ 1302327 w 1544937"/>
                  <a:gd name="connsiteY27" fmla="*/ 1280460 h 1391297"/>
                  <a:gd name="connsiteX28" fmla="*/ 1343891 w 1544937"/>
                  <a:gd name="connsiteY28" fmla="*/ 1266606 h 1391297"/>
                  <a:gd name="connsiteX29" fmla="*/ 1371600 w 1544937"/>
                  <a:gd name="connsiteY29" fmla="*/ 1225042 h 1391297"/>
                  <a:gd name="connsiteX30" fmla="*/ 1399309 w 1544937"/>
                  <a:gd name="connsiteY30" fmla="*/ 1169624 h 1391297"/>
                  <a:gd name="connsiteX31" fmla="*/ 1440873 w 1544937"/>
                  <a:gd name="connsiteY31" fmla="*/ 1114206 h 1391297"/>
                  <a:gd name="connsiteX32" fmla="*/ 1496291 w 1544937"/>
                  <a:gd name="connsiteY32" fmla="*/ 1031079 h 1391297"/>
                  <a:gd name="connsiteX33" fmla="*/ 1496291 w 1544937"/>
                  <a:gd name="connsiteY33" fmla="*/ 629297 h 1391297"/>
                  <a:gd name="connsiteX34" fmla="*/ 1454727 w 1544937"/>
                  <a:gd name="connsiteY34" fmla="*/ 587733 h 1391297"/>
                  <a:gd name="connsiteX35" fmla="*/ 1440873 w 1544937"/>
                  <a:gd name="connsiteY35" fmla="*/ 546170 h 1391297"/>
                  <a:gd name="connsiteX36" fmla="*/ 1413163 w 1544937"/>
                  <a:gd name="connsiteY36" fmla="*/ 449188 h 1391297"/>
                  <a:gd name="connsiteX37" fmla="*/ 1357745 w 1544937"/>
                  <a:gd name="connsiteY37" fmla="*/ 338351 h 1391297"/>
                  <a:gd name="connsiteX38" fmla="*/ 1316182 w 1544937"/>
                  <a:gd name="connsiteY38" fmla="*/ 310642 h 1391297"/>
                  <a:gd name="connsiteX39" fmla="*/ 1260763 w 1544937"/>
                  <a:gd name="connsiteY39" fmla="*/ 227515 h 1391297"/>
                  <a:gd name="connsiteX40" fmla="*/ 1233054 w 1544937"/>
                  <a:gd name="connsiteY40" fmla="*/ 185951 h 1391297"/>
                  <a:gd name="connsiteX41" fmla="*/ 1149927 w 1544937"/>
                  <a:gd name="connsiteY41" fmla="*/ 144388 h 1391297"/>
                  <a:gd name="connsiteX42" fmla="*/ 1136073 w 1544937"/>
                  <a:gd name="connsiteY42" fmla="*/ 102824 h 1391297"/>
                  <a:gd name="connsiteX43" fmla="*/ 1094509 w 1544937"/>
                  <a:gd name="connsiteY43" fmla="*/ 88970 h 1391297"/>
                  <a:gd name="connsiteX44" fmla="*/ 1052945 w 1544937"/>
                  <a:gd name="connsiteY44" fmla="*/ 61260 h 1391297"/>
                  <a:gd name="connsiteX45" fmla="*/ 872836 w 1544937"/>
                  <a:gd name="connsiteY45" fmla="*/ 19697 h 1391297"/>
                  <a:gd name="connsiteX46" fmla="*/ 748145 w 1544937"/>
                  <a:gd name="connsiteY46" fmla="*/ 5842 h 13912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1544937" h="1391297">
                    <a:moveTo>
                      <a:pt x="748145" y="5842"/>
                    </a:moveTo>
                    <a:cubicBezTo>
                      <a:pt x="699654" y="10460"/>
                      <a:pt x="637309" y="33551"/>
                      <a:pt x="581891" y="47406"/>
                    </a:cubicBezTo>
                    <a:cubicBezTo>
                      <a:pt x="563418" y="52024"/>
                      <a:pt x="545367" y="58898"/>
                      <a:pt x="526473" y="61260"/>
                    </a:cubicBezTo>
                    <a:lnTo>
                      <a:pt x="415636" y="75115"/>
                    </a:lnTo>
                    <a:cubicBezTo>
                      <a:pt x="248169" y="158849"/>
                      <a:pt x="455733" y="52203"/>
                      <a:pt x="318654" y="130533"/>
                    </a:cubicBezTo>
                    <a:cubicBezTo>
                      <a:pt x="255420" y="166667"/>
                      <a:pt x="265406" y="147977"/>
                      <a:pt x="207818" y="199806"/>
                    </a:cubicBezTo>
                    <a:cubicBezTo>
                      <a:pt x="178691" y="226020"/>
                      <a:pt x="124691" y="282933"/>
                      <a:pt x="124691" y="282933"/>
                    </a:cubicBezTo>
                    <a:cubicBezTo>
                      <a:pt x="110358" y="325931"/>
                      <a:pt x="108807" y="337116"/>
                      <a:pt x="83127" y="379915"/>
                    </a:cubicBezTo>
                    <a:cubicBezTo>
                      <a:pt x="65993" y="408471"/>
                      <a:pt x="27709" y="463042"/>
                      <a:pt x="27709" y="463042"/>
                    </a:cubicBezTo>
                    <a:cubicBezTo>
                      <a:pt x="23091" y="486133"/>
                      <a:pt x="19565" y="509470"/>
                      <a:pt x="13854" y="532315"/>
                    </a:cubicBezTo>
                    <a:cubicBezTo>
                      <a:pt x="10312" y="546483"/>
                      <a:pt x="0" y="559275"/>
                      <a:pt x="0" y="573879"/>
                    </a:cubicBezTo>
                    <a:cubicBezTo>
                      <a:pt x="0" y="689426"/>
                      <a:pt x="2724" y="805233"/>
                      <a:pt x="13854" y="920242"/>
                    </a:cubicBezTo>
                    <a:cubicBezTo>
                      <a:pt x="13855" y="920251"/>
                      <a:pt x="48489" y="1024147"/>
                      <a:pt x="55418" y="1044933"/>
                    </a:cubicBezTo>
                    <a:cubicBezTo>
                      <a:pt x="70962" y="1091564"/>
                      <a:pt x="69589" y="1093978"/>
                      <a:pt x="96982" y="1141915"/>
                    </a:cubicBezTo>
                    <a:cubicBezTo>
                      <a:pt x="105243" y="1156372"/>
                      <a:pt x="112917" y="1171705"/>
                      <a:pt x="124691" y="1183479"/>
                    </a:cubicBezTo>
                    <a:cubicBezTo>
                      <a:pt x="136465" y="1195253"/>
                      <a:pt x="153462" y="1200528"/>
                      <a:pt x="166254" y="1211188"/>
                    </a:cubicBezTo>
                    <a:cubicBezTo>
                      <a:pt x="181306" y="1223731"/>
                      <a:pt x="191515" y="1241883"/>
                      <a:pt x="207818" y="1252751"/>
                    </a:cubicBezTo>
                    <a:cubicBezTo>
                      <a:pt x="219969" y="1260852"/>
                      <a:pt x="236320" y="1260075"/>
                      <a:pt x="249382" y="1266606"/>
                    </a:cubicBezTo>
                    <a:cubicBezTo>
                      <a:pt x="264275" y="1274053"/>
                      <a:pt x="274791" y="1290277"/>
                      <a:pt x="290945" y="1294315"/>
                    </a:cubicBezTo>
                    <a:cubicBezTo>
                      <a:pt x="331516" y="1304458"/>
                      <a:pt x="374072" y="1303552"/>
                      <a:pt x="415636" y="1308170"/>
                    </a:cubicBezTo>
                    <a:cubicBezTo>
                      <a:pt x="543297" y="1340084"/>
                      <a:pt x="452160" y="1319662"/>
                      <a:pt x="692727" y="1349733"/>
                    </a:cubicBezTo>
                    <a:lnTo>
                      <a:pt x="692727" y="1349733"/>
                    </a:lnTo>
                    <a:cubicBezTo>
                      <a:pt x="740331" y="1359254"/>
                      <a:pt x="771774" y="1364401"/>
                      <a:pt x="817418" y="1377442"/>
                    </a:cubicBezTo>
                    <a:cubicBezTo>
                      <a:pt x="831460" y="1381454"/>
                      <a:pt x="845127" y="1386679"/>
                      <a:pt x="858982" y="1391297"/>
                    </a:cubicBezTo>
                    <a:cubicBezTo>
                      <a:pt x="951346" y="1386679"/>
                      <a:pt x="1044203" y="1388042"/>
                      <a:pt x="1136073" y="1377442"/>
                    </a:cubicBezTo>
                    <a:cubicBezTo>
                      <a:pt x="1165088" y="1374094"/>
                      <a:pt x="1219200" y="1349733"/>
                      <a:pt x="1219200" y="1349733"/>
                    </a:cubicBezTo>
                    <a:cubicBezTo>
                      <a:pt x="1237673" y="1335879"/>
                      <a:pt x="1256879" y="1322952"/>
                      <a:pt x="1274618" y="1308170"/>
                    </a:cubicBezTo>
                    <a:cubicBezTo>
                      <a:pt x="1284653" y="1299808"/>
                      <a:pt x="1291126" y="1287181"/>
                      <a:pt x="1302327" y="1280460"/>
                    </a:cubicBezTo>
                    <a:cubicBezTo>
                      <a:pt x="1314850" y="1272946"/>
                      <a:pt x="1330036" y="1271224"/>
                      <a:pt x="1343891" y="1266606"/>
                    </a:cubicBezTo>
                    <a:cubicBezTo>
                      <a:pt x="1353127" y="1252751"/>
                      <a:pt x="1363339" y="1239499"/>
                      <a:pt x="1371600" y="1225042"/>
                    </a:cubicBezTo>
                    <a:cubicBezTo>
                      <a:pt x="1381847" y="1207110"/>
                      <a:pt x="1388363" y="1187138"/>
                      <a:pt x="1399309" y="1169624"/>
                    </a:cubicBezTo>
                    <a:cubicBezTo>
                      <a:pt x="1411547" y="1150043"/>
                      <a:pt x="1427631" y="1133123"/>
                      <a:pt x="1440873" y="1114206"/>
                    </a:cubicBezTo>
                    <a:cubicBezTo>
                      <a:pt x="1459971" y="1086924"/>
                      <a:pt x="1496291" y="1031079"/>
                      <a:pt x="1496291" y="1031079"/>
                    </a:cubicBezTo>
                    <a:cubicBezTo>
                      <a:pt x="1544937" y="885135"/>
                      <a:pt x="1537077" y="924993"/>
                      <a:pt x="1496291" y="629297"/>
                    </a:cubicBezTo>
                    <a:cubicBezTo>
                      <a:pt x="1493614" y="609887"/>
                      <a:pt x="1468582" y="601588"/>
                      <a:pt x="1454727" y="587733"/>
                    </a:cubicBezTo>
                    <a:cubicBezTo>
                      <a:pt x="1450109" y="573879"/>
                      <a:pt x="1444885" y="560212"/>
                      <a:pt x="1440873" y="546170"/>
                    </a:cubicBezTo>
                    <a:cubicBezTo>
                      <a:pt x="1432732" y="517676"/>
                      <a:pt x="1425941" y="477299"/>
                      <a:pt x="1413163" y="449188"/>
                    </a:cubicBezTo>
                    <a:cubicBezTo>
                      <a:pt x="1396070" y="411584"/>
                      <a:pt x="1392114" y="361264"/>
                      <a:pt x="1357745" y="338351"/>
                    </a:cubicBezTo>
                    <a:lnTo>
                      <a:pt x="1316182" y="310642"/>
                    </a:lnTo>
                    <a:cubicBezTo>
                      <a:pt x="1291833" y="237598"/>
                      <a:pt x="1318420" y="296703"/>
                      <a:pt x="1260763" y="227515"/>
                    </a:cubicBezTo>
                    <a:cubicBezTo>
                      <a:pt x="1250103" y="214723"/>
                      <a:pt x="1244828" y="197725"/>
                      <a:pt x="1233054" y="185951"/>
                    </a:cubicBezTo>
                    <a:cubicBezTo>
                      <a:pt x="1206196" y="159093"/>
                      <a:pt x="1183733" y="155656"/>
                      <a:pt x="1149927" y="144388"/>
                    </a:cubicBezTo>
                    <a:cubicBezTo>
                      <a:pt x="1145309" y="130533"/>
                      <a:pt x="1146400" y="113151"/>
                      <a:pt x="1136073" y="102824"/>
                    </a:cubicBezTo>
                    <a:cubicBezTo>
                      <a:pt x="1125746" y="92497"/>
                      <a:pt x="1107571" y="95501"/>
                      <a:pt x="1094509" y="88970"/>
                    </a:cubicBezTo>
                    <a:cubicBezTo>
                      <a:pt x="1079616" y="81523"/>
                      <a:pt x="1068161" y="68023"/>
                      <a:pt x="1052945" y="61260"/>
                    </a:cubicBezTo>
                    <a:cubicBezTo>
                      <a:pt x="980878" y="29230"/>
                      <a:pt x="951730" y="30967"/>
                      <a:pt x="872836" y="19697"/>
                    </a:cubicBezTo>
                    <a:cubicBezTo>
                      <a:pt x="813748" y="0"/>
                      <a:pt x="796636" y="1224"/>
                      <a:pt x="748145" y="584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cxnSp>
            <p:nvCxnSpPr>
              <p:cNvPr id="74" name="Straight Arrow Connector 73"/>
              <p:cNvCxnSpPr/>
              <p:nvPr/>
            </p:nvCxnSpPr>
            <p:spPr>
              <a:xfrm flipV="1">
                <a:off x="3565267" y="3623963"/>
                <a:ext cx="914403" cy="59813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/>
              <p:cNvCxnSpPr/>
              <p:nvPr/>
            </p:nvCxnSpPr>
            <p:spPr>
              <a:xfrm rot="10800000">
                <a:off x="2783188" y="3689567"/>
                <a:ext cx="819150" cy="521936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Rectangle 75"/>
              <p:cNvSpPr/>
              <p:nvPr/>
            </p:nvSpPr>
            <p:spPr>
              <a:xfrm>
                <a:off x="3129177" y="4013718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O</a:t>
                </a:r>
                <a:endParaRPr lang="en-US" b="1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754737" y="2971800"/>
                <a:ext cx="1562100" cy="47851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smtClean="0"/>
                  <a:t>F</a:t>
                </a:r>
                <a:r>
                  <a:rPr lang="en-US" sz="1600" b="1" baseline="-25000" dirty="0" smtClean="0"/>
                  <a:t>R</a:t>
                </a:r>
                <a:r>
                  <a:rPr lang="en-US" sz="1600" b="1" dirty="0" smtClean="0"/>
                  <a:t>=0</a:t>
                </a:r>
                <a:endParaRPr lang="en-US" sz="1600" b="1" dirty="0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1716388" y="3048001"/>
                <a:ext cx="1962150" cy="40231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smtClean="0">
                    <a:solidFill>
                      <a:srgbClr val="FF0000"/>
                    </a:solidFill>
                  </a:rPr>
                  <a:t>(M</a:t>
                </a:r>
                <a:r>
                  <a:rPr lang="en-US" sz="1600" b="1" baseline="-25000" dirty="0" smtClean="0">
                    <a:solidFill>
                      <a:srgbClr val="FF0000"/>
                    </a:solidFill>
                  </a:rPr>
                  <a:t>R</a:t>
                </a:r>
                <a:r>
                  <a:rPr lang="en-US" sz="1600" b="1" dirty="0" smtClean="0">
                    <a:solidFill>
                      <a:srgbClr val="FF0000"/>
                    </a:solidFill>
                  </a:rPr>
                  <a:t> )</a:t>
                </a:r>
                <a:r>
                  <a:rPr lang="en-US" sz="1600" b="1" baseline="-25000" dirty="0" smtClean="0">
                    <a:solidFill>
                      <a:srgbClr val="FF0000"/>
                    </a:solidFill>
                  </a:rPr>
                  <a:t>o</a:t>
                </a:r>
                <a:r>
                  <a:rPr lang="en-US" sz="1600" b="1" dirty="0" smtClean="0">
                    <a:solidFill>
                      <a:srgbClr val="FF0000"/>
                    </a:solidFill>
                  </a:rPr>
                  <a:t>=0</a:t>
                </a:r>
                <a:endParaRPr lang="en-US" sz="16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79" name="Straight Arrow Connector 78"/>
              <p:cNvCxnSpPr>
                <a:stCxn id="70" idx="1"/>
                <a:endCxn id="60" idx="6"/>
              </p:cNvCxnSpPr>
              <p:nvPr/>
            </p:nvCxnSpPr>
            <p:spPr>
              <a:xfrm rot="16200000" flipV="1">
                <a:off x="3575931" y="4283892"/>
                <a:ext cx="574501" cy="432348"/>
              </a:xfrm>
              <a:prstGeom prst="straightConnector1">
                <a:avLst/>
              </a:prstGeom>
              <a:ln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Oval 59"/>
            <p:cNvSpPr>
              <a:spLocks noChangeAspect="1"/>
            </p:cNvSpPr>
            <p:nvPr/>
          </p:nvSpPr>
          <p:spPr>
            <a:xfrm>
              <a:off x="2590800" y="5288138"/>
              <a:ext cx="64008" cy="71349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0" name="Oval 69"/>
            <p:cNvSpPr>
              <a:spLocks noChangeAspect="1"/>
            </p:cNvSpPr>
            <p:nvPr/>
          </p:nvSpPr>
          <p:spPr>
            <a:xfrm>
              <a:off x="2983992" y="5943600"/>
              <a:ext cx="64008" cy="71349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667000" y="5791200"/>
              <a:ext cx="368808" cy="50155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A</a:t>
              </a:r>
              <a:endParaRPr lang="en-US" b="1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2819400" y="5334000"/>
              <a:ext cx="368808" cy="50155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r</a:t>
              </a:r>
              <a:endParaRPr lang="en-US" b="1" dirty="0"/>
            </a:p>
          </p:txBody>
        </p:sp>
      </p:grpSp>
      <p:sp>
        <p:nvSpPr>
          <p:cNvPr id="80" name="Rectangle 79"/>
          <p:cNvSpPr/>
          <p:nvPr/>
        </p:nvSpPr>
        <p:spPr>
          <a:xfrm>
            <a:off x="4357718" y="4143364"/>
            <a:ext cx="45720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= r x F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+ M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</a:rPr>
              <a:t>R,O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= 0</a:t>
            </a:r>
          </a:p>
        </p:txBody>
      </p:sp>
      <p:sp>
        <p:nvSpPr>
          <p:cNvPr id="81" name="Oval 80"/>
          <p:cNvSpPr>
            <a:spLocks noChangeAspect="1"/>
          </p:cNvSpPr>
          <p:nvPr/>
        </p:nvSpPr>
        <p:spPr>
          <a:xfrm>
            <a:off x="5896958" y="4234804"/>
            <a:ext cx="365760" cy="365760"/>
          </a:xfrm>
          <a:prstGeom prst="ellips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4357718" y="4829164"/>
            <a:ext cx="1447800" cy="609600"/>
          </a:xfrm>
          <a:prstGeom prst="rect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Fixed, ≠ 0</a:t>
            </a:r>
            <a:endParaRPr lang="en-US" sz="2000" b="1" dirty="0"/>
          </a:p>
        </p:txBody>
      </p:sp>
      <p:cxnSp>
        <p:nvCxnSpPr>
          <p:cNvPr id="83" name="Shape 62"/>
          <p:cNvCxnSpPr>
            <a:stCxn id="81" idx="4"/>
            <a:endCxn id="82" idx="0"/>
          </p:cNvCxnSpPr>
          <p:nvPr/>
        </p:nvCxnSpPr>
        <p:spPr>
          <a:xfrm rot="5400000">
            <a:off x="5466428" y="4215754"/>
            <a:ext cx="228600" cy="998220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Oval 83"/>
          <p:cNvSpPr>
            <a:spLocks noChangeAspect="1"/>
          </p:cNvSpPr>
          <p:nvPr/>
        </p:nvSpPr>
        <p:spPr>
          <a:xfrm>
            <a:off x="6338918" y="4219564"/>
            <a:ext cx="365760" cy="365760"/>
          </a:xfrm>
          <a:prstGeom prst="ellips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5957918" y="4813924"/>
            <a:ext cx="1447800" cy="609600"/>
          </a:xfrm>
          <a:prstGeom prst="rect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Must = 0</a:t>
            </a:r>
            <a:endParaRPr lang="en-US" sz="2000" b="1" dirty="0"/>
          </a:p>
        </p:txBody>
      </p:sp>
      <p:cxnSp>
        <p:nvCxnSpPr>
          <p:cNvPr id="86" name="Shape 62"/>
          <p:cNvCxnSpPr>
            <a:stCxn id="84" idx="4"/>
            <a:endCxn id="85" idx="0"/>
          </p:cNvCxnSpPr>
          <p:nvPr/>
        </p:nvCxnSpPr>
        <p:spPr>
          <a:xfrm rot="16200000" flipH="1">
            <a:off x="6487508" y="4619614"/>
            <a:ext cx="228600" cy="160020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Oval 86"/>
          <p:cNvSpPr>
            <a:spLocks noChangeAspect="1"/>
          </p:cNvSpPr>
          <p:nvPr/>
        </p:nvSpPr>
        <p:spPr>
          <a:xfrm>
            <a:off x="6872318" y="4219564"/>
            <a:ext cx="609600" cy="365760"/>
          </a:xfrm>
          <a:prstGeom prst="ellips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hape 62"/>
          <p:cNvCxnSpPr>
            <a:stCxn id="87" idx="4"/>
            <a:endCxn id="85" idx="3"/>
          </p:cNvCxnSpPr>
          <p:nvPr/>
        </p:nvCxnSpPr>
        <p:spPr>
          <a:xfrm rot="16200000" flipH="1">
            <a:off x="7024718" y="4737724"/>
            <a:ext cx="533400" cy="228600"/>
          </a:xfrm>
          <a:prstGeom prst="bentConnector4">
            <a:avLst>
              <a:gd name="adj1" fmla="val 21429"/>
              <a:gd name="adj2" fmla="val 233333"/>
            </a:avLst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ular Callout 88"/>
          <p:cNvSpPr/>
          <p:nvPr/>
        </p:nvSpPr>
        <p:spPr>
          <a:xfrm>
            <a:off x="3643306" y="2357430"/>
            <a:ext cx="3214710" cy="1357322"/>
          </a:xfrm>
          <a:prstGeom prst="wedgeRectCallout">
            <a:avLst>
              <a:gd name="adj1" fmla="val -53882"/>
              <a:gd name="adj2" fmla="val 9397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Assume that we have a body subjected to resultant force and moment system shown </a:t>
            </a:r>
            <a:endParaRPr lang="en-US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80" grpId="0" animBg="1"/>
      <p:bldP spid="81" grpId="0" animBg="1"/>
      <p:bldP spid="82" grpId="0" animBg="1"/>
      <p:bldP spid="84" grpId="0" animBg="1"/>
      <p:bldP spid="85" grpId="0" animBg="1"/>
      <p:bldP spid="87" grpId="0" animBg="1"/>
      <p:bldP spid="89" grpId="0" animBg="1"/>
      <p:bldP spid="8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+FBD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F.B.D</a:t>
            </a:r>
            <a:endParaRPr lang="en-US" sz="2000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847756" y="2000240"/>
            <a:ext cx="81534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To apply the equilibrium conditions successfully, all the external forces acting on the body must be specified 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47756" y="2762240"/>
            <a:ext cx="81534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Free body diagram is a way to represent these forces graphically. 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47756" y="3524240"/>
            <a:ext cx="81534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F.B.D is a sketch of the outlined shape of the body isolated from its surrounding (i.e. connections) </a:t>
            </a:r>
          </a:p>
        </p:txBody>
      </p:sp>
      <p:sp>
        <p:nvSpPr>
          <p:cNvPr id="48" name="Rectangle 47"/>
          <p:cNvSpPr/>
          <p:nvPr/>
        </p:nvSpPr>
        <p:spPr>
          <a:xfrm>
            <a:off x="847756" y="4286240"/>
            <a:ext cx="81534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All the forces and couple moments generated from the surrounding on the body must be drawn in the F.B.D.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47" grpId="0" animBg="1"/>
      <p:bldP spid="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+FBD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Support reactions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14348" y="1857364"/>
            <a:ext cx="81534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Reaction is a resistance force developed in the supporting points due to the application of external load (force)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14348" y="2619364"/>
            <a:ext cx="81534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The type of reaction in support depends on the type of motion prevented by the support.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14348" y="3914764"/>
            <a:ext cx="34290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Prevent translational motion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591148" y="3914764"/>
            <a:ext cx="34290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Reaction force 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4295748" y="3990964"/>
            <a:ext cx="1143000" cy="381000"/>
          </a:xfrm>
          <a:prstGeom prst="rightArrow">
            <a:avLst>
              <a:gd name="adj1" fmla="val 57486"/>
              <a:gd name="adj2" fmla="val 7139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8" name="Rectangle 27"/>
          <p:cNvSpPr/>
          <p:nvPr/>
        </p:nvSpPr>
        <p:spPr>
          <a:xfrm>
            <a:off x="714348" y="4600564"/>
            <a:ext cx="34290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Prevent rotational motion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591148" y="4600564"/>
            <a:ext cx="34290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Reaction moment</a:t>
            </a:r>
          </a:p>
        </p:txBody>
      </p:sp>
      <p:sp>
        <p:nvSpPr>
          <p:cNvPr id="31" name="Right Arrow 30"/>
          <p:cNvSpPr/>
          <p:nvPr/>
        </p:nvSpPr>
        <p:spPr>
          <a:xfrm>
            <a:off x="4295748" y="4676764"/>
            <a:ext cx="1143000" cy="381000"/>
          </a:xfrm>
          <a:prstGeom prst="rightArrow">
            <a:avLst>
              <a:gd name="adj1" fmla="val 57486"/>
              <a:gd name="adj2" fmla="val 7139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29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+FBD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Examples </a:t>
            </a:r>
            <a:endParaRPr lang="en-US" sz="2000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/>
          <p:cNvSpPr/>
          <p:nvPr/>
        </p:nvSpPr>
        <p:spPr>
          <a:xfrm>
            <a:off x="4286388" y="2328850"/>
            <a:ext cx="1143000" cy="381000"/>
          </a:xfrm>
          <a:prstGeom prst="rightArrow">
            <a:avLst>
              <a:gd name="adj1" fmla="val 57486"/>
              <a:gd name="adj2" fmla="val 7139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pSp>
        <p:nvGrpSpPr>
          <p:cNvPr id="33" name="Group 32"/>
          <p:cNvGrpSpPr/>
          <p:nvPr/>
        </p:nvGrpSpPr>
        <p:grpSpPr>
          <a:xfrm>
            <a:off x="5871348" y="2024050"/>
            <a:ext cx="2987040" cy="1021084"/>
            <a:chOff x="5394960" y="2514600"/>
            <a:chExt cx="2987040" cy="1021084"/>
          </a:xfrm>
        </p:grpSpPr>
        <p:grpSp>
          <p:nvGrpSpPr>
            <p:cNvPr id="35" name="Group 39"/>
            <p:cNvGrpSpPr/>
            <p:nvPr/>
          </p:nvGrpSpPr>
          <p:grpSpPr>
            <a:xfrm>
              <a:off x="5394960" y="2514600"/>
              <a:ext cx="2373274" cy="1021084"/>
              <a:chOff x="5394960" y="2743196"/>
              <a:chExt cx="2373274" cy="1021084"/>
            </a:xfrm>
          </p:grpSpPr>
          <p:grpSp>
            <p:nvGrpSpPr>
              <p:cNvPr id="44" name="Group 9"/>
              <p:cNvGrpSpPr>
                <a:grpSpLocks/>
              </p:cNvGrpSpPr>
              <p:nvPr/>
            </p:nvGrpSpPr>
            <p:grpSpPr bwMode="auto">
              <a:xfrm>
                <a:off x="5394960" y="2743196"/>
                <a:ext cx="2373274" cy="332140"/>
                <a:chOff x="3297" y="10919"/>
                <a:chExt cx="5679" cy="795"/>
              </a:xfrm>
            </p:grpSpPr>
            <p:sp>
              <p:nvSpPr>
                <p:cNvPr id="46" name="Rectangle 10"/>
                <p:cNvSpPr>
                  <a:spLocks noChangeArrowheads="1"/>
                </p:cNvSpPr>
                <p:nvPr/>
              </p:nvSpPr>
              <p:spPr bwMode="auto">
                <a:xfrm>
                  <a:off x="3297" y="11036"/>
                  <a:ext cx="5669" cy="567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0"/>
                        <a:invGamma/>
                      </a:srgbClr>
                    </a:gs>
                    <a:gs pos="100000">
                      <a:srgbClr val="FFFFFF"/>
                    </a:gs>
                  </a:gsLst>
                  <a:lin ang="5400000" scaled="1"/>
                </a:gra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Rectangle 11"/>
                <p:cNvSpPr>
                  <a:spLocks noChangeArrowheads="1"/>
                </p:cNvSpPr>
                <p:nvPr/>
              </p:nvSpPr>
              <p:spPr bwMode="auto">
                <a:xfrm>
                  <a:off x="3301" y="10919"/>
                  <a:ext cx="5669" cy="113"/>
                </a:xfrm>
                <a:prstGeom prst="rect">
                  <a:avLst/>
                </a:prstGeom>
                <a:solidFill>
                  <a:srgbClr val="BFBFBF"/>
                </a:soli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Rectangle 12"/>
                <p:cNvSpPr>
                  <a:spLocks noChangeArrowheads="1"/>
                </p:cNvSpPr>
                <p:nvPr/>
              </p:nvSpPr>
              <p:spPr bwMode="auto">
                <a:xfrm>
                  <a:off x="3307" y="11601"/>
                  <a:ext cx="5669" cy="113"/>
                </a:xfrm>
                <a:prstGeom prst="rect">
                  <a:avLst/>
                </a:prstGeom>
                <a:solidFill>
                  <a:srgbClr val="BFBFBF"/>
                </a:soli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cxnSp>
            <p:nvCxnSpPr>
              <p:cNvPr id="45" name="Straight Arrow Connector 44"/>
              <p:cNvCxnSpPr/>
              <p:nvPr/>
            </p:nvCxnSpPr>
            <p:spPr>
              <a:xfrm rot="5400000" flipH="1" flipV="1">
                <a:off x="7376954" y="3443446"/>
                <a:ext cx="640080" cy="1588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Rectangle 42"/>
            <p:cNvSpPr/>
            <p:nvPr/>
          </p:nvSpPr>
          <p:spPr>
            <a:xfrm>
              <a:off x="7315200" y="2895600"/>
              <a:ext cx="1066800" cy="609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F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49" name="Right Arrow 48"/>
          <p:cNvSpPr/>
          <p:nvPr/>
        </p:nvSpPr>
        <p:spPr>
          <a:xfrm>
            <a:off x="3428992" y="3624250"/>
            <a:ext cx="762000" cy="381000"/>
          </a:xfrm>
          <a:prstGeom prst="rightArrow">
            <a:avLst>
              <a:gd name="adj1" fmla="val 57486"/>
              <a:gd name="adj2" fmla="val 7139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pSp>
        <p:nvGrpSpPr>
          <p:cNvPr id="50" name="Group 49"/>
          <p:cNvGrpSpPr>
            <a:grpSpLocks noChangeAspect="1"/>
          </p:cNvGrpSpPr>
          <p:nvPr/>
        </p:nvGrpSpPr>
        <p:grpSpPr>
          <a:xfrm>
            <a:off x="3916836" y="3716794"/>
            <a:ext cx="2103120" cy="618531"/>
            <a:chOff x="4419600" y="3733792"/>
            <a:chExt cx="2590964" cy="762008"/>
          </a:xfrm>
        </p:grpSpPr>
        <p:sp>
          <p:nvSpPr>
            <p:cNvPr id="51" name="Rectangle 50"/>
            <p:cNvSpPr/>
            <p:nvPr/>
          </p:nvSpPr>
          <p:spPr>
            <a:xfrm>
              <a:off x="4419600" y="3886200"/>
              <a:ext cx="1066800" cy="609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</a:rPr>
                <a:t>F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52" name="Group 51"/>
            <p:cNvGrpSpPr>
              <a:grpSpLocks noChangeAspect="1"/>
            </p:cNvGrpSpPr>
            <p:nvPr/>
          </p:nvGrpSpPr>
          <p:grpSpPr bwMode="auto">
            <a:xfrm>
              <a:off x="5155648" y="3733792"/>
              <a:ext cx="1854916" cy="334358"/>
              <a:chOff x="4029" y="13525"/>
              <a:chExt cx="4383" cy="790"/>
            </a:xfrm>
          </p:grpSpPr>
          <p:grpSp>
            <p:nvGrpSpPr>
              <p:cNvPr id="54" name="Group 14"/>
              <p:cNvGrpSpPr>
                <a:grpSpLocks/>
              </p:cNvGrpSpPr>
              <p:nvPr/>
            </p:nvGrpSpPr>
            <p:grpSpPr bwMode="auto">
              <a:xfrm>
                <a:off x="4029" y="13525"/>
                <a:ext cx="4383" cy="790"/>
                <a:chOff x="3297" y="10919"/>
                <a:chExt cx="4383" cy="790"/>
              </a:xfrm>
            </p:grpSpPr>
            <p:sp>
              <p:nvSpPr>
                <p:cNvPr id="58" name="Rectangle 15"/>
                <p:cNvSpPr>
                  <a:spLocks noChangeArrowheads="1"/>
                </p:cNvSpPr>
                <p:nvPr/>
              </p:nvSpPr>
              <p:spPr bwMode="auto">
                <a:xfrm>
                  <a:off x="3297" y="11036"/>
                  <a:ext cx="4383" cy="603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0"/>
                        <a:invGamma/>
                      </a:srgbClr>
                    </a:gs>
                    <a:gs pos="100000">
                      <a:srgbClr val="FFFFFF"/>
                    </a:gs>
                  </a:gsLst>
                  <a:lin ang="5400000" scaled="1"/>
                </a:gra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600"/>
                </a:p>
              </p:txBody>
            </p:sp>
            <p:sp>
              <p:nvSpPr>
                <p:cNvPr id="59" name="Rectangle 16"/>
                <p:cNvSpPr>
                  <a:spLocks noChangeArrowheads="1"/>
                </p:cNvSpPr>
                <p:nvPr/>
              </p:nvSpPr>
              <p:spPr bwMode="auto">
                <a:xfrm>
                  <a:off x="3301" y="10919"/>
                  <a:ext cx="4379" cy="108"/>
                </a:xfrm>
                <a:prstGeom prst="rect">
                  <a:avLst/>
                </a:prstGeom>
                <a:solidFill>
                  <a:srgbClr val="BFBFBF"/>
                </a:soli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600"/>
                </a:p>
              </p:txBody>
            </p:sp>
            <p:sp>
              <p:nvSpPr>
                <p:cNvPr id="60" name="Rectangle 17"/>
                <p:cNvSpPr>
                  <a:spLocks noChangeArrowheads="1"/>
                </p:cNvSpPr>
                <p:nvPr/>
              </p:nvSpPr>
              <p:spPr bwMode="auto">
                <a:xfrm>
                  <a:off x="3307" y="11601"/>
                  <a:ext cx="4373" cy="108"/>
                </a:xfrm>
                <a:prstGeom prst="rect">
                  <a:avLst/>
                </a:prstGeom>
                <a:solidFill>
                  <a:srgbClr val="BFBFBF"/>
                </a:soli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600"/>
                </a:p>
              </p:txBody>
            </p:sp>
          </p:grpSp>
          <p:grpSp>
            <p:nvGrpSpPr>
              <p:cNvPr id="55" name="Group 18"/>
              <p:cNvGrpSpPr>
                <a:grpSpLocks noChangeAspect="1"/>
              </p:cNvGrpSpPr>
              <p:nvPr/>
            </p:nvGrpSpPr>
            <p:grpSpPr bwMode="auto">
              <a:xfrm rot="10800000">
                <a:off x="4245" y="13708"/>
                <a:ext cx="397" cy="395"/>
                <a:chOff x="4920" y="4065"/>
                <a:chExt cx="397" cy="397"/>
              </a:xfrm>
            </p:grpSpPr>
            <p:sp>
              <p:nvSpPr>
                <p:cNvPr id="56" name="Oval 20"/>
                <p:cNvSpPr>
                  <a:spLocks noChangeAspect="1" noChangeArrowheads="1"/>
                </p:cNvSpPr>
                <p:nvPr/>
              </p:nvSpPr>
              <p:spPr bwMode="auto">
                <a:xfrm>
                  <a:off x="4920" y="4065"/>
                  <a:ext cx="397" cy="397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600"/>
                </a:p>
              </p:txBody>
            </p:sp>
            <p:sp>
              <p:nvSpPr>
                <p:cNvPr id="57" name="Oval 21"/>
                <p:cNvSpPr>
                  <a:spLocks noChangeAspect="1" noChangeArrowheads="1"/>
                </p:cNvSpPr>
                <p:nvPr/>
              </p:nvSpPr>
              <p:spPr bwMode="auto">
                <a:xfrm>
                  <a:off x="5034" y="4209"/>
                  <a:ext cx="170" cy="17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600"/>
                </a:p>
              </p:txBody>
            </p:sp>
          </p:grpSp>
        </p:grpSp>
        <p:cxnSp>
          <p:nvCxnSpPr>
            <p:cNvPr id="53" name="Straight Arrow Connector 52"/>
            <p:cNvCxnSpPr/>
            <p:nvPr/>
          </p:nvCxnSpPr>
          <p:spPr>
            <a:xfrm rot="5400000" flipH="1" flipV="1">
              <a:off x="4877594" y="4037806"/>
              <a:ext cx="533400" cy="38258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ight Arrow 60"/>
          <p:cNvSpPr/>
          <p:nvPr/>
        </p:nvSpPr>
        <p:spPr>
          <a:xfrm>
            <a:off x="6196042" y="3624250"/>
            <a:ext cx="762000" cy="381000"/>
          </a:xfrm>
          <a:prstGeom prst="rightArrow">
            <a:avLst>
              <a:gd name="adj1" fmla="val 57486"/>
              <a:gd name="adj2" fmla="val 7139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OR</a:t>
            </a:r>
            <a:endParaRPr lang="en-US" sz="1600" b="1" dirty="0"/>
          </a:p>
        </p:txBody>
      </p:sp>
      <p:grpSp>
        <p:nvGrpSpPr>
          <p:cNvPr id="62" name="Group 61"/>
          <p:cNvGrpSpPr>
            <a:grpSpLocks noChangeAspect="1"/>
          </p:cNvGrpSpPr>
          <p:nvPr/>
        </p:nvGrpSpPr>
        <p:grpSpPr>
          <a:xfrm>
            <a:off x="6715032" y="3199775"/>
            <a:ext cx="2286000" cy="1110275"/>
            <a:chOff x="6172200" y="3276600"/>
            <a:chExt cx="2667164" cy="1295400"/>
          </a:xfrm>
        </p:grpSpPr>
        <p:grpSp>
          <p:nvGrpSpPr>
            <p:cNvPr id="63" name="Group 79"/>
            <p:cNvGrpSpPr/>
            <p:nvPr/>
          </p:nvGrpSpPr>
          <p:grpSpPr>
            <a:xfrm>
              <a:off x="6781800" y="3733800"/>
              <a:ext cx="2057564" cy="838200"/>
              <a:chOff x="4953000" y="3733792"/>
              <a:chExt cx="2057564" cy="838200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4953000" y="3962392"/>
                <a:ext cx="1066800" cy="6096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err="1" smtClean="0">
                    <a:solidFill>
                      <a:srgbClr val="FF0000"/>
                    </a:solidFill>
                  </a:rPr>
                  <a:t>F</a:t>
                </a:r>
                <a:r>
                  <a:rPr lang="en-US" sz="1600" b="1" baseline="-25000" dirty="0" err="1" smtClean="0">
                    <a:solidFill>
                      <a:srgbClr val="FF0000"/>
                    </a:solidFill>
                  </a:rPr>
                  <a:t>y</a:t>
                </a:r>
                <a:endParaRPr lang="en-US" sz="1600" b="1" baseline="-25000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67" name="Group 13"/>
              <p:cNvGrpSpPr>
                <a:grpSpLocks noChangeAspect="1"/>
              </p:cNvGrpSpPr>
              <p:nvPr/>
            </p:nvGrpSpPr>
            <p:grpSpPr bwMode="auto">
              <a:xfrm>
                <a:off x="5155648" y="3733792"/>
                <a:ext cx="1854916" cy="334358"/>
                <a:chOff x="4029" y="13525"/>
                <a:chExt cx="4383" cy="790"/>
              </a:xfrm>
            </p:grpSpPr>
            <p:grpSp>
              <p:nvGrpSpPr>
                <p:cNvPr id="69" name="Group 14"/>
                <p:cNvGrpSpPr>
                  <a:grpSpLocks/>
                </p:cNvGrpSpPr>
                <p:nvPr/>
              </p:nvGrpSpPr>
              <p:grpSpPr bwMode="auto">
                <a:xfrm>
                  <a:off x="4029" y="13525"/>
                  <a:ext cx="4383" cy="790"/>
                  <a:chOff x="3297" y="10919"/>
                  <a:chExt cx="4383" cy="790"/>
                </a:xfrm>
              </p:grpSpPr>
              <p:sp>
                <p:nvSpPr>
                  <p:cNvPr id="73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3297" y="11036"/>
                    <a:ext cx="4383" cy="603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FFFFFF">
                          <a:gamma/>
                          <a:shade val="0"/>
                          <a:invGamma/>
                        </a:srgbClr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600"/>
                  </a:p>
                </p:txBody>
              </p:sp>
              <p:sp>
                <p:nvSpPr>
                  <p:cNvPr id="74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3301" y="10919"/>
                    <a:ext cx="4379" cy="108"/>
                  </a:xfrm>
                  <a:prstGeom prst="rect">
                    <a:avLst/>
                  </a:prstGeom>
                  <a:solidFill>
                    <a:srgbClr val="BFBFBF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600"/>
                  </a:p>
                </p:txBody>
              </p:sp>
              <p:sp>
                <p:nvSpPr>
                  <p:cNvPr id="75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3307" y="11601"/>
                    <a:ext cx="4373" cy="108"/>
                  </a:xfrm>
                  <a:prstGeom prst="rect">
                    <a:avLst/>
                  </a:prstGeom>
                  <a:solidFill>
                    <a:srgbClr val="BFBFBF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600"/>
                  </a:p>
                </p:txBody>
              </p:sp>
            </p:grpSp>
            <p:grpSp>
              <p:nvGrpSpPr>
                <p:cNvPr id="70" name="Group 18"/>
                <p:cNvGrpSpPr>
                  <a:grpSpLocks noChangeAspect="1"/>
                </p:cNvGrpSpPr>
                <p:nvPr/>
              </p:nvGrpSpPr>
              <p:grpSpPr bwMode="auto">
                <a:xfrm rot="10800000">
                  <a:off x="4245" y="13708"/>
                  <a:ext cx="397" cy="395"/>
                  <a:chOff x="4920" y="4065"/>
                  <a:chExt cx="397" cy="397"/>
                </a:xfrm>
              </p:grpSpPr>
              <p:sp>
                <p:nvSpPr>
                  <p:cNvPr id="71" name="Oval 20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920" y="4065"/>
                    <a:ext cx="397" cy="397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999999"/>
                      </a:gs>
                    </a:gsLst>
                    <a:lin ang="5400000" scaled="1"/>
                  </a:gradFill>
                  <a:ln w="12700">
                    <a:solidFill>
                      <a:srgbClr val="666666"/>
                    </a:solidFill>
                    <a:round/>
                    <a:headEnd/>
                    <a:tailEnd/>
                  </a:ln>
                  <a:effectLst>
                    <a:outerShdw dist="28398" dir="3806097" algn="ctr" rotWithShape="0">
                      <a:srgbClr val="7F7F7F">
                        <a:alpha val="50000"/>
                      </a:srgbClr>
                    </a:outerShdw>
                  </a:effec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600"/>
                  </a:p>
                </p:txBody>
              </p:sp>
              <p:sp>
                <p:nvSpPr>
                  <p:cNvPr id="72" name="Oval 21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5034" y="4209"/>
                    <a:ext cx="170" cy="17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600"/>
                  </a:p>
                </p:txBody>
              </p:sp>
            </p:grpSp>
          </p:grpSp>
          <p:cxnSp>
            <p:nvCxnSpPr>
              <p:cNvPr id="68" name="Straight Arrow Connector 67"/>
              <p:cNvCxnSpPr/>
              <p:nvPr/>
            </p:nvCxnSpPr>
            <p:spPr>
              <a:xfrm rot="5400000" flipH="1" flipV="1">
                <a:off x="5029998" y="4266402"/>
                <a:ext cx="609592" cy="1588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Rectangle 63"/>
            <p:cNvSpPr/>
            <p:nvPr/>
          </p:nvSpPr>
          <p:spPr>
            <a:xfrm>
              <a:off x="6172200" y="3276600"/>
              <a:ext cx="1066800" cy="609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err="1" smtClean="0">
                  <a:solidFill>
                    <a:srgbClr val="FF0000"/>
                  </a:solidFill>
                </a:rPr>
                <a:t>F</a:t>
              </a:r>
              <a:r>
                <a:rPr lang="en-US" sz="1600" b="1" baseline="-25000" dirty="0" err="1" smtClean="0">
                  <a:solidFill>
                    <a:srgbClr val="FF0000"/>
                  </a:solidFill>
                </a:rPr>
                <a:t>x</a:t>
              </a:r>
              <a:endParaRPr lang="en-US" sz="1600" b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 rot="10800000" flipH="1" flipV="1">
              <a:off x="6400801" y="3884612"/>
              <a:ext cx="640080" cy="158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Right Arrow 75"/>
          <p:cNvSpPr/>
          <p:nvPr/>
        </p:nvSpPr>
        <p:spPr>
          <a:xfrm>
            <a:off x="4514988" y="4995850"/>
            <a:ext cx="762000" cy="381000"/>
          </a:xfrm>
          <a:prstGeom prst="rightArrow">
            <a:avLst>
              <a:gd name="adj1" fmla="val 57486"/>
              <a:gd name="adj2" fmla="val 7139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pSp>
        <p:nvGrpSpPr>
          <p:cNvPr id="77" name="Group 76"/>
          <p:cNvGrpSpPr/>
          <p:nvPr/>
        </p:nvGrpSpPr>
        <p:grpSpPr>
          <a:xfrm>
            <a:off x="5429388" y="4614850"/>
            <a:ext cx="3276600" cy="1132082"/>
            <a:chOff x="4953000" y="5105400"/>
            <a:chExt cx="3276600" cy="1132082"/>
          </a:xfrm>
        </p:grpSpPr>
        <p:grpSp>
          <p:nvGrpSpPr>
            <p:cNvPr id="78" name="Group 25"/>
            <p:cNvGrpSpPr>
              <a:grpSpLocks/>
            </p:cNvGrpSpPr>
            <p:nvPr/>
          </p:nvGrpSpPr>
          <p:grpSpPr bwMode="auto">
            <a:xfrm>
              <a:off x="5723468" y="5462267"/>
              <a:ext cx="2506132" cy="351083"/>
              <a:chOff x="3297" y="10919"/>
              <a:chExt cx="5679" cy="795"/>
            </a:xfrm>
          </p:grpSpPr>
          <p:sp>
            <p:nvSpPr>
              <p:cNvPr id="87" name="Rectangle 26"/>
              <p:cNvSpPr>
                <a:spLocks noChangeArrowheads="1"/>
              </p:cNvSpPr>
              <p:nvPr/>
            </p:nvSpPr>
            <p:spPr bwMode="auto">
              <a:xfrm>
                <a:off x="3297" y="11036"/>
                <a:ext cx="5669" cy="56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0"/>
                      <a:invGamma/>
                    </a:srgbClr>
                  </a:gs>
                  <a:gs pos="100000">
                    <a:srgbClr val="FFFFFF"/>
                  </a:gs>
                </a:gsLst>
                <a:lin ang="5400000" scaled="1"/>
              </a:gradFill>
              <a:ln w="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Rectangle 27"/>
              <p:cNvSpPr>
                <a:spLocks noChangeArrowheads="1"/>
              </p:cNvSpPr>
              <p:nvPr/>
            </p:nvSpPr>
            <p:spPr bwMode="auto">
              <a:xfrm>
                <a:off x="3301" y="10919"/>
                <a:ext cx="5669" cy="113"/>
              </a:xfrm>
              <a:prstGeom prst="rect">
                <a:avLst/>
              </a:prstGeom>
              <a:solidFill>
                <a:srgbClr val="BFBFBF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Rectangle 28"/>
              <p:cNvSpPr>
                <a:spLocks noChangeArrowheads="1"/>
              </p:cNvSpPr>
              <p:nvPr/>
            </p:nvSpPr>
            <p:spPr bwMode="auto">
              <a:xfrm>
                <a:off x="3307" y="11601"/>
                <a:ext cx="5669" cy="113"/>
              </a:xfrm>
              <a:prstGeom prst="rect">
                <a:avLst/>
              </a:prstGeom>
              <a:solidFill>
                <a:srgbClr val="BFBFBF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9" name="Group 128"/>
            <p:cNvGrpSpPr/>
            <p:nvPr/>
          </p:nvGrpSpPr>
          <p:grpSpPr>
            <a:xfrm>
              <a:off x="5562600" y="5693193"/>
              <a:ext cx="914344" cy="522482"/>
              <a:chOff x="5562600" y="5693193"/>
              <a:chExt cx="914344" cy="522482"/>
            </a:xfrm>
          </p:grpSpPr>
          <p:sp>
            <p:nvSpPr>
              <p:cNvPr id="85" name="Rectangle 84"/>
              <p:cNvSpPr/>
              <p:nvPr/>
            </p:nvSpPr>
            <p:spPr>
              <a:xfrm>
                <a:off x="5562600" y="5693193"/>
                <a:ext cx="914344" cy="522482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err="1" smtClean="0">
                    <a:solidFill>
                      <a:srgbClr val="FF0000"/>
                    </a:solidFill>
                  </a:rPr>
                  <a:t>F</a:t>
                </a:r>
                <a:r>
                  <a:rPr lang="en-US" sz="1600" b="1" baseline="-25000" dirty="0" err="1" smtClean="0">
                    <a:solidFill>
                      <a:srgbClr val="FF0000"/>
                    </a:solidFill>
                  </a:rPr>
                  <a:t>y</a:t>
                </a:r>
                <a:endParaRPr lang="en-US" sz="1600" b="1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86" name="Straight Arrow Connector 85"/>
              <p:cNvCxnSpPr/>
              <p:nvPr/>
            </p:nvCxnSpPr>
            <p:spPr>
              <a:xfrm rot="5400000" flipH="1" flipV="1">
                <a:off x="5628594" y="5953757"/>
                <a:ext cx="522475" cy="1361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129"/>
            <p:cNvGrpSpPr/>
            <p:nvPr/>
          </p:nvGrpSpPr>
          <p:grpSpPr>
            <a:xfrm>
              <a:off x="5040118" y="5105400"/>
              <a:ext cx="914344" cy="522482"/>
              <a:chOff x="5040118" y="5105400"/>
              <a:chExt cx="914344" cy="522482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5040118" y="5105400"/>
                <a:ext cx="914344" cy="522482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err="1" smtClean="0">
                    <a:solidFill>
                      <a:srgbClr val="FF0000"/>
                    </a:solidFill>
                  </a:rPr>
                  <a:t>F</a:t>
                </a:r>
                <a:r>
                  <a:rPr lang="en-US" sz="1600" b="1" baseline="-25000" dirty="0" err="1" smtClean="0">
                    <a:solidFill>
                      <a:srgbClr val="FF0000"/>
                    </a:solidFill>
                  </a:rPr>
                  <a:t>x</a:t>
                </a:r>
                <a:endParaRPr lang="en-US" sz="1600" b="1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84" name="Straight Arrow Connector 83"/>
              <p:cNvCxnSpPr/>
              <p:nvPr/>
            </p:nvCxnSpPr>
            <p:spPr>
              <a:xfrm rot="10800000" flipH="1" flipV="1">
                <a:off x="5236050" y="5626521"/>
                <a:ext cx="548606" cy="1361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1" name="Arc 80"/>
            <p:cNvSpPr>
              <a:spLocks noChangeAspect="1"/>
            </p:cNvSpPr>
            <p:nvPr/>
          </p:nvSpPr>
          <p:spPr>
            <a:xfrm>
              <a:off x="5105400" y="5105400"/>
              <a:ext cx="914400" cy="914400"/>
            </a:xfrm>
            <a:prstGeom prst="arc">
              <a:avLst>
                <a:gd name="adj1" fmla="val 16200000"/>
                <a:gd name="adj2" fmla="val 5147036"/>
              </a:avLst>
            </a:prstGeom>
            <a:ln w="22225">
              <a:solidFill>
                <a:srgbClr val="002060"/>
              </a:solidFill>
              <a:headEnd type="none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4953000" y="5715000"/>
              <a:ext cx="914344" cy="52248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rgbClr val="002060"/>
                  </a:solidFill>
                </a:rPr>
                <a:t>M</a:t>
              </a:r>
              <a:endParaRPr lang="en-US" sz="1600" b="1" baseline="-250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1085988" y="1643050"/>
            <a:ext cx="3581400" cy="1208294"/>
            <a:chOff x="609600" y="2133600"/>
            <a:chExt cx="3581400" cy="1208294"/>
          </a:xfrm>
        </p:grpSpPr>
        <p:grpSp>
          <p:nvGrpSpPr>
            <p:cNvPr id="91" name="Group 2"/>
            <p:cNvGrpSpPr>
              <a:grpSpLocks noChangeAspect="1"/>
            </p:cNvGrpSpPr>
            <p:nvPr/>
          </p:nvGrpSpPr>
          <p:grpSpPr bwMode="auto">
            <a:xfrm>
              <a:off x="609604" y="2743198"/>
              <a:ext cx="2834646" cy="598687"/>
              <a:chOff x="3297" y="10919"/>
              <a:chExt cx="6783" cy="1433"/>
            </a:xfrm>
          </p:grpSpPr>
          <p:grpSp>
            <p:nvGrpSpPr>
              <p:cNvPr id="94" name="Group 3"/>
              <p:cNvGrpSpPr>
                <a:grpSpLocks/>
              </p:cNvGrpSpPr>
              <p:nvPr/>
            </p:nvGrpSpPr>
            <p:grpSpPr bwMode="auto">
              <a:xfrm>
                <a:off x="8498" y="11721"/>
                <a:ext cx="397" cy="397"/>
                <a:chOff x="8498" y="11721"/>
                <a:chExt cx="397" cy="397"/>
              </a:xfrm>
            </p:grpSpPr>
            <p:sp>
              <p:nvSpPr>
                <p:cNvPr id="102" name="Oval 4"/>
                <p:cNvSpPr>
                  <a:spLocks noChangeAspect="1" noChangeArrowheads="1"/>
                </p:cNvSpPr>
                <p:nvPr/>
              </p:nvSpPr>
              <p:spPr bwMode="auto">
                <a:xfrm>
                  <a:off x="8498" y="11721"/>
                  <a:ext cx="397" cy="39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 w="0">
                  <a:solidFill>
                    <a:srgbClr val="4F81BD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" name="Oval 5"/>
                <p:cNvSpPr>
                  <a:spLocks noChangeAspect="1" noChangeArrowheads="1"/>
                </p:cNvSpPr>
                <p:nvPr/>
              </p:nvSpPr>
              <p:spPr bwMode="auto">
                <a:xfrm>
                  <a:off x="8556" y="11779"/>
                  <a:ext cx="283" cy="283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4F81BD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95" name="Group 6"/>
              <p:cNvGrpSpPr>
                <a:grpSpLocks/>
              </p:cNvGrpSpPr>
              <p:nvPr/>
            </p:nvGrpSpPr>
            <p:grpSpPr bwMode="auto">
              <a:xfrm>
                <a:off x="7245" y="12144"/>
                <a:ext cx="2835" cy="208"/>
                <a:chOff x="4608" y="12835"/>
                <a:chExt cx="2835" cy="208"/>
              </a:xfrm>
            </p:grpSpPr>
            <p:sp>
              <p:nvSpPr>
                <p:cNvPr id="100" name="Rectangle 7" descr="Dark upward diagonal"/>
                <p:cNvSpPr>
                  <a:spLocks noChangeArrowheads="1"/>
                </p:cNvSpPr>
                <p:nvPr/>
              </p:nvSpPr>
              <p:spPr bwMode="auto">
                <a:xfrm>
                  <a:off x="4608" y="12835"/>
                  <a:ext cx="2835" cy="208"/>
                </a:xfrm>
                <a:prstGeom prst="rect">
                  <a:avLst/>
                </a:prstGeom>
                <a:pattFill prst="dkUpDiag">
                  <a:fgClr>
                    <a:srgbClr val="FFFFFF"/>
                  </a:fgClr>
                  <a:bgClr>
                    <a:srgbClr val="7F7F7F"/>
                  </a:bgClr>
                </a:pattFill>
                <a:ln w="0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101" name="AutoShape 8"/>
                <p:cNvCxnSpPr>
                  <a:cxnSpLocks noChangeShapeType="1"/>
                </p:cNvCxnSpPr>
                <p:nvPr/>
              </p:nvCxnSpPr>
              <p:spPr bwMode="auto">
                <a:xfrm>
                  <a:off x="4608" y="12835"/>
                  <a:ext cx="2835" cy="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</p:grpSp>
          <p:grpSp>
            <p:nvGrpSpPr>
              <p:cNvPr id="96" name="Group 9"/>
              <p:cNvGrpSpPr>
                <a:grpSpLocks/>
              </p:cNvGrpSpPr>
              <p:nvPr/>
            </p:nvGrpSpPr>
            <p:grpSpPr bwMode="auto">
              <a:xfrm>
                <a:off x="3297" y="10919"/>
                <a:ext cx="5679" cy="795"/>
                <a:chOff x="3297" y="10919"/>
                <a:chExt cx="5679" cy="795"/>
              </a:xfrm>
            </p:grpSpPr>
            <p:sp>
              <p:nvSpPr>
                <p:cNvPr id="97" name="Rectangle 10"/>
                <p:cNvSpPr>
                  <a:spLocks noChangeArrowheads="1"/>
                </p:cNvSpPr>
                <p:nvPr/>
              </p:nvSpPr>
              <p:spPr bwMode="auto">
                <a:xfrm>
                  <a:off x="3297" y="11036"/>
                  <a:ext cx="5669" cy="567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0"/>
                        <a:invGamma/>
                      </a:srgbClr>
                    </a:gs>
                    <a:gs pos="100000">
                      <a:srgbClr val="FFFFFF"/>
                    </a:gs>
                  </a:gsLst>
                  <a:lin ang="5400000" scaled="1"/>
                </a:gra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" name="Rectangle 11"/>
                <p:cNvSpPr>
                  <a:spLocks noChangeArrowheads="1"/>
                </p:cNvSpPr>
                <p:nvPr/>
              </p:nvSpPr>
              <p:spPr bwMode="auto">
                <a:xfrm>
                  <a:off x="3301" y="10919"/>
                  <a:ext cx="5669" cy="113"/>
                </a:xfrm>
                <a:prstGeom prst="rect">
                  <a:avLst/>
                </a:prstGeom>
                <a:solidFill>
                  <a:srgbClr val="BFBFBF"/>
                </a:soli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" name="Rectangle 12"/>
                <p:cNvSpPr>
                  <a:spLocks noChangeArrowheads="1"/>
                </p:cNvSpPr>
                <p:nvPr/>
              </p:nvSpPr>
              <p:spPr bwMode="auto">
                <a:xfrm>
                  <a:off x="3307" y="11601"/>
                  <a:ext cx="5669" cy="113"/>
                </a:xfrm>
                <a:prstGeom prst="rect">
                  <a:avLst/>
                </a:prstGeom>
                <a:solidFill>
                  <a:srgbClr val="BFBFBF"/>
                </a:soli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92" name="Oval 91"/>
            <p:cNvSpPr/>
            <p:nvPr/>
          </p:nvSpPr>
          <p:spPr>
            <a:xfrm>
              <a:off x="1524000" y="2133600"/>
              <a:ext cx="2667000" cy="4572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Roller connection </a:t>
              </a:r>
              <a:endParaRPr lang="en-US" dirty="0"/>
            </a:p>
          </p:txBody>
        </p:sp>
        <p:cxnSp>
          <p:nvCxnSpPr>
            <p:cNvPr id="93" name="Elbow Connector 92"/>
            <p:cNvCxnSpPr>
              <a:endCxn id="103" idx="2"/>
            </p:cNvCxnSpPr>
            <p:nvPr/>
          </p:nvCxnSpPr>
          <p:spPr>
            <a:xfrm>
              <a:off x="1524000" y="2438400"/>
              <a:ext cx="1283355" cy="723220"/>
            </a:xfrm>
            <a:prstGeom prst="bentConnector3">
              <a:avLst>
                <a:gd name="adj1" fmla="val -79928"/>
              </a:avLst>
            </a:prstGeom>
            <a:ln w="222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 103"/>
          <p:cNvGrpSpPr/>
          <p:nvPr/>
        </p:nvGrpSpPr>
        <p:grpSpPr>
          <a:xfrm>
            <a:off x="857224" y="3014650"/>
            <a:ext cx="3733964" cy="1092075"/>
            <a:chOff x="380836" y="3505200"/>
            <a:chExt cx="3733964" cy="1092075"/>
          </a:xfrm>
        </p:grpSpPr>
        <p:grpSp>
          <p:nvGrpSpPr>
            <p:cNvPr id="105" name="Group 13"/>
            <p:cNvGrpSpPr>
              <a:grpSpLocks noChangeAspect="1"/>
            </p:cNvGrpSpPr>
            <p:nvPr/>
          </p:nvGrpSpPr>
          <p:grpSpPr bwMode="auto">
            <a:xfrm>
              <a:off x="380836" y="4038612"/>
              <a:ext cx="2286164" cy="558676"/>
              <a:chOff x="3010" y="13525"/>
              <a:chExt cx="5402" cy="1320"/>
            </a:xfrm>
          </p:grpSpPr>
          <p:grpSp>
            <p:nvGrpSpPr>
              <p:cNvPr id="109" name="Group 14"/>
              <p:cNvGrpSpPr>
                <a:grpSpLocks/>
              </p:cNvGrpSpPr>
              <p:nvPr/>
            </p:nvGrpSpPr>
            <p:grpSpPr bwMode="auto">
              <a:xfrm>
                <a:off x="4029" y="13525"/>
                <a:ext cx="4383" cy="790"/>
                <a:chOff x="3297" y="10919"/>
                <a:chExt cx="4383" cy="790"/>
              </a:xfrm>
            </p:grpSpPr>
            <p:sp>
              <p:nvSpPr>
                <p:cNvPr id="116" name="Rectangle 15"/>
                <p:cNvSpPr>
                  <a:spLocks noChangeArrowheads="1"/>
                </p:cNvSpPr>
                <p:nvPr/>
              </p:nvSpPr>
              <p:spPr bwMode="auto">
                <a:xfrm>
                  <a:off x="3297" y="11036"/>
                  <a:ext cx="4383" cy="603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0"/>
                        <a:invGamma/>
                      </a:srgbClr>
                    </a:gs>
                    <a:gs pos="100000">
                      <a:srgbClr val="FFFFFF"/>
                    </a:gs>
                  </a:gsLst>
                  <a:lin ang="5400000" scaled="1"/>
                </a:gra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9" name="Rectangle 16"/>
                <p:cNvSpPr>
                  <a:spLocks noChangeArrowheads="1"/>
                </p:cNvSpPr>
                <p:nvPr/>
              </p:nvSpPr>
              <p:spPr bwMode="auto">
                <a:xfrm>
                  <a:off x="3301" y="10919"/>
                  <a:ext cx="4379" cy="108"/>
                </a:xfrm>
                <a:prstGeom prst="rect">
                  <a:avLst/>
                </a:prstGeom>
                <a:solidFill>
                  <a:srgbClr val="BFBFBF"/>
                </a:soli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0" name="Rectangle 17"/>
                <p:cNvSpPr>
                  <a:spLocks noChangeArrowheads="1"/>
                </p:cNvSpPr>
                <p:nvPr/>
              </p:nvSpPr>
              <p:spPr bwMode="auto">
                <a:xfrm>
                  <a:off x="3307" y="11601"/>
                  <a:ext cx="4373" cy="108"/>
                </a:xfrm>
                <a:prstGeom prst="rect">
                  <a:avLst/>
                </a:prstGeom>
                <a:solidFill>
                  <a:srgbClr val="BFBFBF"/>
                </a:soli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10" name="Group 18"/>
              <p:cNvGrpSpPr>
                <a:grpSpLocks noChangeAspect="1"/>
              </p:cNvGrpSpPr>
              <p:nvPr/>
            </p:nvGrpSpPr>
            <p:grpSpPr bwMode="auto">
              <a:xfrm rot="10800000">
                <a:off x="4025" y="13841"/>
                <a:ext cx="850" cy="796"/>
                <a:chOff x="4687" y="3523"/>
                <a:chExt cx="850" cy="799"/>
              </a:xfrm>
            </p:grpSpPr>
            <p:sp>
              <p:nvSpPr>
                <p:cNvPr id="112" name="AutoShape 19"/>
                <p:cNvSpPr>
                  <a:spLocks noChangeAspect="1" noChangeArrowheads="1"/>
                </p:cNvSpPr>
                <p:nvPr/>
              </p:nvSpPr>
              <p:spPr bwMode="auto">
                <a:xfrm>
                  <a:off x="4721" y="3596"/>
                  <a:ext cx="780" cy="547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/>
                </a:ln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3" name="Oval 20"/>
                <p:cNvSpPr>
                  <a:spLocks noChangeAspect="1" noChangeArrowheads="1"/>
                </p:cNvSpPr>
                <p:nvPr/>
              </p:nvSpPr>
              <p:spPr bwMode="auto">
                <a:xfrm>
                  <a:off x="4920" y="3925"/>
                  <a:ext cx="397" cy="397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" name="Oval 21"/>
                <p:cNvSpPr>
                  <a:spLocks noChangeAspect="1" noChangeArrowheads="1"/>
                </p:cNvSpPr>
                <p:nvPr/>
              </p:nvSpPr>
              <p:spPr bwMode="auto">
                <a:xfrm>
                  <a:off x="5034" y="4067"/>
                  <a:ext cx="170" cy="17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" name="Rectangle 22"/>
                <p:cNvSpPr>
                  <a:spLocks noChangeAspect="1" noChangeArrowheads="1"/>
                </p:cNvSpPr>
                <p:nvPr/>
              </p:nvSpPr>
              <p:spPr bwMode="auto">
                <a:xfrm>
                  <a:off x="4687" y="3523"/>
                  <a:ext cx="850" cy="85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11" name="Rectangle 23" descr="Dark upward diagonal"/>
              <p:cNvSpPr>
                <a:spLocks noChangeArrowheads="1"/>
              </p:cNvSpPr>
              <p:nvPr/>
            </p:nvSpPr>
            <p:spPr bwMode="auto">
              <a:xfrm>
                <a:off x="3010" y="14637"/>
                <a:ext cx="2835" cy="208"/>
              </a:xfrm>
              <a:prstGeom prst="rect">
                <a:avLst/>
              </a:prstGeom>
              <a:pattFill prst="dkUpDiag">
                <a:fgClr>
                  <a:srgbClr val="FFFFFF"/>
                </a:fgClr>
                <a:bgClr>
                  <a:srgbClr val="7F7F7F"/>
                </a:bgClr>
              </a:pattFill>
              <a:ln w="0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7" name="Oval 106"/>
            <p:cNvSpPr/>
            <p:nvPr/>
          </p:nvSpPr>
          <p:spPr>
            <a:xfrm>
              <a:off x="1447800" y="3505200"/>
              <a:ext cx="2667000" cy="4572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Pin connection </a:t>
              </a:r>
              <a:endParaRPr lang="en-US" dirty="0"/>
            </a:p>
          </p:txBody>
        </p:sp>
        <p:cxnSp>
          <p:nvCxnSpPr>
            <p:cNvPr id="108" name="Elbow Connector 107"/>
            <p:cNvCxnSpPr>
              <a:endCxn id="113" idx="6"/>
            </p:cNvCxnSpPr>
            <p:nvPr/>
          </p:nvCxnSpPr>
          <p:spPr>
            <a:xfrm rot="10800000" flipV="1">
              <a:off x="903498" y="3810000"/>
              <a:ext cx="544303" cy="446040"/>
            </a:xfrm>
            <a:prstGeom prst="bentConnector3">
              <a:avLst>
                <a:gd name="adj1" fmla="val 141999"/>
              </a:avLst>
            </a:prstGeom>
            <a:ln w="222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Group 120"/>
          <p:cNvGrpSpPr/>
          <p:nvPr/>
        </p:nvGrpSpPr>
        <p:grpSpPr>
          <a:xfrm>
            <a:off x="1085988" y="4081450"/>
            <a:ext cx="2819400" cy="1436985"/>
            <a:chOff x="609600" y="4572000"/>
            <a:chExt cx="2819400" cy="1436985"/>
          </a:xfrm>
        </p:grpSpPr>
        <p:grpSp>
          <p:nvGrpSpPr>
            <p:cNvPr id="122" name="Group 24"/>
            <p:cNvGrpSpPr>
              <a:grpSpLocks noChangeAspect="1"/>
            </p:cNvGrpSpPr>
            <p:nvPr/>
          </p:nvGrpSpPr>
          <p:grpSpPr bwMode="auto">
            <a:xfrm>
              <a:off x="609600" y="5257800"/>
              <a:ext cx="2651760" cy="751185"/>
              <a:chOff x="1640" y="9016"/>
              <a:chExt cx="6009" cy="1701"/>
            </a:xfrm>
          </p:grpSpPr>
          <p:grpSp>
            <p:nvGrpSpPr>
              <p:cNvPr id="125" name="Group 25"/>
              <p:cNvGrpSpPr>
                <a:grpSpLocks/>
              </p:cNvGrpSpPr>
              <p:nvPr/>
            </p:nvGrpSpPr>
            <p:grpSpPr bwMode="auto">
              <a:xfrm>
                <a:off x="1970" y="9479"/>
                <a:ext cx="5679" cy="795"/>
                <a:chOff x="3297" y="10919"/>
                <a:chExt cx="5679" cy="795"/>
              </a:xfrm>
            </p:grpSpPr>
            <p:sp>
              <p:nvSpPr>
                <p:cNvPr id="129" name="Rectangle 26"/>
                <p:cNvSpPr>
                  <a:spLocks noChangeArrowheads="1"/>
                </p:cNvSpPr>
                <p:nvPr/>
              </p:nvSpPr>
              <p:spPr bwMode="auto">
                <a:xfrm>
                  <a:off x="3297" y="11036"/>
                  <a:ext cx="5669" cy="567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0"/>
                        <a:invGamma/>
                      </a:srgbClr>
                    </a:gs>
                    <a:gs pos="100000">
                      <a:srgbClr val="FFFFFF"/>
                    </a:gs>
                  </a:gsLst>
                  <a:lin ang="5400000" scaled="1"/>
                </a:gra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" name="Rectangle 27"/>
                <p:cNvSpPr>
                  <a:spLocks noChangeArrowheads="1"/>
                </p:cNvSpPr>
                <p:nvPr/>
              </p:nvSpPr>
              <p:spPr bwMode="auto">
                <a:xfrm>
                  <a:off x="3301" y="10919"/>
                  <a:ext cx="5669" cy="113"/>
                </a:xfrm>
                <a:prstGeom prst="rect">
                  <a:avLst/>
                </a:prstGeom>
                <a:solidFill>
                  <a:srgbClr val="BFBFBF"/>
                </a:soli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1" name="Rectangle 28"/>
                <p:cNvSpPr>
                  <a:spLocks noChangeArrowheads="1"/>
                </p:cNvSpPr>
                <p:nvPr/>
              </p:nvSpPr>
              <p:spPr bwMode="auto">
                <a:xfrm>
                  <a:off x="3307" y="11601"/>
                  <a:ext cx="5669" cy="113"/>
                </a:xfrm>
                <a:prstGeom prst="rect">
                  <a:avLst/>
                </a:prstGeom>
                <a:solidFill>
                  <a:srgbClr val="BFBFBF"/>
                </a:soli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26" name="Group 29"/>
              <p:cNvGrpSpPr>
                <a:grpSpLocks/>
              </p:cNvGrpSpPr>
              <p:nvPr/>
            </p:nvGrpSpPr>
            <p:grpSpPr bwMode="auto">
              <a:xfrm rot="5400000">
                <a:off x="1013" y="9643"/>
                <a:ext cx="1701" cy="447"/>
                <a:chOff x="4608" y="12835"/>
                <a:chExt cx="2835" cy="208"/>
              </a:xfrm>
            </p:grpSpPr>
            <p:sp>
              <p:nvSpPr>
                <p:cNvPr id="127" name="Rectangle 30" descr="Dark upward diagonal"/>
                <p:cNvSpPr>
                  <a:spLocks noChangeArrowheads="1"/>
                </p:cNvSpPr>
                <p:nvPr/>
              </p:nvSpPr>
              <p:spPr bwMode="auto">
                <a:xfrm>
                  <a:off x="4608" y="12835"/>
                  <a:ext cx="2835" cy="208"/>
                </a:xfrm>
                <a:prstGeom prst="rect">
                  <a:avLst/>
                </a:prstGeom>
                <a:pattFill prst="dkUpDiag">
                  <a:fgClr>
                    <a:srgbClr val="FFFFFF"/>
                  </a:fgClr>
                  <a:bgClr>
                    <a:srgbClr val="7F7F7F"/>
                  </a:bgClr>
                </a:pattFill>
                <a:ln w="0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128" name="AutoShape 31"/>
                <p:cNvCxnSpPr>
                  <a:cxnSpLocks noChangeShapeType="1"/>
                </p:cNvCxnSpPr>
                <p:nvPr/>
              </p:nvCxnSpPr>
              <p:spPr bwMode="auto">
                <a:xfrm>
                  <a:off x="4608" y="12835"/>
                  <a:ext cx="2835" cy="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</p:grpSp>
        </p:grpSp>
        <p:sp>
          <p:nvSpPr>
            <p:cNvPr id="123" name="Oval 122"/>
            <p:cNvSpPr/>
            <p:nvPr/>
          </p:nvSpPr>
          <p:spPr>
            <a:xfrm>
              <a:off x="1523998" y="4572000"/>
              <a:ext cx="1905002" cy="609601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Cantilever connection </a:t>
              </a:r>
              <a:endParaRPr lang="en-US" dirty="0"/>
            </a:p>
          </p:txBody>
        </p:sp>
        <p:cxnSp>
          <p:nvCxnSpPr>
            <p:cNvPr id="124" name="Elbow Connector 146"/>
            <p:cNvCxnSpPr>
              <a:stCxn id="123" idx="2"/>
              <a:endCxn id="127" idx="1"/>
            </p:cNvCxnSpPr>
            <p:nvPr/>
          </p:nvCxnSpPr>
          <p:spPr>
            <a:xfrm rot="10800000" flipV="1">
              <a:off x="708232" y="4876800"/>
              <a:ext cx="815767" cy="380999"/>
            </a:xfrm>
            <a:prstGeom prst="bentConnector2">
              <a:avLst/>
            </a:prstGeom>
            <a:ln w="222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2" name="Rectangle 131"/>
          <p:cNvSpPr/>
          <p:nvPr/>
        </p:nvSpPr>
        <p:spPr>
          <a:xfrm>
            <a:off x="1009788" y="5757850"/>
            <a:ext cx="786384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For more connection reactions, refer to Engineering Mechanics, Statics, 12</a:t>
            </a:r>
            <a:r>
              <a:rPr lang="en-US" sz="1400" baseline="30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th</a:t>
            </a:r>
            <a:r>
              <a:rPr lang="en-US" sz="14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edition, R. C. </a:t>
            </a:r>
            <a:r>
              <a:rPr lang="en-US" sz="1400" dirty="0" err="1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Hibbeler</a:t>
            </a:r>
            <a:r>
              <a:rPr lang="en-US" sz="14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, 2010, pp 202-203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58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49" grpId="0" animBg="1"/>
      <p:bldP spid="61" grpId="0" animBg="1"/>
      <p:bldP spid="76" grpId="0" animBg="1"/>
      <p:bldP spid="1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+FBD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Example [1]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30"/>
          <p:cNvGrpSpPr/>
          <p:nvPr/>
        </p:nvGrpSpPr>
        <p:grpSpPr>
          <a:xfrm>
            <a:off x="3000364" y="4643446"/>
            <a:ext cx="3276600" cy="1132082"/>
            <a:chOff x="4953000" y="5105400"/>
            <a:chExt cx="3276600" cy="1132082"/>
          </a:xfrm>
        </p:grpSpPr>
        <p:grpSp>
          <p:nvGrpSpPr>
            <p:cNvPr id="20" name="Group 25"/>
            <p:cNvGrpSpPr>
              <a:grpSpLocks/>
            </p:cNvGrpSpPr>
            <p:nvPr/>
          </p:nvGrpSpPr>
          <p:grpSpPr bwMode="auto">
            <a:xfrm>
              <a:off x="5723468" y="5462267"/>
              <a:ext cx="2506132" cy="351083"/>
              <a:chOff x="3297" y="10919"/>
              <a:chExt cx="5679" cy="795"/>
            </a:xfrm>
          </p:grpSpPr>
          <p:sp>
            <p:nvSpPr>
              <p:cNvPr id="32" name="Rectangle 26"/>
              <p:cNvSpPr>
                <a:spLocks noChangeArrowheads="1"/>
              </p:cNvSpPr>
              <p:nvPr/>
            </p:nvSpPr>
            <p:spPr bwMode="auto">
              <a:xfrm>
                <a:off x="3297" y="11036"/>
                <a:ext cx="5669" cy="56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0"/>
                      <a:invGamma/>
                    </a:srgbClr>
                  </a:gs>
                  <a:gs pos="100000">
                    <a:srgbClr val="FFFFFF"/>
                  </a:gs>
                </a:gsLst>
                <a:lin ang="5400000" scaled="1"/>
              </a:gradFill>
              <a:ln w="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Rectangle 27"/>
              <p:cNvSpPr>
                <a:spLocks noChangeArrowheads="1"/>
              </p:cNvSpPr>
              <p:nvPr/>
            </p:nvSpPr>
            <p:spPr bwMode="auto">
              <a:xfrm>
                <a:off x="3301" y="10919"/>
                <a:ext cx="5669" cy="113"/>
              </a:xfrm>
              <a:prstGeom prst="rect">
                <a:avLst/>
              </a:prstGeom>
              <a:solidFill>
                <a:srgbClr val="BFBFBF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Rectangle 28"/>
              <p:cNvSpPr>
                <a:spLocks noChangeArrowheads="1"/>
              </p:cNvSpPr>
              <p:nvPr/>
            </p:nvSpPr>
            <p:spPr bwMode="auto">
              <a:xfrm>
                <a:off x="3307" y="11601"/>
                <a:ext cx="5669" cy="113"/>
              </a:xfrm>
              <a:prstGeom prst="rect">
                <a:avLst/>
              </a:prstGeom>
              <a:solidFill>
                <a:srgbClr val="BFBFBF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1" name="Group 128"/>
            <p:cNvGrpSpPr/>
            <p:nvPr/>
          </p:nvGrpSpPr>
          <p:grpSpPr>
            <a:xfrm>
              <a:off x="5562600" y="5693193"/>
              <a:ext cx="914344" cy="522482"/>
              <a:chOff x="5562600" y="5693193"/>
              <a:chExt cx="914344" cy="522482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5562600" y="5693193"/>
                <a:ext cx="914344" cy="522482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err="1" smtClean="0">
                    <a:solidFill>
                      <a:srgbClr val="FF0000"/>
                    </a:solidFill>
                  </a:rPr>
                  <a:t>F</a:t>
                </a:r>
                <a:r>
                  <a:rPr lang="en-US" sz="1600" b="1" baseline="-25000" dirty="0" err="1" smtClean="0">
                    <a:solidFill>
                      <a:srgbClr val="FF0000"/>
                    </a:solidFill>
                  </a:rPr>
                  <a:t>y</a:t>
                </a:r>
                <a:endParaRPr lang="en-US" sz="1600" b="1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31" name="Straight Arrow Connector 30"/>
              <p:cNvCxnSpPr/>
              <p:nvPr/>
            </p:nvCxnSpPr>
            <p:spPr>
              <a:xfrm rot="5400000" flipH="1" flipV="1">
                <a:off x="5628594" y="5953757"/>
                <a:ext cx="522475" cy="1361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129"/>
            <p:cNvGrpSpPr/>
            <p:nvPr/>
          </p:nvGrpSpPr>
          <p:grpSpPr>
            <a:xfrm>
              <a:off x="5040118" y="5105400"/>
              <a:ext cx="914344" cy="522482"/>
              <a:chOff x="5040118" y="5105400"/>
              <a:chExt cx="914344" cy="522482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5040118" y="5105400"/>
                <a:ext cx="914344" cy="522482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err="1" smtClean="0">
                    <a:solidFill>
                      <a:srgbClr val="FF0000"/>
                    </a:solidFill>
                  </a:rPr>
                  <a:t>F</a:t>
                </a:r>
                <a:r>
                  <a:rPr lang="en-US" sz="1600" b="1" baseline="-25000" dirty="0" err="1" smtClean="0">
                    <a:solidFill>
                      <a:srgbClr val="FF0000"/>
                    </a:solidFill>
                  </a:rPr>
                  <a:t>x</a:t>
                </a:r>
                <a:endParaRPr lang="en-US" sz="1600" b="1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28" name="Straight Arrow Connector 27"/>
              <p:cNvCxnSpPr/>
              <p:nvPr/>
            </p:nvCxnSpPr>
            <p:spPr>
              <a:xfrm rot="10800000" flipH="1" flipV="1">
                <a:off x="5236050" y="5626521"/>
                <a:ext cx="548606" cy="1361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Arc 23"/>
            <p:cNvSpPr>
              <a:spLocks noChangeAspect="1"/>
            </p:cNvSpPr>
            <p:nvPr/>
          </p:nvSpPr>
          <p:spPr>
            <a:xfrm>
              <a:off x="5105400" y="5105400"/>
              <a:ext cx="914400" cy="914400"/>
            </a:xfrm>
            <a:prstGeom prst="arc">
              <a:avLst>
                <a:gd name="adj1" fmla="val 16200000"/>
                <a:gd name="adj2" fmla="val 5147036"/>
              </a:avLst>
            </a:prstGeom>
            <a:ln w="22225">
              <a:solidFill>
                <a:srgbClr val="002060"/>
              </a:solidFill>
              <a:headEnd type="none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953000" y="5715000"/>
              <a:ext cx="914344" cy="52248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rgbClr val="002060"/>
                  </a:solidFill>
                </a:rPr>
                <a:t>M</a:t>
              </a:r>
              <a:endParaRPr lang="en-US" sz="1600" b="1" baseline="-250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143240" y="2428868"/>
            <a:ext cx="2651760" cy="1284585"/>
            <a:chOff x="4953000" y="2362200"/>
            <a:chExt cx="2651760" cy="1284585"/>
          </a:xfrm>
        </p:grpSpPr>
        <p:grpSp>
          <p:nvGrpSpPr>
            <p:cNvPr id="43" name="Group 24"/>
            <p:cNvGrpSpPr>
              <a:grpSpLocks noChangeAspect="1"/>
            </p:cNvGrpSpPr>
            <p:nvPr/>
          </p:nvGrpSpPr>
          <p:grpSpPr bwMode="auto">
            <a:xfrm>
              <a:off x="4953000" y="2895600"/>
              <a:ext cx="2651760" cy="751185"/>
              <a:chOff x="1640" y="9016"/>
              <a:chExt cx="6009" cy="1701"/>
            </a:xfrm>
          </p:grpSpPr>
          <p:grpSp>
            <p:nvGrpSpPr>
              <p:cNvPr id="44" name="Group 25"/>
              <p:cNvGrpSpPr>
                <a:grpSpLocks/>
              </p:cNvGrpSpPr>
              <p:nvPr/>
            </p:nvGrpSpPr>
            <p:grpSpPr bwMode="auto">
              <a:xfrm>
                <a:off x="1970" y="9479"/>
                <a:ext cx="5679" cy="795"/>
                <a:chOff x="3297" y="10919"/>
                <a:chExt cx="5679" cy="795"/>
              </a:xfrm>
            </p:grpSpPr>
            <p:sp>
              <p:nvSpPr>
                <p:cNvPr id="48" name="Rectangle 26"/>
                <p:cNvSpPr>
                  <a:spLocks noChangeArrowheads="1"/>
                </p:cNvSpPr>
                <p:nvPr/>
              </p:nvSpPr>
              <p:spPr bwMode="auto">
                <a:xfrm>
                  <a:off x="3297" y="11036"/>
                  <a:ext cx="5669" cy="567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0"/>
                        <a:invGamma/>
                      </a:srgbClr>
                    </a:gs>
                    <a:gs pos="100000">
                      <a:srgbClr val="FFFFFF"/>
                    </a:gs>
                  </a:gsLst>
                  <a:lin ang="5400000" scaled="1"/>
                </a:gra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Rectangle 27"/>
                <p:cNvSpPr>
                  <a:spLocks noChangeArrowheads="1"/>
                </p:cNvSpPr>
                <p:nvPr/>
              </p:nvSpPr>
              <p:spPr bwMode="auto">
                <a:xfrm>
                  <a:off x="3301" y="10919"/>
                  <a:ext cx="5669" cy="113"/>
                </a:xfrm>
                <a:prstGeom prst="rect">
                  <a:avLst/>
                </a:prstGeom>
                <a:solidFill>
                  <a:srgbClr val="BFBFBF"/>
                </a:soli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Rectangle 28"/>
                <p:cNvSpPr>
                  <a:spLocks noChangeArrowheads="1"/>
                </p:cNvSpPr>
                <p:nvPr/>
              </p:nvSpPr>
              <p:spPr bwMode="auto">
                <a:xfrm>
                  <a:off x="3307" y="11601"/>
                  <a:ext cx="5669" cy="113"/>
                </a:xfrm>
                <a:prstGeom prst="rect">
                  <a:avLst/>
                </a:prstGeom>
                <a:solidFill>
                  <a:srgbClr val="BFBFBF"/>
                </a:solidFill>
                <a:ln w="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5" name="Group 29"/>
              <p:cNvGrpSpPr>
                <a:grpSpLocks/>
              </p:cNvGrpSpPr>
              <p:nvPr/>
            </p:nvGrpSpPr>
            <p:grpSpPr bwMode="auto">
              <a:xfrm rot="5400000">
                <a:off x="1013" y="9643"/>
                <a:ext cx="1701" cy="447"/>
                <a:chOff x="4608" y="12835"/>
                <a:chExt cx="2835" cy="208"/>
              </a:xfrm>
            </p:grpSpPr>
            <p:sp>
              <p:nvSpPr>
                <p:cNvPr id="46" name="Rectangle 30" descr="Dark upward diagonal"/>
                <p:cNvSpPr>
                  <a:spLocks noChangeArrowheads="1"/>
                </p:cNvSpPr>
                <p:nvPr/>
              </p:nvSpPr>
              <p:spPr bwMode="auto">
                <a:xfrm>
                  <a:off x="4608" y="12835"/>
                  <a:ext cx="2835" cy="208"/>
                </a:xfrm>
                <a:prstGeom prst="rect">
                  <a:avLst/>
                </a:prstGeom>
                <a:pattFill prst="dkUpDiag">
                  <a:fgClr>
                    <a:srgbClr val="FFFFFF"/>
                  </a:fgClr>
                  <a:bgClr>
                    <a:srgbClr val="7F7F7F"/>
                  </a:bgClr>
                </a:pattFill>
                <a:ln w="0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47" name="AutoShape 31"/>
                <p:cNvCxnSpPr>
                  <a:cxnSpLocks noChangeShapeType="1"/>
                </p:cNvCxnSpPr>
                <p:nvPr/>
              </p:nvCxnSpPr>
              <p:spPr bwMode="auto">
                <a:xfrm>
                  <a:off x="4608" y="12835"/>
                  <a:ext cx="2835" cy="0"/>
                </a:xfrm>
                <a:prstGeom prst="straightConnector1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</p:grpSp>
        </p:grpSp>
        <p:cxnSp>
          <p:nvCxnSpPr>
            <p:cNvPr id="51" name="Straight Arrow Connector 50"/>
            <p:cNvCxnSpPr/>
            <p:nvPr/>
          </p:nvCxnSpPr>
          <p:spPr>
            <a:xfrm rot="5400000">
              <a:off x="6781006" y="2743200"/>
              <a:ext cx="60960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/>
            <p:nvPr/>
          </p:nvSpPr>
          <p:spPr>
            <a:xfrm>
              <a:off x="6172200" y="2362200"/>
              <a:ext cx="914344" cy="52248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002060"/>
                  </a:solidFill>
                </a:rPr>
                <a:t>2000 N</a:t>
              </a:r>
              <a:endParaRPr lang="en-US" b="1" baseline="-25000" dirty="0">
                <a:solidFill>
                  <a:srgbClr val="002060"/>
                </a:solidFill>
              </a:endParaRPr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>
              <a:off x="5181600" y="2894012"/>
              <a:ext cx="18288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5486456" y="2362200"/>
              <a:ext cx="914344" cy="52248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800" b="1" baseline="-25000" dirty="0" smtClean="0"/>
                <a:t>8m</a:t>
              </a:r>
              <a:endParaRPr lang="en-US" sz="2800" b="1" baseline="-25000" dirty="0"/>
            </a:p>
          </p:txBody>
        </p:sp>
      </p:grpSp>
      <p:sp>
        <p:nvSpPr>
          <p:cNvPr id="60" name="Rectangle 59"/>
          <p:cNvSpPr/>
          <p:nvPr/>
        </p:nvSpPr>
        <p:spPr>
          <a:xfrm>
            <a:off x="928662" y="1714488"/>
            <a:ext cx="757242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Draw the F.B.D for the body shown in the figure </a:t>
            </a:r>
            <a:endParaRPr lang="en-US" sz="2000" b="1" dirty="0" smtClean="0"/>
          </a:p>
        </p:txBody>
      </p:sp>
      <p:sp>
        <p:nvSpPr>
          <p:cNvPr id="61" name="Rectangle 60"/>
          <p:cNvSpPr/>
          <p:nvPr/>
        </p:nvSpPr>
        <p:spPr>
          <a:xfrm>
            <a:off x="785786" y="3857628"/>
            <a:ext cx="1280160" cy="3657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Solution </a:t>
            </a:r>
            <a:endParaRPr lang="en-US" sz="2000" b="1" dirty="0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</TotalTime>
  <Words>798</Words>
  <Application>Microsoft Office PowerPoint</Application>
  <PresentationFormat>On-screen Show (4:3)</PresentationFormat>
  <Paragraphs>176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</cp:lastModifiedBy>
  <cp:revision>176</cp:revision>
  <dcterms:created xsi:type="dcterms:W3CDTF">2013-05-06T16:21:25Z</dcterms:created>
  <dcterms:modified xsi:type="dcterms:W3CDTF">2013-10-28T04:28:34Z</dcterms:modified>
</cp:coreProperties>
</file>