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2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4660"/>
  </p:normalViewPr>
  <p:slideViewPr>
    <p:cSldViewPr>
      <p:cViewPr varScale="1">
        <p:scale>
          <a:sx n="64" d="100"/>
          <a:sy n="64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Four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4.2. equations of equilibrium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Example[2]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1800000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Solution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043608" y="2060848"/>
            <a:ext cx="777686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cs typeface="+mj-cs"/>
              </a:rPr>
              <a:t>First, We divide the distributed load w(x) into two identical regions: A</a:t>
            </a:r>
            <a:r>
              <a:rPr lang="en-US" b="1" dirty="0" smtClean="0">
                <a:latin typeface="Times New Roman"/>
                <a:cs typeface="+mj-cs"/>
              </a:rPr>
              <a:t>→B and B→C. then, we must find the resultant force F</a:t>
            </a:r>
            <a:r>
              <a:rPr lang="en-US" b="1" baseline="-25000" dirty="0" smtClean="0">
                <a:latin typeface="Times New Roman"/>
                <a:cs typeface="+mj-cs"/>
              </a:rPr>
              <a:t>R</a:t>
            </a:r>
            <a:r>
              <a:rPr lang="en-US" b="1" dirty="0" smtClean="0">
                <a:latin typeface="Times New Roman"/>
                <a:cs typeface="+mj-cs"/>
              </a:rPr>
              <a:t> for each region. By using the method of reduction distrusted loads that we learn previously, F</a:t>
            </a:r>
            <a:r>
              <a:rPr lang="en-US" b="1" baseline="-25000" dirty="0" smtClean="0">
                <a:latin typeface="Times New Roman"/>
                <a:cs typeface="+mj-cs"/>
              </a:rPr>
              <a:t>R</a:t>
            </a:r>
            <a:r>
              <a:rPr lang="en-US" b="1" dirty="0" smtClean="0">
                <a:latin typeface="Times New Roman"/>
                <a:cs typeface="+mj-cs"/>
              </a:rPr>
              <a:t> can be found for region </a:t>
            </a:r>
            <a:r>
              <a:rPr lang="en-US" b="1" dirty="0" smtClean="0"/>
              <a:t>A</a:t>
            </a:r>
            <a:r>
              <a:rPr lang="en-US" b="1" dirty="0" smtClean="0">
                <a:latin typeface="Times New Roman"/>
              </a:rPr>
              <a:t>→B </a:t>
            </a:r>
            <a:r>
              <a:rPr lang="en-US" b="1" dirty="0" smtClean="0">
                <a:latin typeface="Times New Roman"/>
                <a:cs typeface="+mj-cs"/>
              </a:rPr>
              <a:t>as: </a:t>
            </a:r>
            <a:r>
              <a:rPr lang="en-US" b="1" dirty="0" smtClean="0">
                <a:cs typeface="+mj-cs"/>
              </a:rPr>
              <a:t>  </a:t>
            </a:r>
            <a:endParaRPr lang="ar-JO" b="1" dirty="0">
              <a:cs typeface="+mj-cs"/>
            </a:endParaRPr>
          </a:p>
        </p:txBody>
      </p:sp>
      <p:graphicFrame>
        <p:nvGraphicFramePr>
          <p:cNvPr id="75" name="Object 74"/>
          <p:cNvGraphicFramePr>
            <a:graphicFrameLocks noChangeAspect="1"/>
          </p:cNvGraphicFramePr>
          <p:nvPr/>
        </p:nvGraphicFramePr>
        <p:xfrm>
          <a:off x="2906713" y="3213100"/>
          <a:ext cx="3603625" cy="936625"/>
        </p:xfrm>
        <a:graphic>
          <a:graphicData uri="http://schemas.openxmlformats.org/presentationml/2006/ole">
            <p:oleObj spid="_x0000_s30722" name="Equation" r:id="rId5" imgW="1955520" imgH="507960" progId="Equation.3">
              <p:embed/>
            </p:oleObj>
          </a:graphicData>
        </a:graphic>
      </p:graphicFrame>
      <p:sp>
        <p:nvSpPr>
          <p:cNvPr id="76" name="TextBox 75"/>
          <p:cNvSpPr txBox="1"/>
          <p:nvPr/>
        </p:nvSpPr>
        <p:spPr>
          <a:xfrm>
            <a:off x="971600" y="4221088"/>
            <a:ext cx="77768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cs typeface="+mj-cs"/>
              </a:rPr>
              <a:t>the location of F</a:t>
            </a:r>
            <a:r>
              <a:rPr lang="en-US" b="1" baseline="-25000" dirty="0" smtClean="0">
                <a:cs typeface="+mj-cs"/>
              </a:rPr>
              <a:t>R</a:t>
            </a:r>
            <a:r>
              <a:rPr lang="en-US" b="1" dirty="0" smtClean="0">
                <a:cs typeface="+mj-cs"/>
              </a:rPr>
              <a:t> (x’) is found as: </a:t>
            </a:r>
            <a:endParaRPr lang="ar-JO" b="1" dirty="0">
              <a:cs typeface="+mj-cs"/>
            </a:endParaRP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2998788" y="4437112"/>
          <a:ext cx="3417887" cy="1755775"/>
        </p:xfrm>
        <a:graphic>
          <a:graphicData uri="http://schemas.openxmlformats.org/presentationml/2006/ole">
            <p:oleObj spid="_x0000_s30723" name="Equation" r:id="rId6" imgW="1854000" imgH="9522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Example[2]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1800000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Solution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043608" y="2060848"/>
            <a:ext cx="777686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cs typeface="+mj-cs"/>
              </a:rPr>
              <a:t>Due to the symmetry between the two regions (</a:t>
            </a:r>
            <a:r>
              <a:rPr lang="en-US" b="1" dirty="0" smtClean="0"/>
              <a:t>A</a:t>
            </a:r>
            <a:r>
              <a:rPr lang="en-US" b="1" dirty="0" smtClean="0">
                <a:latin typeface="Times New Roman"/>
              </a:rPr>
              <a:t>→B and B→C), the reduction process of the distributed load acting on region </a:t>
            </a:r>
            <a:r>
              <a:rPr lang="en-US" b="1" dirty="0" smtClean="0"/>
              <a:t>A</a:t>
            </a:r>
            <a:r>
              <a:rPr lang="en-US" b="1" dirty="0" smtClean="0">
                <a:latin typeface="Times New Roman"/>
              </a:rPr>
              <a:t>→B  can be ,simply, duplicated to find the magnitude and the location of the resultant force acting on region B→C. now we can represent these forces on the beam: </a:t>
            </a:r>
            <a:endParaRPr lang="ar-JO" b="1" dirty="0">
              <a:cs typeface="+mj-cs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1841966" y="3501008"/>
            <a:ext cx="5682362" cy="2334636"/>
            <a:chOff x="1475656" y="3645024"/>
            <a:chExt cx="5682362" cy="2334636"/>
          </a:xfrm>
        </p:grpSpPr>
        <p:grpSp>
          <p:nvGrpSpPr>
            <p:cNvPr id="23" name="Group 22"/>
            <p:cNvGrpSpPr/>
            <p:nvPr/>
          </p:nvGrpSpPr>
          <p:grpSpPr>
            <a:xfrm>
              <a:off x="1475656" y="3645024"/>
              <a:ext cx="5682362" cy="2334636"/>
              <a:chOff x="1481926" y="2708920"/>
              <a:chExt cx="5682362" cy="2334636"/>
            </a:xfrm>
          </p:grpSpPr>
          <p:grpSp>
            <p:nvGrpSpPr>
              <p:cNvPr id="24" name="Group 76"/>
              <p:cNvGrpSpPr/>
              <p:nvPr/>
            </p:nvGrpSpPr>
            <p:grpSpPr>
              <a:xfrm>
                <a:off x="1481926" y="2708920"/>
                <a:ext cx="5682362" cy="2334636"/>
                <a:chOff x="1481926" y="2708920"/>
                <a:chExt cx="5682362" cy="2334636"/>
              </a:xfrm>
            </p:grpSpPr>
            <p:sp>
              <p:nvSpPr>
                <p:cNvPr id="55" name="TextBox 54"/>
                <p:cNvSpPr txBox="1"/>
                <p:nvPr/>
              </p:nvSpPr>
              <p:spPr>
                <a:xfrm>
                  <a:off x="5370358" y="2780928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9 </a:t>
                  </a:r>
                  <a:r>
                    <a:rPr lang="en-US" sz="2000" b="1" dirty="0" err="1" smtClean="0">
                      <a:solidFill>
                        <a:srgbClr val="FF0000"/>
                      </a:solidFill>
                    </a:rPr>
                    <a:t>kN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56" name="Group 83"/>
                <p:cNvGrpSpPr/>
                <p:nvPr/>
              </p:nvGrpSpPr>
              <p:grpSpPr>
                <a:xfrm>
                  <a:off x="1481926" y="2996952"/>
                  <a:ext cx="5682362" cy="2046604"/>
                  <a:chOff x="1481926" y="2996952"/>
                  <a:chExt cx="5682362" cy="2046604"/>
                </a:xfrm>
              </p:grpSpPr>
              <p:cxnSp>
                <p:nvCxnSpPr>
                  <p:cNvPr id="57" name="AutoShape 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500826" y="4214818"/>
                    <a:ext cx="0" cy="65722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grpSp>
                <p:nvGrpSpPr>
                  <p:cNvPr id="58" name="Group 58"/>
                  <p:cNvGrpSpPr/>
                  <p:nvPr/>
                </p:nvGrpSpPr>
                <p:grpSpPr>
                  <a:xfrm>
                    <a:off x="5857884" y="4236947"/>
                    <a:ext cx="1184759" cy="263623"/>
                    <a:chOff x="5857884" y="4236947"/>
                    <a:chExt cx="1184759" cy="263623"/>
                  </a:xfrm>
                </p:grpSpPr>
                <p:grpSp>
                  <p:nvGrpSpPr>
                    <p:cNvPr id="85" name="Group 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381518" y="4236947"/>
                      <a:ext cx="165908" cy="165861"/>
                      <a:chOff x="8498" y="11721"/>
                      <a:chExt cx="397" cy="397"/>
                    </a:xfrm>
                  </p:grpSpPr>
                  <p:sp>
                    <p:nvSpPr>
                      <p:cNvPr id="89" name="Oval 4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8498" y="11721"/>
                        <a:ext cx="397" cy="397"/>
                      </a:xfrm>
                      <a:prstGeom prst="ellipse">
                        <a:avLst/>
                      </a:prstGeom>
                      <a:gradFill rotWithShape="1">
                        <a:gsLst>
                          <a:gs pos="0">
                            <a:srgbClr val="E6E6E6"/>
                          </a:gs>
                          <a:gs pos="14999">
                            <a:srgbClr val="7D8496"/>
                          </a:gs>
                          <a:gs pos="53000">
                            <a:srgbClr val="E6E6E6"/>
                          </a:gs>
                          <a:gs pos="67999">
                            <a:srgbClr val="7D8496"/>
                          </a:gs>
                          <a:gs pos="92999">
                            <a:srgbClr val="E6E6E6"/>
                          </a:gs>
                          <a:gs pos="100000">
                            <a:srgbClr val="FFFFFF"/>
                          </a:gs>
                        </a:gsLst>
                        <a:lin ang="2700000" scaled="1"/>
                      </a:gradFill>
                      <a:ln w="0">
                        <a:solidFill>
                          <a:srgbClr val="4F81BD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0" name="Oval 5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8556" y="11779"/>
                        <a:ext cx="283" cy="283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4F81BD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86" name="Group 4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857884" y="4413671"/>
                      <a:ext cx="1184759" cy="86899"/>
                      <a:chOff x="4608" y="12835"/>
                      <a:chExt cx="2835" cy="208"/>
                    </a:xfrm>
                  </p:grpSpPr>
                  <p:sp>
                    <p:nvSpPr>
                      <p:cNvPr id="87" name="Rectangle 7" descr="Dark upward diagonal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608" y="12835"/>
                        <a:ext cx="2835" cy="208"/>
                      </a:xfrm>
                      <a:prstGeom prst="rect">
                        <a:avLst/>
                      </a:prstGeom>
                      <a:pattFill prst="dkUpDiag">
                        <a:fgClr>
                          <a:srgbClr val="FFFFFF"/>
                        </a:fgClr>
                        <a:bgClr>
                          <a:srgbClr val="7F7F7F"/>
                        </a:bgClr>
                      </a:pattFill>
                      <a:ln w="0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cxnSp>
                    <p:nvCxnSpPr>
                      <p:cNvPr id="88" name="AutoShape 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4608" y="12835"/>
                        <a:ext cx="2835" cy="0"/>
                      </a:xfrm>
                      <a:prstGeom prst="straightConnector1">
                        <a:avLst/>
                      </a:prstGeom>
                      <a:noFill/>
                      <a:ln w="1587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</p:spPr>
                  </p:cxnSp>
                </p:grpSp>
              </p:grpSp>
              <p:grpSp>
                <p:nvGrpSpPr>
                  <p:cNvPr id="59" name="Group 1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594478" y="3901883"/>
                    <a:ext cx="5007356" cy="558676"/>
                    <a:chOff x="3010" y="13525"/>
                    <a:chExt cx="11832" cy="1320"/>
                  </a:xfrm>
                </p:grpSpPr>
                <p:grpSp>
                  <p:nvGrpSpPr>
                    <p:cNvPr id="72" name="Group 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029" y="13525"/>
                      <a:ext cx="10813" cy="790"/>
                      <a:chOff x="3297" y="10919"/>
                      <a:chExt cx="10813" cy="790"/>
                    </a:xfrm>
                  </p:grpSpPr>
                  <p:sp>
                    <p:nvSpPr>
                      <p:cNvPr id="82" name="Rectangle 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7" y="11036"/>
                        <a:ext cx="10803" cy="60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FFFF">
                              <a:gamma/>
                              <a:shade val="0"/>
                              <a:invGamma/>
                            </a:srgbClr>
                          </a:gs>
                          <a:gs pos="100000">
                            <a:srgbClr val="FFFFFF"/>
                          </a:gs>
                        </a:gsLst>
                        <a:lin ang="5400000" scaled="1"/>
                      </a:gra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3" name="Rectangle 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1" y="10919"/>
                        <a:ext cx="10803" cy="108"/>
                      </a:xfrm>
                      <a:prstGeom prst="rect">
                        <a:avLst/>
                      </a:prstGeom>
                      <a:solidFill>
                        <a:srgbClr val="BFBFBF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4" name="Rectangle 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7" y="11601"/>
                        <a:ext cx="10803" cy="108"/>
                      </a:xfrm>
                      <a:prstGeom prst="rect">
                        <a:avLst/>
                      </a:prstGeom>
                      <a:solidFill>
                        <a:srgbClr val="BFBFBF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73" name="Group 18"/>
                    <p:cNvGrpSpPr>
                      <a:grpSpLocks noChangeAspect="1"/>
                    </p:cNvGrpSpPr>
                    <p:nvPr/>
                  </p:nvGrpSpPr>
                  <p:grpSpPr bwMode="auto">
                    <a:xfrm rot="10800000">
                      <a:off x="4025" y="13841"/>
                      <a:ext cx="850" cy="796"/>
                      <a:chOff x="4687" y="3523"/>
                      <a:chExt cx="850" cy="799"/>
                    </a:xfrm>
                  </p:grpSpPr>
                  <p:sp>
                    <p:nvSpPr>
                      <p:cNvPr id="78" name="AutoShape 19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721" y="3596"/>
                        <a:ext cx="780" cy="547"/>
                      </a:xfrm>
                      <a:custGeom>
                        <a:avLst/>
                        <a:gdLst>
                          <a:gd name="G0" fmla="+- 5400 0 0"/>
                          <a:gd name="G1" fmla="+- 21600 0 5400"/>
                          <a:gd name="G2" fmla="*/ 5400 1 2"/>
                          <a:gd name="G3" fmla="+- 21600 0 G2"/>
                          <a:gd name="G4" fmla="+/ 5400 21600 2"/>
                          <a:gd name="G5" fmla="+/ G1 0 2"/>
                          <a:gd name="G6" fmla="*/ 21600 21600 5400"/>
                          <a:gd name="G7" fmla="*/ G6 1 2"/>
                          <a:gd name="G8" fmla="+- 21600 0 G7"/>
                          <a:gd name="G9" fmla="*/ 21600 1 2"/>
                          <a:gd name="G10" fmla="+- 5400 0 G9"/>
                          <a:gd name="G11" fmla="?: G10 G8 0"/>
                          <a:gd name="G12" fmla="?: G10 G7 21600"/>
                          <a:gd name="T0" fmla="*/ 18900 w 21600"/>
                          <a:gd name="T1" fmla="*/ 10800 h 21600"/>
                          <a:gd name="T2" fmla="*/ 10800 w 21600"/>
                          <a:gd name="T3" fmla="*/ 21600 h 21600"/>
                          <a:gd name="T4" fmla="*/ 2700 w 21600"/>
                          <a:gd name="T5" fmla="*/ 10800 h 21600"/>
                          <a:gd name="T6" fmla="*/ 10800 w 21600"/>
                          <a:gd name="T7" fmla="*/ 0 h 21600"/>
                          <a:gd name="T8" fmla="*/ 4500 w 21600"/>
                          <a:gd name="T9" fmla="*/ 4500 h 21600"/>
                          <a:gd name="T10" fmla="*/ 17100 w 21600"/>
                          <a:gd name="T11" fmla="*/ 17100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</a:cxnLst>
                        <a:rect l="T8" t="T9" r="T10" b="T11"/>
                        <a:pathLst>
                          <a:path w="21600" h="21600">
                            <a:moveTo>
                              <a:pt x="0" y="0"/>
                            </a:moveTo>
                            <a:lnTo>
                              <a:pt x="5400" y="21600"/>
                            </a:lnTo>
                            <a:lnTo>
                              <a:pt x="16200" y="21600"/>
                            </a:lnTo>
                            <a:lnTo>
                              <a:pt x="21600" y="0"/>
                            </a:ln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9" name="Oval 20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920" y="3925"/>
                        <a:ext cx="397" cy="397"/>
                      </a:xfrm>
                      <a:prstGeom prst="ellipse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round/>
                        <a:headEnd/>
                        <a:tailEnd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0" name="Oval 21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5034" y="4067"/>
                        <a:ext cx="170" cy="170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1" name="Rectangle 22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687" y="3523"/>
                        <a:ext cx="850" cy="8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77" name="Rectangle 23" descr="Dark upward diagonal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0" y="14637"/>
                      <a:ext cx="2835" cy="208"/>
                    </a:xfrm>
                    <a:prstGeom prst="rect">
                      <a:avLst/>
                    </a:prstGeom>
                    <a:pattFill prst="dkUpDiag">
                      <a:fgClr>
                        <a:srgbClr val="FFFFFF"/>
                      </a:fgClr>
                      <a:bgClr>
                        <a:srgbClr val="7F7F7F"/>
                      </a:bgClr>
                    </a:pattFill>
                    <a:ln w="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62" name="AutoShape 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214546" y="4200535"/>
                    <a:ext cx="0" cy="65722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63" name="Straight Arrow Connector 62"/>
                  <p:cNvCxnSpPr/>
                  <p:nvPr/>
                </p:nvCxnSpPr>
                <p:spPr>
                  <a:xfrm>
                    <a:off x="2214546" y="4572008"/>
                    <a:ext cx="2016000" cy="1588"/>
                  </a:xfrm>
                  <a:prstGeom prst="straightConnector1">
                    <a:avLst/>
                  </a:prstGeom>
                  <a:ln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Arrow Connector 63"/>
                  <p:cNvCxnSpPr/>
                  <p:nvPr/>
                </p:nvCxnSpPr>
                <p:spPr>
                  <a:xfrm>
                    <a:off x="4357686" y="4572008"/>
                    <a:ext cx="2143140" cy="1588"/>
                  </a:xfrm>
                  <a:prstGeom prst="straightConnector1">
                    <a:avLst/>
                  </a:prstGeom>
                  <a:ln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710052" y="4643446"/>
                    <a:ext cx="128588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/>
                      <a:t>3m</a:t>
                    </a:r>
                    <a:endParaRPr lang="en-US" sz="2000" b="1" baseline="30000" dirty="0"/>
                  </a:p>
                </p:txBody>
              </p:sp>
              <p:sp>
                <p:nvSpPr>
                  <p:cNvPr id="66" name="TextBox 65"/>
                  <p:cNvSpPr txBox="1"/>
                  <p:nvPr/>
                </p:nvSpPr>
                <p:spPr>
                  <a:xfrm>
                    <a:off x="4714876" y="4600526"/>
                    <a:ext cx="128588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/>
                      <a:t>3m</a:t>
                    </a:r>
                    <a:endParaRPr lang="en-US" sz="2000" b="1" baseline="30000" dirty="0"/>
                  </a:p>
                </p:txBody>
              </p:sp>
              <p:sp>
                <p:nvSpPr>
                  <p:cNvPr id="67" name="TextBox 66"/>
                  <p:cNvSpPr txBox="1"/>
                  <p:nvPr/>
                </p:nvSpPr>
                <p:spPr>
                  <a:xfrm>
                    <a:off x="1481926" y="3676962"/>
                    <a:ext cx="78581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/>
                      <a:t>A</a:t>
                    </a:r>
                    <a:endParaRPr lang="en-US" sz="2000" b="1" baseline="30000" dirty="0"/>
                  </a:p>
                </p:txBody>
              </p:sp>
              <p:sp>
                <p:nvSpPr>
                  <p:cNvPr id="68" name="TextBox 67"/>
                  <p:cNvSpPr txBox="1"/>
                  <p:nvPr/>
                </p:nvSpPr>
                <p:spPr>
                  <a:xfrm>
                    <a:off x="6378470" y="3676962"/>
                    <a:ext cx="78581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/>
                      <a:t>C</a:t>
                    </a:r>
                    <a:endParaRPr lang="en-US" sz="2000" b="1" baseline="30000" dirty="0"/>
                  </a:p>
                </p:txBody>
              </p:sp>
              <p:sp>
                <p:nvSpPr>
                  <p:cNvPr id="71" name="TextBox 70"/>
                  <p:cNvSpPr txBox="1"/>
                  <p:nvPr/>
                </p:nvSpPr>
                <p:spPr>
                  <a:xfrm>
                    <a:off x="4002206" y="3604954"/>
                    <a:ext cx="78581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/>
                      <a:t>B</a:t>
                    </a:r>
                    <a:endParaRPr lang="en-US" sz="2000" b="1" baseline="30000" dirty="0"/>
                  </a:p>
                </p:txBody>
              </p:sp>
              <p:cxnSp>
                <p:nvCxnSpPr>
                  <p:cNvPr id="92" name="AutoShape 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290238" y="3284984"/>
                    <a:ext cx="0" cy="65722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93" name="Straight Arrow Connector 92"/>
                  <p:cNvCxnSpPr/>
                  <p:nvPr/>
                </p:nvCxnSpPr>
                <p:spPr>
                  <a:xfrm>
                    <a:off x="2634054" y="3429000"/>
                    <a:ext cx="1620000" cy="1588"/>
                  </a:xfrm>
                  <a:prstGeom prst="straightConnector1">
                    <a:avLst/>
                  </a:prstGeom>
                  <a:ln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5" name="TextBox 94"/>
                  <p:cNvSpPr txBox="1"/>
                  <p:nvPr/>
                </p:nvSpPr>
                <p:spPr>
                  <a:xfrm>
                    <a:off x="2850078" y="2996952"/>
                    <a:ext cx="128588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/>
                      <a:t>2.25 m</a:t>
                    </a:r>
                    <a:endParaRPr lang="en-US" sz="2000" b="1" baseline="30000" dirty="0"/>
                  </a:p>
                </p:txBody>
              </p:sp>
              <p:sp>
                <p:nvSpPr>
                  <p:cNvPr id="96" name="TextBox 95"/>
                  <p:cNvSpPr txBox="1"/>
                  <p:nvPr/>
                </p:nvSpPr>
                <p:spPr>
                  <a:xfrm>
                    <a:off x="4434254" y="2996952"/>
                    <a:ext cx="128588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/>
                      <a:t>2.25 m</a:t>
                    </a:r>
                    <a:endParaRPr lang="en-US" sz="2000" b="1" baseline="30000" dirty="0"/>
                  </a:p>
                </p:txBody>
              </p:sp>
            </p:grpSp>
            <p:sp>
              <p:nvSpPr>
                <p:cNvPr id="91" name="TextBox 90"/>
                <p:cNvSpPr txBox="1"/>
                <p:nvPr/>
              </p:nvSpPr>
              <p:spPr>
                <a:xfrm>
                  <a:off x="2057990" y="2708920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9 </a:t>
                  </a:r>
                  <a:r>
                    <a:rPr lang="en-US" sz="2000" b="1" dirty="0" err="1" smtClean="0">
                      <a:solidFill>
                        <a:srgbClr val="FF0000"/>
                      </a:solidFill>
                    </a:rPr>
                    <a:t>kN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</p:grpSp>
          <p:cxnSp>
            <p:nvCxnSpPr>
              <p:cNvPr id="50" name="Straight Arrow Connector 49"/>
              <p:cNvCxnSpPr/>
              <p:nvPr/>
            </p:nvCxnSpPr>
            <p:spPr>
              <a:xfrm rot="5400000">
                <a:off x="5655694" y="3532016"/>
                <a:ext cx="72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/>
              <p:nvPr/>
            </p:nvCxnSpPr>
            <p:spPr>
              <a:xfrm rot="16200000" flipH="1">
                <a:off x="2269331" y="3496008"/>
                <a:ext cx="72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Arrow Connector 93"/>
            <p:cNvCxnSpPr/>
            <p:nvPr/>
          </p:nvCxnSpPr>
          <p:spPr>
            <a:xfrm>
              <a:off x="4355976" y="4363516"/>
              <a:ext cx="16200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Example[2]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1800000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Solution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043608" y="2060848"/>
            <a:ext cx="777686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cs typeface="+mj-cs"/>
              </a:rPr>
              <a:t>After reducing the distributed loads, the time now is appropriate to draw F.B.D.  The F.B.D is shown in Fig.3</a:t>
            </a:r>
            <a:endParaRPr lang="ar-JO" b="1" dirty="0">
              <a:cs typeface="+mj-cs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1409918" y="2708920"/>
            <a:ext cx="6330434" cy="2816444"/>
            <a:chOff x="971600" y="3028890"/>
            <a:chExt cx="6330434" cy="2816444"/>
          </a:xfrm>
        </p:grpSpPr>
        <p:grpSp>
          <p:nvGrpSpPr>
            <p:cNvPr id="3" name="Group 96"/>
            <p:cNvGrpSpPr/>
            <p:nvPr/>
          </p:nvGrpSpPr>
          <p:grpSpPr>
            <a:xfrm>
              <a:off x="1985982" y="3028890"/>
              <a:ext cx="5316052" cy="2240380"/>
              <a:chOff x="1619672" y="3460938"/>
              <a:chExt cx="5316052" cy="2240380"/>
            </a:xfrm>
          </p:grpSpPr>
          <p:grpSp>
            <p:nvGrpSpPr>
              <p:cNvPr id="4" name="Group 22"/>
              <p:cNvGrpSpPr/>
              <p:nvPr/>
            </p:nvGrpSpPr>
            <p:grpSpPr>
              <a:xfrm>
                <a:off x="1619672" y="3460938"/>
                <a:ext cx="5316052" cy="2240380"/>
                <a:chOff x="1625942" y="2524834"/>
                <a:chExt cx="5316052" cy="2240380"/>
              </a:xfrm>
            </p:grpSpPr>
            <p:grpSp>
              <p:nvGrpSpPr>
                <p:cNvPr id="5" name="Group 76"/>
                <p:cNvGrpSpPr/>
                <p:nvPr/>
              </p:nvGrpSpPr>
              <p:grpSpPr>
                <a:xfrm>
                  <a:off x="1625942" y="2524834"/>
                  <a:ext cx="5316052" cy="2240380"/>
                  <a:chOff x="1625942" y="2524834"/>
                  <a:chExt cx="5316052" cy="2240380"/>
                </a:xfrm>
              </p:grpSpPr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5370358" y="2524834"/>
                    <a:ext cx="128588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>
                        <a:solidFill>
                          <a:srgbClr val="FF0000"/>
                        </a:solidFill>
                      </a:rPr>
                      <a:t>9 </a:t>
                    </a:r>
                    <a:r>
                      <a:rPr lang="en-US" sz="2000" b="1" dirty="0" err="1" smtClean="0">
                        <a:solidFill>
                          <a:srgbClr val="FF0000"/>
                        </a:solidFill>
                      </a:rPr>
                      <a:t>kN</a:t>
                    </a:r>
                    <a:endParaRPr lang="en-US" sz="2000" b="1" dirty="0">
                      <a:solidFill>
                        <a:srgbClr val="FF0000"/>
                      </a:solidFill>
                    </a:endParaRPr>
                  </a:p>
                </p:txBody>
              </p:sp>
              <p:grpSp>
                <p:nvGrpSpPr>
                  <p:cNvPr id="6" name="Group 83"/>
                  <p:cNvGrpSpPr/>
                  <p:nvPr/>
                </p:nvGrpSpPr>
                <p:grpSpPr>
                  <a:xfrm>
                    <a:off x="1625942" y="2874422"/>
                    <a:ext cx="5316052" cy="1890792"/>
                    <a:chOff x="1625942" y="2874422"/>
                    <a:chExt cx="5316052" cy="1890792"/>
                  </a:xfrm>
                </p:grpSpPr>
                <p:cxnSp>
                  <p:nvCxnSpPr>
                    <p:cNvPr id="57" name="AutoShape 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444208" y="3203823"/>
                      <a:ext cx="0" cy="65722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grpSp>
                  <p:nvGrpSpPr>
                    <p:cNvPr id="11" name="Group 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25723" y="3901881"/>
                      <a:ext cx="4576110" cy="334359"/>
                      <a:chOff x="3297" y="10919"/>
                      <a:chExt cx="10813" cy="790"/>
                    </a:xfrm>
                  </p:grpSpPr>
                  <p:sp>
                    <p:nvSpPr>
                      <p:cNvPr id="82" name="Rectangle 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7" y="11036"/>
                        <a:ext cx="10803" cy="60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FFFF">
                              <a:gamma/>
                              <a:shade val="0"/>
                              <a:invGamma/>
                            </a:srgbClr>
                          </a:gs>
                          <a:gs pos="100000">
                            <a:srgbClr val="FFFFFF"/>
                          </a:gs>
                        </a:gsLst>
                        <a:lin ang="5400000" scaled="1"/>
                      </a:gra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3" name="Rectangle 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1" y="10919"/>
                        <a:ext cx="10803" cy="108"/>
                      </a:xfrm>
                      <a:prstGeom prst="rect">
                        <a:avLst/>
                      </a:prstGeom>
                      <a:solidFill>
                        <a:srgbClr val="BFBFBF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4" name="Rectangle 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7" y="11601"/>
                        <a:ext cx="10803" cy="108"/>
                      </a:xfrm>
                      <a:prstGeom prst="rect">
                        <a:avLst/>
                      </a:prstGeom>
                      <a:solidFill>
                        <a:srgbClr val="BFBFBF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cxnSp>
                  <p:nvCxnSpPr>
                    <p:cNvPr id="62" name="AutoShape 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214546" y="3212976"/>
                      <a:ext cx="0" cy="65722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67" name="TextBox 66"/>
                    <p:cNvSpPr txBox="1"/>
                    <p:nvPr/>
                  </p:nvSpPr>
                  <p:spPr>
                    <a:xfrm>
                      <a:off x="1625942" y="3429000"/>
                      <a:ext cx="78581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 smtClean="0"/>
                        <a:t>A</a:t>
                      </a:r>
                      <a:endParaRPr lang="en-US" sz="2000" b="1" baseline="30000" dirty="0"/>
                    </a:p>
                  </p:txBody>
                </p:sp>
                <p:sp>
                  <p:nvSpPr>
                    <p:cNvPr id="68" name="TextBox 67"/>
                    <p:cNvSpPr txBox="1"/>
                    <p:nvPr/>
                  </p:nvSpPr>
                  <p:spPr>
                    <a:xfrm>
                      <a:off x="6156176" y="3573016"/>
                      <a:ext cx="78581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 smtClean="0"/>
                        <a:t>C</a:t>
                      </a:r>
                      <a:endParaRPr lang="en-US" sz="2000" b="1" baseline="30000" dirty="0"/>
                    </a:p>
                  </p:txBody>
                </p:sp>
                <p:cxnSp>
                  <p:nvCxnSpPr>
                    <p:cNvPr id="93" name="Straight Arrow Connector 92"/>
                    <p:cNvCxnSpPr/>
                    <p:nvPr/>
                  </p:nvCxnSpPr>
                  <p:spPr>
                    <a:xfrm>
                      <a:off x="2195736" y="3429000"/>
                      <a:ext cx="360000" cy="1588"/>
                    </a:xfrm>
                    <a:prstGeom prst="straightConnector1">
                      <a:avLst/>
                    </a:prstGeom>
                    <a:ln>
                      <a:headEnd type="arrow"/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5" name="TextBox 94"/>
                    <p:cNvSpPr txBox="1"/>
                    <p:nvPr/>
                  </p:nvSpPr>
                  <p:spPr>
                    <a:xfrm>
                      <a:off x="3790172" y="2996952"/>
                      <a:ext cx="1285884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 smtClean="0"/>
                        <a:t>4.5 m</a:t>
                      </a:r>
                      <a:endParaRPr lang="en-US" sz="2000" b="1" baseline="30000" dirty="0"/>
                    </a:p>
                  </p:txBody>
                </p:sp>
                <p:sp>
                  <p:nvSpPr>
                    <p:cNvPr id="60" name="TextBox 59"/>
                    <p:cNvSpPr txBox="1"/>
                    <p:nvPr/>
                  </p:nvSpPr>
                  <p:spPr>
                    <a:xfrm>
                      <a:off x="3707904" y="4365104"/>
                      <a:ext cx="1285884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 smtClean="0"/>
                        <a:t>Fig.3</a:t>
                      </a:r>
                      <a:endParaRPr lang="en-US" sz="2000" b="1" baseline="30000" dirty="0"/>
                    </a:p>
                  </p:txBody>
                </p:sp>
                <p:sp>
                  <p:nvSpPr>
                    <p:cNvPr id="70" name="TextBox 69"/>
                    <p:cNvSpPr txBox="1"/>
                    <p:nvPr/>
                  </p:nvSpPr>
                  <p:spPr>
                    <a:xfrm>
                      <a:off x="1701940" y="2874422"/>
                      <a:ext cx="1285884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600" b="1" dirty="0" smtClean="0"/>
                        <a:t>0.75m</a:t>
                      </a:r>
                      <a:endParaRPr lang="en-US" sz="1600" b="1" baseline="30000" dirty="0"/>
                    </a:p>
                  </p:txBody>
                </p:sp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5652120" y="2924944"/>
                      <a:ext cx="1285884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600" b="1" dirty="0" smtClean="0"/>
                        <a:t>0.75m</a:t>
                      </a:r>
                      <a:endParaRPr lang="en-US" sz="1600" b="1" baseline="30000" dirty="0"/>
                    </a:p>
                  </p:txBody>
                </p:sp>
              </p:grpSp>
              <p:sp>
                <p:nvSpPr>
                  <p:cNvPr id="91" name="TextBox 90"/>
                  <p:cNvSpPr txBox="1"/>
                  <p:nvPr/>
                </p:nvSpPr>
                <p:spPr>
                  <a:xfrm>
                    <a:off x="2057990" y="2564904"/>
                    <a:ext cx="128588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>
                        <a:solidFill>
                          <a:srgbClr val="FF0000"/>
                        </a:solidFill>
                      </a:rPr>
                      <a:t>9 </a:t>
                    </a:r>
                    <a:r>
                      <a:rPr lang="en-US" sz="2000" b="1" dirty="0" err="1" smtClean="0">
                        <a:solidFill>
                          <a:srgbClr val="FF0000"/>
                        </a:solidFill>
                      </a:rPr>
                      <a:t>kN</a:t>
                    </a:r>
                    <a:endParaRPr lang="en-US" sz="2000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cxnSp>
              <p:nvCxnSpPr>
                <p:cNvPr id="50" name="Straight Arrow Connector 49"/>
                <p:cNvCxnSpPr/>
                <p:nvPr/>
              </p:nvCxnSpPr>
              <p:spPr>
                <a:xfrm rot="5400000">
                  <a:off x="5655694" y="3532016"/>
                  <a:ext cx="720000" cy="7067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Arrow Connector 42"/>
                <p:cNvCxnSpPr/>
                <p:nvPr/>
              </p:nvCxnSpPr>
              <p:spPr>
                <a:xfrm rot="16200000" flipH="1">
                  <a:off x="2269331" y="3496008"/>
                  <a:ext cx="720000" cy="7067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Arrow Connector 93"/>
              <p:cNvCxnSpPr/>
              <p:nvPr/>
            </p:nvCxnSpPr>
            <p:spPr>
              <a:xfrm>
                <a:off x="2693522" y="4363516"/>
                <a:ext cx="3240000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Straight Arrow Connector 68"/>
            <p:cNvCxnSpPr/>
            <p:nvPr/>
          </p:nvCxnSpPr>
          <p:spPr>
            <a:xfrm>
              <a:off x="6372200" y="3933056"/>
              <a:ext cx="3600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971600" y="4365104"/>
              <a:ext cx="7858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Ax</a:t>
              </a:r>
              <a:endParaRPr lang="en-US" sz="2000" b="1" baseline="300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913974" y="5189130"/>
              <a:ext cx="7858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Ay</a:t>
              </a:r>
              <a:endParaRPr lang="en-US" sz="2000" b="1" baseline="30000" dirty="0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rot="16200000">
              <a:off x="6446264" y="5159248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>
              <a:off x="1619102" y="4585464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rot="5400000" flipH="1" flipV="1">
              <a:off x="2047730" y="4942654"/>
              <a:ext cx="57150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/>
            <p:cNvSpPr txBox="1"/>
            <p:nvPr/>
          </p:nvSpPr>
          <p:spPr>
            <a:xfrm>
              <a:off x="6372200" y="5445224"/>
              <a:ext cx="7858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Cy</a:t>
              </a:r>
              <a:endParaRPr lang="en-US" sz="2000" b="1" baseline="30000" dirty="0"/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683568" y="5517232"/>
            <a:ext cx="6768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cs typeface="+mj-cs"/>
              </a:rPr>
              <a:t>Again the direction of the reaction were assumed randomly.  </a:t>
            </a:r>
            <a:endParaRPr lang="ar-JO" b="1" dirty="0">
              <a:cs typeface="+mj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Example[2]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1800000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Solution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043608" y="2060848"/>
            <a:ext cx="7776864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cs typeface="+mj-cs"/>
              </a:rPr>
              <a:t>As you can see, there is no force acting on this body at x-direction. So, Ax = 0 and the summation of forces at y-direction yield to:</a:t>
            </a:r>
          </a:p>
          <a:p>
            <a:pPr algn="just">
              <a:buFont typeface="Wingdings" pitchFamily="2" charset="2"/>
              <a:buChar char="q"/>
            </a:pPr>
            <a:endParaRPr lang="en-US" b="1" dirty="0" smtClean="0">
              <a:cs typeface="+mj-cs"/>
            </a:endParaRPr>
          </a:p>
          <a:p>
            <a:pPr algn="ctr"/>
            <a:r>
              <a:rPr lang="en-US" b="1" dirty="0" smtClean="0">
                <a:cs typeface="+mj-cs"/>
              </a:rPr>
              <a:t>By + Ay = 9+9 = 18 </a:t>
            </a:r>
            <a:r>
              <a:rPr lang="en-US" b="1" dirty="0" err="1" smtClean="0">
                <a:cs typeface="+mj-cs"/>
              </a:rPr>
              <a:t>kN</a:t>
            </a:r>
            <a:r>
              <a:rPr lang="en-US" b="1" dirty="0" smtClean="0">
                <a:cs typeface="+mj-cs"/>
              </a:rPr>
              <a:t> ---- (1)</a:t>
            </a:r>
          </a:p>
          <a:p>
            <a:pPr algn="ctr"/>
            <a:endParaRPr lang="en-US" b="1" dirty="0" smtClean="0">
              <a:cs typeface="+mj-cs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cs typeface="+mj-cs"/>
              </a:rPr>
              <a:t>applying the equilibrium equation about a certain point for example point A to find the reaction By: </a:t>
            </a:r>
          </a:p>
          <a:p>
            <a:pPr algn="just">
              <a:buFont typeface="Wingdings" pitchFamily="2" charset="2"/>
              <a:buChar char="q"/>
            </a:pPr>
            <a:endParaRPr lang="en-US" b="1" dirty="0" smtClean="0">
              <a:cs typeface="+mj-cs"/>
            </a:endParaRPr>
          </a:p>
          <a:p>
            <a:pPr algn="ctr"/>
            <a:r>
              <a:rPr lang="en-US" b="1" dirty="0" smtClean="0">
                <a:latin typeface="Times New Roman"/>
                <a:cs typeface="+mj-cs"/>
              </a:rPr>
              <a:t>∑M</a:t>
            </a:r>
            <a:r>
              <a:rPr lang="en-US" b="1" baseline="-25000" dirty="0" smtClean="0">
                <a:latin typeface="Times New Roman"/>
                <a:cs typeface="+mj-cs"/>
              </a:rPr>
              <a:t>A</a:t>
            </a:r>
            <a:r>
              <a:rPr lang="en-US" b="1" dirty="0" smtClean="0">
                <a:latin typeface="Times New Roman"/>
                <a:cs typeface="+mj-cs"/>
              </a:rPr>
              <a:t> = 0 </a:t>
            </a:r>
            <a:r>
              <a:rPr lang="en-US" b="1" dirty="0" smtClean="0">
                <a:latin typeface="Times New Roman"/>
                <a:cs typeface="Times New Roman"/>
              </a:rPr>
              <a:t>→</a:t>
            </a:r>
            <a:r>
              <a:rPr lang="en-US" b="1" dirty="0" smtClean="0">
                <a:latin typeface="Times New Roman"/>
                <a:cs typeface="+mj-cs"/>
              </a:rPr>
              <a:t> (9)(4.50+0.75)+(9)(0.75) – By (6) --- (2)</a:t>
            </a:r>
          </a:p>
          <a:p>
            <a:pPr algn="ctr"/>
            <a:endParaRPr lang="en-US" b="1" dirty="0" smtClean="0">
              <a:latin typeface="Times New Roman"/>
              <a:cs typeface="+mj-cs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latin typeface="Times New Roman"/>
                <a:cs typeface="+mj-cs"/>
              </a:rPr>
              <a:t>Rearrange Eq.2 and solve for By: By = 9kN</a:t>
            </a:r>
            <a:r>
              <a:rPr lang="en-US" b="1" dirty="0" smtClean="0">
                <a:latin typeface="Times New Roman"/>
                <a:cs typeface="Times New Roman"/>
              </a:rPr>
              <a:t>↑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Ans</a:t>
            </a:r>
            <a:endParaRPr lang="en-US" b="1" dirty="0" smtClean="0">
              <a:latin typeface="Times New Roman"/>
              <a:cs typeface="Times New Roman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latin typeface="Times New Roman"/>
                <a:cs typeface="Times New Roman"/>
              </a:rPr>
              <a:t>. Back to Eq.2, substitute the value of By to find Ay:</a:t>
            </a:r>
          </a:p>
          <a:p>
            <a:pPr algn="just">
              <a:buFont typeface="Wingdings" pitchFamily="2" charset="2"/>
              <a:buChar char="q"/>
            </a:pPr>
            <a:endParaRPr lang="en-US" b="1" dirty="0" smtClean="0">
              <a:latin typeface="Times New Roman"/>
              <a:cs typeface="Times New Roman"/>
            </a:endParaRPr>
          </a:p>
          <a:p>
            <a:pPr algn="ctr"/>
            <a:r>
              <a:rPr lang="en-US" b="1" dirty="0" smtClean="0">
                <a:latin typeface="Times New Roman"/>
                <a:cs typeface="Times New Roman"/>
              </a:rPr>
              <a:t>Ay + 9 = 18 → Ay = 9N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Ans</a:t>
            </a:r>
            <a:endParaRPr lang="en-US" b="1" dirty="0" smtClean="0">
              <a:latin typeface="Times New Roman"/>
              <a:cs typeface="Times New Roman"/>
            </a:endParaRPr>
          </a:p>
          <a:p>
            <a:pPr algn="ctr"/>
            <a:endParaRPr lang="en-US" b="1" dirty="0" smtClean="0">
              <a:latin typeface="Times New Roman"/>
              <a:cs typeface="Times New Roman"/>
            </a:endParaRPr>
          </a:p>
          <a:p>
            <a:pPr algn="ctr"/>
            <a:endParaRPr lang="en-US" b="1" dirty="0" smtClean="0">
              <a:latin typeface="Times New Roman"/>
              <a:cs typeface="Times New Roman"/>
            </a:endParaRPr>
          </a:p>
          <a:p>
            <a:pPr algn="just">
              <a:buFont typeface="Wingdings" pitchFamily="2" charset="2"/>
              <a:buChar char="q"/>
            </a:pPr>
            <a:endParaRPr lang="en-US" b="1" dirty="0" smtClean="0">
              <a:latin typeface="Times New Roman"/>
              <a:cs typeface="Times New Roman"/>
            </a:endParaRPr>
          </a:p>
          <a:p>
            <a:pPr algn="just"/>
            <a:r>
              <a:rPr lang="en-US" b="1" dirty="0" smtClean="0">
                <a:latin typeface="Times New Roman"/>
                <a:cs typeface="+mj-cs"/>
              </a:rPr>
              <a:t> </a:t>
            </a:r>
            <a:r>
              <a:rPr lang="en-US" b="1" dirty="0" smtClean="0">
                <a:cs typeface="+mj-cs"/>
              </a:rPr>
              <a:t> </a:t>
            </a:r>
            <a:endParaRPr lang="ar-JO" b="1" dirty="0">
              <a:cs typeface="+mj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Example[2]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1800000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Solution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99592" y="2204864"/>
            <a:ext cx="7776864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cs typeface="+mj-cs"/>
              </a:rPr>
              <a:t>You can note:</a:t>
            </a:r>
          </a:p>
          <a:p>
            <a:pPr algn="just"/>
            <a:endParaRPr lang="en-US" sz="2400" b="1" dirty="0" smtClean="0">
              <a:cs typeface="+mj-cs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400" b="1" dirty="0" smtClean="0">
                <a:cs typeface="+mj-cs"/>
              </a:rPr>
              <a:t>Because of  the symmetry in this problem, the reactions were identical. Such note can be generalized on other symmetrical system. </a:t>
            </a:r>
          </a:p>
          <a:p>
            <a:pPr algn="just"/>
            <a:endParaRPr lang="en-US" sz="2400" b="1" dirty="0" smtClean="0">
              <a:cs typeface="+mj-cs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400" b="1" dirty="0" smtClean="0">
                <a:cs typeface="+mj-cs"/>
              </a:rPr>
              <a:t>You can use the momentum equation again to find Ay instead of using the force equation. This procedure can be used also to verify the solution </a:t>
            </a:r>
            <a:endParaRPr lang="ar-JO" sz="2400" b="1" dirty="0">
              <a:cs typeface="+mj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We reached the end 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the quiz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lecture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57224" y="2000240"/>
            <a:ext cx="7358114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6350"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how to use equilibrium equations to find unknown reactions or forces   </a:t>
            </a: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4857784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728667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as said previously, the body will be under equilibrium if the summation of both resultant forces and moments equal zero  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28662" y="2428868"/>
            <a:ext cx="7286676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Mathematically, ∑F = ∑M = 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28662" y="3000372"/>
            <a:ext cx="7286676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In planer forces (2D problems), the rectangular notation for forces is very useful 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14678" y="3857628"/>
            <a:ext cx="250033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∑</a:t>
            </a:r>
            <a:r>
              <a:rPr lang="en-US" sz="2400" b="1" dirty="0" err="1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F</a:t>
            </a:r>
            <a:r>
              <a:rPr lang="en-US" sz="2400" b="1" baseline="-25000" dirty="0" err="1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x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 = 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14678" y="4429132"/>
            <a:ext cx="250033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∑</a:t>
            </a:r>
            <a:r>
              <a:rPr lang="en-US" sz="2400" b="1" dirty="0" err="1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F</a:t>
            </a:r>
            <a:r>
              <a:rPr lang="en-US" sz="2400" b="1" baseline="-25000" dirty="0" err="1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y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 = 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214678" y="5000636"/>
            <a:ext cx="250033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∑M</a:t>
            </a:r>
            <a:r>
              <a:rPr lang="en-US" sz="2400" b="1" baseline="-25000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o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 = 0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3" grpId="0" animBg="1"/>
      <p:bldP spid="27" grpId="0" animBg="1"/>
      <p:bldP spid="28" grpId="0" animBg="1"/>
      <p:bldP spid="29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6286544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Alternative set of equilibrium equations 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728667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In some cases we can use only the equilibrium of forces equations or the moment equation only 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28662" y="2428868"/>
            <a:ext cx="7286676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The main criteria that determine the number of equations used to solve a problem is the number of the unknowns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28662" y="3286124"/>
            <a:ext cx="7286676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Algebraically, to solve a certain number of unknowns, you need the same number of equations. For example, you can solve 4 equations with 4 unknowns 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3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 procedures 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728667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Establish F.B.D with all the acting forces and couple moments beside the reaction forces and moments shown clearly. 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28662" y="2428868"/>
            <a:ext cx="7286676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Use the equilibrium equations to find the unknown reactions, forces or moments required. These equations are ∑</a:t>
            </a:r>
            <a:r>
              <a:rPr lang="en-US" b="1" dirty="0" err="1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Fx</a:t>
            </a:r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 = ∑</a:t>
            </a:r>
            <a:r>
              <a:rPr lang="en-US" b="1" dirty="0" err="1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Fy</a:t>
            </a:r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 = ∑M = 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28662" y="3286124"/>
            <a:ext cx="7286676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If the assumed force or moment show an opposite sense (i.e. different sign from the originally assumed) the sense of force or moment must be reversed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592" y="4293096"/>
            <a:ext cx="7286676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It is preferred to use equilibrium moment equation at the reaction that have two unknowns to eliminate them   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3" grpId="0" animBg="1"/>
      <p:bldP spid="27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[1]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728667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/>
              <a:t>Draw the F.B.D for the body shown in Fig. 1 and find the reactions at both points A and B that make this system under equilibrium  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7" name="Group 86"/>
          <p:cNvGrpSpPr/>
          <p:nvPr/>
        </p:nvGrpSpPr>
        <p:grpSpPr>
          <a:xfrm>
            <a:off x="1594478" y="2857496"/>
            <a:ext cx="7120926" cy="3091784"/>
            <a:chOff x="1594478" y="2857496"/>
            <a:chExt cx="7120926" cy="3091784"/>
          </a:xfrm>
        </p:grpSpPr>
        <p:sp>
          <p:nvSpPr>
            <p:cNvPr id="69" name="TextBox 68"/>
            <p:cNvSpPr txBox="1"/>
            <p:nvPr/>
          </p:nvSpPr>
          <p:spPr>
            <a:xfrm>
              <a:off x="7429520" y="3857628"/>
              <a:ext cx="12858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250 N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84" name="Group 83"/>
            <p:cNvGrpSpPr/>
            <p:nvPr/>
          </p:nvGrpSpPr>
          <p:grpSpPr>
            <a:xfrm>
              <a:off x="1594478" y="2857496"/>
              <a:ext cx="6120794" cy="3091784"/>
              <a:chOff x="1594478" y="2857496"/>
              <a:chExt cx="6120794" cy="3091784"/>
            </a:xfrm>
          </p:grpSpPr>
          <p:cxnSp>
            <p:nvCxnSpPr>
              <p:cNvPr id="74" name="AutoShape 2"/>
              <p:cNvCxnSpPr>
                <a:cxnSpLocks noChangeShapeType="1"/>
              </p:cNvCxnSpPr>
              <p:nvPr/>
            </p:nvCxnSpPr>
            <p:spPr bwMode="auto">
              <a:xfrm>
                <a:off x="6500826" y="4214818"/>
                <a:ext cx="0" cy="65722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3" name="AutoShape 2"/>
              <p:cNvCxnSpPr>
                <a:cxnSpLocks noChangeShapeType="1"/>
              </p:cNvCxnSpPr>
              <p:nvPr/>
            </p:nvCxnSpPr>
            <p:spPr bwMode="auto">
              <a:xfrm>
                <a:off x="3357554" y="4200535"/>
                <a:ext cx="0" cy="65722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grpSp>
            <p:nvGrpSpPr>
              <p:cNvPr id="59" name="Group 58"/>
              <p:cNvGrpSpPr/>
              <p:nvPr/>
            </p:nvGrpSpPr>
            <p:grpSpPr>
              <a:xfrm>
                <a:off x="5857884" y="4236947"/>
                <a:ext cx="1184759" cy="263623"/>
                <a:chOff x="5857884" y="4236947"/>
                <a:chExt cx="1184759" cy="263623"/>
              </a:xfrm>
            </p:grpSpPr>
            <p:grpSp>
              <p:nvGrpSpPr>
                <p:cNvPr id="48" name="Group 3"/>
                <p:cNvGrpSpPr>
                  <a:grpSpLocks/>
                </p:cNvGrpSpPr>
                <p:nvPr/>
              </p:nvGrpSpPr>
              <p:grpSpPr bwMode="auto">
                <a:xfrm>
                  <a:off x="6381518" y="4236947"/>
                  <a:ext cx="165908" cy="165861"/>
                  <a:chOff x="8498" y="11721"/>
                  <a:chExt cx="397" cy="397"/>
                </a:xfrm>
              </p:grpSpPr>
              <p:sp>
                <p:nvSpPr>
                  <p:cNvPr id="56" name="Oval 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8498" y="11721"/>
                    <a:ext cx="397" cy="397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E6E6E6"/>
                      </a:gs>
                      <a:gs pos="14999">
                        <a:srgbClr val="7D8496"/>
                      </a:gs>
                      <a:gs pos="53000">
                        <a:srgbClr val="E6E6E6"/>
                      </a:gs>
                      <a:gs pos="67999">
                        <a:srgbClr val="7D8496"/>
                      </a:gs>
                      <a:gs pos="92999">
                        <a:srgbClr val="E6E6E6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 w="0">
                    <a:solidFill>
                      <a:srgbClr val="4F81BD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" name="Oval 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8556" y="11779"/>
                    <a:ext cx="283" cy="283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4F81BD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9" name="Group 48"/>
                <p:cNvGrpSpPr>
                  <a:grpSpLocks/>
                </p:cNvGrpSpPr>
                <p:nvPr/>
              </p:nvGrpSpPr>
              <p:grpSpPr bwMode="auto">
                <a:xfrm>
                  <a:off x="5857884" y="4413671"/>
                  <a:ext cx="1184759" cy="86899"/>
                  <a:chOff x="4608" y="12835"/>
                  <a:chExt cx="2835" cy="208"/>
                </a:xfrm>
              </p:grpSpPr>
              <p:sp>
                <p:nvSpPr>
                  <p:cNvPr id="54" name="Rectangle 7" descr="Dark upward diagonal"/>
                  <p:cNvSpPr>
                    <a:spLocks noChangeArrowheads="1"/>
                  </p:cNvSpPr>
                  <p:nvPr/>
                </p:nvSpPr>
                <p:spPr bwMode="auto">
                  <a:xfrm>
                    <a:off x="4608" y="12835"/>
                    <a:ext cx="2835" cy="208"/>
                  </a:xfrm>
                  <a:prstGeom prst="rect">
                    <a:avLst/>
                  </a:prstGeom>
                  <a:pattFill prst="dkUpDiag">
                    <a:fgClr>
                      <a:srgbClr val="FFFFFF"/>
                    </a:fgClr>
                    <a:bgClr>
                      <a:srgbClr val="7F7F7F"/>
                    </a:bgClr>
                  </a:pattFill>
                  <a:ln w="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55" name="AutoShape 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608" y="12835"/>
                    <a:ext cx="2835" cy="0"/>
                  </a:xfrm>
                  <a:prstGeom prst="straightConnector1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</p:cxnSp>
            </p:grpSp>
          </p:grpSp>
          <p:grpSp>
            <p:nvGrpSpPr>
              <p:cNvPr id="20" name="Group 13"/>
              <p:cNvGrpSpPr>
                <a:grpSpLocks noChangeAspect="1"/>
              </p:cNvGrpSpPr>
              <p:nvPr/>
            </p:nvGrpSpPr>
            <p:grpSpPr bwMode="auto">
              <a:xfrm>
                <a:off x="1594478" y="3901883"/>
                <a:ext cx="5007356" cy="558676"/>
                <a:chOff x="3010" y="13525"/>
                <a:chExt cx="11832" cy="1320"/>
              </a:xfrm>
            </p:grpSpPr>
            <p:grpSp>
              <p:nvGrpSpPr>
                <p:cNvPr id="24" name="Group 14"/>
                <p:cNvGrpSpPr>
                  <a:grpSpLocks/>
                </p:cNvGrpSpPr>
                <p:nvPr/>
              </p:nvGrpSpPr>
              <p:grpSpPr bwMode="auto">
                <a:xfrm>
                  <a:off x="4029" y="13525"/>
                  <a:ext cx="10813" cy="790"/>
                  <a:chOff x="3297" y="10919"/>
                  <a:chExt cx="10813" cy="790"/>
                </a:xfrm>
              </p:grpSpPr>
              <p:sp>
                <p:nvSpPr>
                  <p:cNvPr id="33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3297" y="11036"/>
                    <a:ext cx="10803" cy="603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FFFFFF">
                          <a:gamma/>
                          <a:shade val="0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301" y="10919"/>
                    <a:ext cx="10803" cy="108"/>
                  </a:xfrm>
                  <a:prstGeom prst="rect">
                    <a:avLst/>
                  </a:prstGeom>
                  <a:solidFill>
                    <a:srgbClr val="BFBFBF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3307" y="11601"/>
                    <a:ext cx="10803" cy="108"/>
                  </a:xfrm>
                  <a:prstGeom prst="rect">
                    <a:avLst/>
                  </a:prstGeom>
                  <a:solidFill>
                    <a:srgbClr val="BFBFBF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18"/>
                <p:cNvGrpSpPr>
                  <a:grpSpLocks noChangeAspect="1"/>
                </p:cNvGrpSpPr>
                <p:nvPr/>
              </p:nvGrpSpPr>
              <p:grpSpPr bwMode="auto">
                <a:xfrm rot="10800000">
                  <a:off x="4025" y="13841"/>
                  <a:ext cx="850" cy="796"/>
                  <a:chOff x="4687" y="3523"/>
                  <a:chExt cx="850" cy="799"/>
                </a:xfrm>
              </p:grpSpPr>
              <p:sp>
                <p:nvSpPr>
                  <p:cNvPr id="27" name="AutoShape 1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721" y="3596"/>
                    <a:ext cx="780" cy="547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>
                    <a:outerShdw dist="28398" dir="3806097" algn="ctr" rotWithShape="0">
                      <a:srgbClr val="7F7F7F">
                        <a:alpha val="50000"/>
                      </a:srgb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" name="Oval 2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920" y="3925"/>
                    <a:ext cx="397" cy="39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7F7F7F">
                        <a:alpha val="50000"/>
                      </a:srgb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" name="Oval 2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034" y="4067"/>
                    <a:ext cx="170" cy="17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" name="Rectangle 2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687" y="3523"/>
                    <a:ext cx="850" cy="8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6" name="Rectangle 23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3010" y="14637"/>
                  <a:ext cx="2835" cy="208"/>
                </a:xfrm>
                <a:prstGeom prst="rect">
                  <a:avLst/>
                </a:prstGeom>
                <a:pattFill prst="dkUpDiag">
                  <a:fgClr>
                    <a:srgbClr val="FFFFFF"/>
                  </a:fgClr>
                  <a:bgClr>
                    <a:srgbClr val="7F7F7F"/>
                  </a:bgClr>
                </a:pattFill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61" name="Straight Arrow Connector 60"/>
              <p:cNvCxnSpPr/>
              <p:nvPr/>
            </p:nvCxnSpPr>
            <p:spPr>
              <a:xfrm>
                <a:off x="2571736" y="3286124"/>
                <a:ext cx="785818" cy="571504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43" idx="2"/>
              </p:cNvCxnSpPr>
              <p:nvPr/>
            </p:nvCxnSpPr>
            <p:spPr>
              <a:xfrm rot="5400000">
                <a:off x="3847468" y="4675022"/>
                <a:ext cx="907270" cy="2971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>
                <a:stCxn id="33" idx="3"/>
              </p:cNvCxnSpPr>
              <p:nvPr/>
            </p:nvCxnSpPr>
            <p:spPr>
              <a:xfrm flipV="1">
                <a:off x="6597726" y="4071942"/>
                <a:ext cx="1117546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Box 66"/>
              <p:cNvSpPr txBox="1"/>
              <p:nvPr/>
            </p:nvSpPr>
            <p:spPr>
              <a:xfrm>
                <a:off x="2000232" y="2857496"/>
                <a:ext cx="12858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0000"/>
                    </a:solidFill>
                  </a:rPr>
                  <a:t>500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3643306" y="5214950"/>
                <a:ext cx="12858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0000"/>
                    </a:solidFill>
                  </a:rPr>
                  <a:t>400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2071670" y="3457518"/>
                <a:ext cx="12858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30</a:t>
                </a:r>
                <a:r>
                  <a:rPr lang="en-US" sz="2000" b="1" baseline="30000" dirty="0" smtClean="0"/>
                  <a:t>o</a:t>
                </a:r>
                <a:endParaRPr lang="en-US" sz="2000" b="1" baseline="30000" dirty="0"/>
              </a:p>
            </p:txBody>
          </p:sp>
          <p:cxnSp>
            <p:nvCxnSpPr>
              <p:cNvPr id="1026" name="AutoShape 2"/>
              <p:cNvCxnSpPr>
                <a:cxnSpLocks noChangeShapeType="1"/>
              </p:cNvCxnSpPr>
              <p:nvPr/>
            </p:nvCxnSpPr>
            <p:spPr bwMode="auto">
              <a:xfrm>
                <a:off x="2214546" y="4200535"/>
                <a:ext cx="0" cy="65722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6" name="Straight Arrow Connector 75"/>
              <p:cNvCxnSpPr/>
              <p:nvPr/>
            </p:nvCxnSpPr>
            <p:spPr>
              <a:xfrm>
                <a:off x="2214546" y="4572008"/>
                <a:ext cx="1143008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>
                <a:off x="3357554" y="4572008"/>
                <a:ext cx="928694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4357686" y="4572008"/>
                <a:ext cx="2143140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Box 80"/>
              <p:cNvSpPr txBox="1"/>
              <p:nvPr/>
            </p:nvSpPr>
            <p:spPr>
              <a:xfrm>
                <a:off x="2214546" y="4643446"/>
                <a:ext cx="12858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2m </a:t>
                </a:r>
                <a:endParaRPr lang="en-US" sz="2000" b="1" baseline="30000" dirty="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3214678" y="4572008"/>
                <a:ext cx="12858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1.5m </a:t>
                </a:r>
                <a:endParaRPr lang="en-US" sz="2000" b="1" baseline="300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4714876" y="4600526"/>
                <a:ext cx="12858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3.5 m</a:t>
                </a:r>
                <a:endParaRPr lang="en-US" sz="2000" b="1" baseline="30000" dirty="0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1714480" y="3500438"/>
                <a:ext cx="78581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en-US" sz="2000" b="1" baseline="30000" dirty="0"/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6143636" y="3429000"/>
                <a:ext cx="78581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en-US" sz="2000" b="1" baseline="30000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779912" y="5549170"/>
                <a:ext cx="12858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Fig.1</a:t>
                </a:r>
                <a:endParaRPr lang="en-US" sz="2000" b="1" baseline="30000" dirty="0"/>
              </a:p>
            </p:txBody>
          </p:sp>
        </p:grp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[1]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1357322" cy="3571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/>
              <a:t>Solution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28662" y="2000240"/>
            <a:ext cx="1357322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F.B.D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1285852" y="2528824"/>
            <a:ext cx="7358114" cy="2871922"/>
            <a:chOff x="1357290" y="2743138"/>
            <a:chExt cx="7358114" cy="2871922"/>
          </a:xfrm>
        </p:grpSpPr>
        <p:grpSp>
          <p:nvGrpSpPr>
            <p:cNvPr id="21" name="Group 20"/>
            <p:cNvGrpSpPr/>
            <p:nvPr/>
          </p:nvGrpSpPr>
          <p:grpSpPr>
            <a:xfrm>
              <a:off x="1357290" y="2743138"/>
              <a:ext cx="7358114" cy="2871922"/>
              <a:chOff x="1357290" y="2743138"/>
              <a:chExt cx="7358114" cy="2871922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7429520" y="3857628"/>
                <a:ext cx="12858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0000"/>
                    </a:solidFill>
                  </a:rPr>
                  <a:t>250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24" name="Group 83"/>
              <p:cNvGrpSpPr/>
              <p:nvPr/>
            </p:nvGrpSpPr>
            <p:grpSpPr>
              <a:xfrm>
                <a:off x="1357290" y="2743138"/>
                <a:ext cx="6357982" cy="2871922"/>
                <a:chOff x="1357290" y="2743138"/>
                <a:chExt cx="6357982" cy="2871922"/>
              </a:xfrm>
            </p:grpSpPr>
            <p:cxnSp>
              <p:nvCxnSpPr>
                <p:cNvPr id="25" name="AutoShape 2"/>
                <p:cNvCxnSpPr>
                  <a:cxnSpLocks noChangeShapeType="1"/>
                </p:cNvCxnSpPr>
                <p:nvPr/>
              </p:nvCxnSpPr>
              <p:spPr bwMode="auto">
                <a:xfrm>
                  <a:off x="6500826" y="4214818"/>
                  <a:ext cx="0" cy="65722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6" name="AutoShape 2"/>
                <p:cNvCxnSpPr>
                  <a:cxnSpLocks noChangeShapeType="1"/>
                </p:cNvCxnSpPr>
                <p:nvPr/>
              </p:nvCxnSpPr>
              <p:spPr bwMode="auto">
                <a:xfrm>
                  <a:off x="3357554" y="4200535"/>
                  <a:ext cx="0" cy="65722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grpSp>
              <p:nvGrpSpPr>
                <p:cNvPr id="54" name="Group 14"/>
                <p:cNvGrpSpPr>
                  <a:grpSpLocks/>
                </p:cNvGrpSpPr>
                <p:nvPr/>
              </p:nvGrpSpPr>
              <p:grpSpPr bwMode="auto">
                <a:xfrm>
                  <a:off x="2025723" y="3901885"/>
                  <a:ext cx="4576111" cy="334359"/>
                  <a:chOff x="3297" y="10919"/>
                  <a:chExt cx="10813" cy="790"/>
                </a:xfrm>
              </p:grpSpPr>
              <p:sp>
                <p:nvSpPr>
                  <p:cNvPr id="61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3297" y="11036"/>
                    <a:ext cx="10803" cy="603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FFFFFF">
                          <a:gamma/>
                          <a:shade val="0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2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301" y="10919"/>
                    <a:ext cx="10803" cy="108"/>
                  </a:xfrm>
                  <a:prstGeom prst="rect">
                    <a:avLst/>
                  </a:prstGeom>
                  <a:solidFill>
                    <a:srgbClr val="BFBFBF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3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3307" y="11601"/>
                    <a:ext cx="10803" cy="108"/>
                  </a:xfrm>
                  <a:prstGeom prst="rect">
                    <a:avLst/>
                  </a:prstGeom>
                  <a:solidFill>
                    <a:srgbClr val="BFBFBF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29" name="Straight Arrow Connector 28"/>
                <p:cNvCxnSpPr/>
                <p:nvPr/>
              </p:nvCxnSpPr>
              <p:spPr>
                <a:xfrm>
                  <a:off x="2571736" y="3857628"/>
                  <a:ext cx="785818" cy="1588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/>
                <p:cNvCxnSpPr>
                  <a:stCxn id="63" idx="2"/>
                </p:cNvCxnSpPr>
                <p:nvPr/>
              </p:nvCxnSpPr>
              <p:spPr>
                <a:xfrm rot="5400000">
                  <a:off x="3847468" y="4675022"/>
                  <a:ext cx="907270" cy="29710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>
                  <a:stCxn id="61" idx="3"/>
                </p:cNvCxnSpPr>
                <p:nvPr/>
              </p:nvCxnSpPr>
              <p:spPr>
                <a:xfrm flipV="1">
                  <a:off x="6597726" y="4071942"/>
                  <a:ext cx="1117546" cy="7067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TextBox 34"/>
                <p:cNvSpPr txBox="1"/>
                <p:nvPr/>
              </p:nvSpPr>
              <p:spPr>
                <a:xfrm>
                  <a:off x="2285984" y="2743138"/>
                  <a:ext cx="221457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500 sin(30)N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3643306" y="5214950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400 N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6" name="Straight Arrow Connector 45"/>
                <p:cNvCxnSpPr/>
                <p:nvPr/>
              </p:nvCxnSpPr>
              <p:spPr>
                <a:xfrm>
                  <a:off x="2214546" y="4572008"/>
                  <a:ext cx="1143008" cy="158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Arrow Connector 46"/>
                <p:cNvCxnSpPr/>
                <p:nvPr/>
              </p:nvCxnSpPr>
              <p:spPr>
                <a:xfrm>
                  <a:off x="3357554" y="4572008"/>
                  <a:ext cx="928694" cy="158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Arrow Connector 47"/>
                <p:cNvCxnSpPr/>
                <p:nvPr/>
              </p:nvCxnSpPr>
              <p:spPr>
                <a:xfrm>
                  <a:off x="4357686" y="4572008"/>
                  <a:ext cx="2143140" cy="158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/>
                <p:cNvSpPr txBox="1"/>
                <p:nvPr/>
              </p:nvSpPr>
              <p:spPr>
                <a:xfrm>
                  <a:off x="2214546" y="4643446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2m </a:t>
                  </a:r>
                  <a:endParaRPr lang="en-US" sz="2000" b="1" baseline="30000" dirty="0"/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3214678" y="4572008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1.5m </a:t>
                  </a:r>
                  <a:endParaRPr lang="en-US" sz="2000" b="1" baseline="30000" dirty="0"/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4714876" y="4600526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3.5 m</a:t>
                  </a:r>
                  <a:endParaRPr lang="en-US" sz="2000" b="1" baseline="30000" dirty="0"/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1357290" y="3857628"/>
                  <a:ext cx="78581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Ax</a:t>
                  </a:r>
                  <a:endParaRPr lang="en-US" sz="2000" b="1" baseline="30000" dirty="0"/>
                </a:p>
              </p:txBody>
            </p:sp>
            <p:sp>
              <p:nvSpPr>
                <p:cNvPr id="82" name="TextBox 81"/>
                <p:cNvSpPr txBox="1"/>
                <p:nvPr/>
              </p:nvSpPr>
              <p:spPr>
                <a:xfrm>
                  <a:off x="1428728" y="4572008"/>
                  <a:ext cx="78581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Ay</a:t>
                  </a:r>
                  <a:endParaRPr lang="en-US" sz="2000" b="1" baseline="30000" dirty="0"/>
                </a:p>
              </p:txBody>
            </p:sp>
            <p:sp>
              <p:nvSpPr>
                <p:cNvPr id="83" name="TextBox 82"/>
                <p:cNvSpPr txBox="1"/>
                <p:nvPr/>
              </p:nvSpPr>
              <p:spPr>
                <a:xfrm>
                  <a:off x="6357950" y="4529088"/>
                  <a:ext cx="78581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By</a:t>
                  </a:r>
                  <a:endParaRPr lang="en-US" sz="2000" b="1" baseline="30000" dirty="0"/>
                </a:p>
              </p:txBody>
            </p:sp>
            <p:sp>
              <p:nvSpPr>
                <p:cNvPr id="88" name="TextBox 87"/>
                <p:cNvSpPr txBox="1"/>
                <p:nvPr/>
              </p:nvSpPr>
              <p:spPr>
                <a:xfrm>
                  <a:off x="1428728" y="3429000"/>
                  <a:ext cx="221457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500 </a:t>
                  </a:r>
                  <a:r>
                    <a:rPr lang="en-US" sz="2000" b="1" dirty="0" err="1" smtClean="0">
                      <a:solidFill>
                        <a:srgbClr val="FF0000"/>
                      </a:solidFill>
                    </a:rPr>
                    <a:t>cos</a:t>
                  </a:r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(30)N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cxnSp>
          <p:nvCxnSpPr>
            <p:cNvPr id="71" name="Straight Arrow Connector 70"/>
            <p:cNvCxnSpPr/>
            <p:nvPr/>
          </p:nvCxnSpPr>
          <p:spPr>
            <a:xfrm rot="16200000">
              <a:off x="6144430" y="4642652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428728" y="4357694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rot="5400000" flipH="1" flipV="1">
              <a:off x="1857356" y="4714884"/>
              <a:ext cx="57150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Straight Arrow Connector 84"/>
          <p:cNvCxnSpPr/>
          <p:nvPr/>
        </p:nvCxnSpPr>
        <p:spPr>
          <a:xfrm rot="5400000">
            <a:off x="2928926" y="3286124"/>
            <a:ext cx="714380" cy="1588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[1]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1357322" cy="3571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/>
              <a:t>Solution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28662" y="2000240"/>
            <a:ext cx="2651760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Equilibrium equations </a:t>
            </a: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893780" y="2643182"/>
          <a:ext cx="6249988" cy="500063"/>
        </p:xfrm>
        <a:graphic>
          <a:graphicData uri="http://schemas.openxmlformats.org/presentationml/2006/ole">
            <p:oleObj spid="_x0000_s2050" name="Equation" r:id="rId5" imgW="3492360" imgH="27936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06425" y="3236907"/>
          <a:ext cx="7705725" cy="454025"/>
        </p:xfrm>
        <a:graphic>
          <a:graphicData uri="http://schemas.openxmlformats.org/presentationml/2006/ole">
            <p:oleObj spid="_x0000_s2051" name="Equation" r:id="rId6" imgW="4305240" imgH="25380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901700" y="3714745"/>
          <a:ext cx="7045325" cy="454025"/>
        </p:xfrm>
        <a:graphic>
          <a:graphicData uri="http://schemas.openxmlformats.org/presentationml/2006/ole">
            <p:oleObj spid="_x0000_s2052" name="Equation" r:id="rId7" imgW="3962160" imgH="253800" progId="Equation.3">
              <p:embed/>
            </p:oleObj>
          </a:graphicData>
        </a:graphic>
      </p:graphicFrame>
      <p:sp>
        <p:nvSpPr>
          <p:cNvPr id="57" name="Rectangle 56"/>
          <p:cNvSpPr/>
          <p:nvPr/>
        </p:nvSpPr>
        <p:spPr>
          <a:xfrm>
            <a:off x="1000100" y="4286256"/>
            <a:ext cx="2651760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Back to Eq.1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22356" y="4851413"/>
          <a:ext cx="4478338" cy="363537"/>
        </p:xfrm>
        <a:graphic>
          <a:graphicData uri="http://schemas.openxmlformats.org/presentationml/2006/ole">
            <p:oleObj spid="_x0000_s2053" name="Equation" r:id="rId8" imgW="2501640" imgH="20304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Equations of equilibrium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01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[2] </a:t>
            </a:r>
            <a:endParaRPr lang="en-US" sz="2000" b="1" cap="all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728667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/>
              <a:t>Draw the F.B.D for the body shown in Fig.2 and find the reactions at the supporting points that make this system under equilibrium  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8" name="Group 177"/>
          <p:cNvGrpSpPr/>
          <p:nvPr/>
        </p:nvGrpSpPr>
        <p:grpSpPr>
          <a:xfrm>
            <a:off x="1481926" y="2348880"/>
            <a:ext cx="5888126" cy="3136414"/>
            <a:chOff x="1481926" y="2348880"/>
            <a:chExt cx="5888126" cy="3136414"/>
          </a:xfrm>
        </p:grpSpPr>
        <p:grpSp>
          <p:nvGrpSpPr>
            <p:cNvPr id="77" name="Group 76"/>
            <p:cNvGrpSpPr/>
            <p:nvPr/>
          </p:nvGrpSpPr>
          <p:grpSpPr>
            <a:xfrm>
              <a:off x="1481926" y="2348880"/>
              <a:ext cx="5888126" cy="3136414"/>
              <a:chOff x="1481926" y="2348880"/>
              <a:chExt cx="5888126" cy="3136414"/>
            </a:xfrm>
          </p:grpSpPr>
          <p:sp>
            <p:nvSpPr>
              <p:cNvPr id="79" name="TextBox 78"/>
              <p:cNvSpPr txBox="1"/>
              <p:nvPr/>
            </p:nvSpPr>
            <p:spPr>
              <a:xfrm>
                <a:off x="6084168" y="2420888"/>
                <a:ext cx="12858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0000"/>
                    </a:solidFill>
                  </a:rPr>
                  <a:t>9 </a:t>
                </a:r>
                <a:r>
                  <a:rPr lang="en-US" sz="2000" b="1" dirty="0" err="1" smtClean="0">
                    <a:solidFill>
                      <a:srgbClr val="FF0000"/>
                    </a:solidFill>
                  </a:rPr>
                  <a:t>kN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80" name="Group 83"/>
              <p:cNvGrpSpPr/>
              <p:nvPr/>
            </p:nvGrpSpPr>
            <p:grpSpPr>
              <a:xfrm>
                <a:off x="1481926" y="2348880"/>
                <a:ext cx="5682362" cy="3136414"/>
                <a:chOff x="1481926" y="2348880"/>
                <a:chExt cx="5682362" cy="3136414"/>
              </a:xfrm>
            </p:grpSpPr>
            <p:cxnSp>
              <p:nvCxnSpPr>
                <p:cNvPr id="81" name="AutoShape 2"/>
                <p:cNvCxnSpPr>
                  <a:cxnSpLocks noChangeShapeType="1"/>
                </p:cNvCxnSpPr>
                <p:nvPr/>
              </p:nvCxnSpPr>
              <p:spPr bwMode="auto">
                <a:xfrm>
                  <a:off x="6500826" y="4214818"/>
                  <a:ext cx="0" cy="65722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grpSp>
              <p:nvGrpSpPr>
                <p:cNvPr id="83" name="Group 58"/>
                <p:cNvGrpSpPr/>
                <p:nvPr/>
              </p:nvGrpSpPr>
              <p:grpSpPr>
                <a:xfrm>
                  <a:off x="5857884" y="4236947"/>
                  <a:ext cx="1184759" cy="263623"/>
                  <a:chOff x="5857884" y="4236947"/>
                  <a:chExt cx="1184759" cy="263623"/>
                </a:xfrm>
              </p:grpSpPr>
              <p:grpSp>
                <p:nvGrpSpPr>
                  <p:cNvPr id="148" name="Group 3"/>
                  <p:cNvGrpSpPr>
                    <a:grpSpLocks/>
                  </p:cNvGrpSpPr>
                  <p:nvPr/>
                </p:nvGrpSpPr>
                <p:grpSpPr bwMode="auto">
                  <a:xfrm>
                    <a:off x="6381518" y="4236947"/>
                    <a:ext cx="165908" cy="165861"/>
                    <a:chOff x="8498" y="11721"/>
                    <a:chExt cx="397" cy="397"/>
                  </a:xfrm>
                </p:grpSpPr>
                <p:sp>
                  <p:nvSpPr>
                    <p:cNvPr id="152" name="Oval 4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8498" y="11721"/>
                      <a:ext cx="397" cy="397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E6E6E6"/>
                        </a:gs>
                        <a:gs pos="14999">
                          <a:srgbClr val="7D8496"/>
                        </a:gs>
                        <a:gs pos="53000">
                          <a:srgbClr val="E6E6E6"/>
                        </a:gs>
                        <a:gs pos="67999">
                          <a:srgbClr val="7D8496"/>
                        </a:gs>
                        <a:gs pos="92999">
                          <a:srgbClr val="E6E6E6"/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  <a:ln w="0">
                      <a:solidFill>
                        <a:srgbClr val="4F81BD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" name="Oval 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8556" y="11779"/>
                      <a:ext cx="283" cy="283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4F81BD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9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5857884" y="4413671"/>
                    <a:ext cx="1184759" cy="86899"/>
                    <a:chOff x="4608" y="12835"/>
                    <a:chExt cx="2835" cy="208"/>
                  </a:xfrm>
                </p:grpSpPr>
                <p:sp>
                  <p:nvSpPr>
                    <p:cNvPr id="150" name="Rectangle 7" descr="Dark upward diagonal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08" y="12835"/>
                      <a:ext cx="2835" cy="208"/>
                    </a:xfrm>
                    <a:prstGeom prst="rect">
                      <a:avLst/>
                    </a:prstGeom>
                    <a:pattFill prst="dkUpDiag">
                      <a:fgClr>
                        <a:srgbClr val="FFFFFF"/>
                      </a:fgClr>
                      <a:bgClr>
                        <a:srgbClr val="7F7F7F"/>
                      </a:bgClr>
                    </a:pattFill>
                    <a:ln w="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cxnSp>
                  <p:nvCxnSpPr>
                    <p:cNvPr id="151" name="AutoShape 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608" y="12835"/>
                      <a:ext cx="2835" cy="0"/>
                    </a:xfrm>
                    <a:prstGeom prst="straightConnector1">
                      <a:avLst/>
                    </a:prstGeom>
                    <a:noFill/>
                    <a:ln w="1587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</p:grpSp>
            </p:grpSp>
            <p:grpSp>
              <p:nvGrpSpPr>
                <p:cNvPr id="84" name="Group 13"/>
                <p:cNvGrpSpPr>
                  <a:grpSpLocks noChangeAspect="1"/>
                </p:cNvGrpSpPr>
                <p:nvPr/>
              </p:nvGrpSpPr>
              <p:grpSpPr bwMode="auto">
                <a:xfrm>
                  <a:off x="1594478" y="3901883"/>
                  <a:ext cx="5007356" cy="558676"/>
                  <a:chOff x="3010" y="13525"/>
                  <a:chExt cx="11832" cy="1320"/>
                </a:xfrm>
              </p:grpSpPr>
              <p:grpSp>
                <p:nvGrpSpPr>
                  <p:cNvPr id="138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029" y="13525"/>
                    <a:ext cx="10813" cy="790"/>
                    <a:chOff x="3297" y="10919"/>
                    <a:chExt cx="10813" cy="790"/>
                  </a:xfrm>
                </p:grpSpPr>
                <p:sp>
                  <p:nvSpPr>
                    <p:cNvPr id="145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97" y="11036"/>
                      <a:ext cx="10803" cy="60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FFFFFF">
                            <a:gamma/>
                            <a:shade val="0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5400000" scaled="1"/>
                    </a:gra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01" y="10919"/>
                      <a:ext cx="10803" cy="108"/>
                    </a:xfrm>
                    <a:prstGeom prst="rect">
                      <a:avLst/>
                    </a:prstGeom>
                    <a:solidFill>
                      <a:srgbClr val="BFBFBF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7" name="Rectangle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07" y="11601"/>
                      <a:ext cx="10803" cy="108"/>
                    </a:xfrm>
                    <a:prstGeom prst="rect">
                      <a:avLst/>
                    </a:prstGeom>
                    <a:solidFill>
                      <a:srgbClr val="BFBFBF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39" name="Group 18"/>
                  <p:cNvGrpSpPr>
                    <a:grpSpLocks noChangeAspect="1"/>
                  </p:cNvGrpSpPr>
                  <p:nvPr/>
                </p:nvGrpSpPr>
                <p:grpSpPr bwMode="auto">
                  <a:xfrm rot="10800000">
                    <a:off x="4025" y="13841"/>
                    <a:ext cx="850" cy="796"/>
                    <a:chOff x="4687" y="3523"/>
                    <a:chExt cx="850" cy="799"/>
                  </a:xfrm>
                </p:grpSpPr>
                <p:sp>
                  <p:nvSpPr>
                    <p:cNvPr id="141" name="AutoShape 1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721" y="3596"/>
                      <a:ext cx="780" cy="547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2" name="Oval 2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920" y="3925"/>
                      <a:ext cx="397" cy="397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round/>
                      <a:headEnd/>
                      <a:tailEnd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" name="Oval 2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5034" y="4067"/>
                      <a:ext cx="170" cy="17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" name="Rectangle 2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687" y="3523"/>
                      <a:ext cx="850" cy="85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40" name="Rectangle 23" descr="Dark upward diagonal"/>
                  <p:cNvSpPr>
                    <a:spLocks noChangeArrowheads="1"/>
                  </p:cNvSpPr>
                  <p:nvPr/>
                </p:nvSpPr>
                <p:spPr bwMode="auto">
                  <a:xfrm>
                    <a:off x="3010" y="14637"/>
                    <a:ext cx="2835" cy="208"/>
                  </a:xfrm>
                  <a:prstGeom prst="rect">
                    <a:avLst/>
                  </a:prstGeom>
                  <a:pattFill prst="dkUpDiag">
                    <a:fgClr>
                      <a:srgbClr val="FFFFFF"/>
                    </a:fgClr>
                    <a:bgClr>
                      <a:srgbClr val="7F7F7F"/>
                    </a:bgClr>
                  </a:pattFill>
                  <a:ln w="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125" name="Straight Arrow Connector 124"/>
                <p:cNvCxnSpPr/>
                <p:nvPr/>
              </p:nvCxnSpPr>
              <p:spPr>
                <a:xfrm rot="5400000">
                  <a:off x="6032984" y="3336168"/>
                  <a:ext cx="1117546" cy="7067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6" name="TextBox 125"/>
                <p:cNvSpPr txBox="1"/>
                <p:nvPr/>
              </p:nvSpPr>
              <p:spPr>
                <a:xfrm>
                  <a:off x="1979712" y="2492896"/>
                  <a:ext cx="187220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w(x) = x</a:t>
                  </a:r>
                  <a:r>
                    <a:rPr lang="en-US" sz="2000" b="1" baseline="30000" dirty="0" smtClean="0">
                      <a:solidFill>
                        <a:srgbClr val="FF0000"/>
                      </a:solidFill>
                    </a:rPr>
                    <a:t>2</a:t>
                  </a:r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 </a:t>
                  </a:r>
                  <a:r>
                    <a:rPr lang="en-US" sz="2000" b="1" dirty="0" err="1" smtClean="0">
                      <a:solidFill>
                        <a:srgbClr val="FF0000"/>
                      </a:solidFill>
                    </a:rPr>
                    <a:t>kN</a:t>
                  </a:r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/m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129" name="AutoShape 2"/>
                <p:cNvCxnSpPr>
                  <a:cxnSpLocks noChangeShapeType="1"/>
                </p:cNvCxnSpPr>
                <p:nvPr/>
              </p:nvCxnSpPr>
              <p:spPr bwMode="auto">
                <a:xfrm>
                  <a:off x="2214546" y="4200535"/>
                  <a:ext cx="0" cy="65722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30" name="Straight Arrow Connector 129"/>
                <p:cNvCxnSpPr/>
                <p:nvPr/>
              </p:nvCxnSpPr>
              <p:spPr>
                <a:xfrm>
                  <a:off x="2214546" y="4572008"/>
                  <a:ext cx="2016000" cy="158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/>
                <p:cNvCxnSpPr/>
                <p:nvPr/>
              </p:nvCxnSpPr>
              <p:spPr>
                <a:xfrm>
                  <a:off x="4357686" y="4572008"/>
                  <a:ext cx="2143140" cy="158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TextBox 132"/>
                <p:cNvSpPr txBox="1"/>
                <p:nvPr/>
              </p:nvSpPr>
              <p:spPr>
                <a:xfrm>
                  <a:off x="2710052" y="4643446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3m</a:t>
                  </a:r>
                  <a:endParaRPr lang="en-US" sz="2000" b="1" baseline="30000" dirty="0"/>
                </a:p>
              </p:txBody>
            </p:sp>
            <p:sp>
              <p:nvSpPr>
                <p:cNvPr id="135" name="TextBox 134"/>
                <p:cNvSpPr txBox="1"/>
                <p:nvPr/>
              </p:nvSpPr>
              <p:spPr>
                <a:xfrm>
                  <a:off x="4714876" y="4600526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3m</a:t>
                  </a:r>
                  <a:endParaRPr lang="en-US" sz="2000" b="1" baseline="30000" dirty="0"/>
                </a:p>
              </p:txBody>
            </p:sp>
            <p:sp>
              <p:nvSpPr>
                <p:cNvPr id="136" name="TextBox 135"/>
                <p:cNvSpPr txBox="1"/>
                <p:nvPr/>
              </p:nvSpPr>
              <p:spPr>
                <a:xfrm>
                  <a:off x="1481926" y="3676962"/>
                  <a:ext cx="78581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A</a:t>
                  </a:r>
                  <a:endParaRPr lang="en-US" sz="2000" b="1" baseline="30000" dirty="0"/>
                </a:p>
              </p:txBody>
            </p:sp>
            <p:sp>
              <p:nvSpPr>
                <p:cNvPr id="137" name="TextBox 136"/>
                <p:cNvSpPr txBox="1"/>
                <p:nvPr/>
              </p:nvSpPr>
              <p:spPr>
                <a:xfrm>
                  <a:off x="6378470" y="3676962"/>
                  <a:ext cx="78581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C</a:t>
                  </a:r>
                  <a:endParaRPr lang="en-US" sz="2000" b="1" baseline="30000" dirty="0"/>
                </a:p>
              </p:txBody>
            </p:sp>
            <p:sp>
              <p:nvSpPr>
                <p:cNvPr id="176" name="TextBox 175"/>
                <p:cNvSpPr txBox="1"/>
                <p:nvPr/>
              </p:nvSpPr>
              <p:spPr>
                <a:xfrm>
                  <a:off x="4499992" y="3212976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x</a:t>
                  </a:r>
                  <a:endParaRPr lang="en-US" sz="2000" b="1" baseline="30000" dirty="0"/>
                </a:p>
              </p:txBody>
            </p:sp>
            <p:sp>
              <p:nvSpPr>
                <p:cNvPr id="177" name="TextBox 176"/>
                <p:cNvSpPr txBox="1"/>
                <p:nvPr/>
              </p:nvSpPr>
              <p:spPr>
                <a:xfrm>
                  <a:off x="3707904" y="2348880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y</a:t>
                  </a:r>
                  <a:endParaRPr lang="en-US" sz="2000" b="1" baseline="30000" dirty="0"/>
                </a:p>
              </p:txBody>
            </p:sp>
            <p:sp>
              <p:nvSpPr>
                <p:cNvPr id="179" name="TextBox 178"/>
                <p:cNvSpPr txBox="1"/>
                <p:nvPr/>
              </p:nvSpPr>
              <p:spPr>
                <a:xfrm>
                  <a:off x="3923928" y="3501008"/>
                  <a:ext cx="78581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B</a:t>
                  </a:r>
                  <a:endParaRPr lang="en-US" sz="2000" b="1" baseline="30000" dirty="0"/>
                </a:p>
              </p:txBody>
            </p:sp>
            <p:sp>
              <p:nvSpPr>
                <p:cNvPr id="180" name="TextBox 179"/>
                <p:cNvSpPr txBox="1"/>
                <p:nvPr/>
              </p:nvSpPr>
              <p:spPr>
                <a:xfrm>
                  <a:off x="3707904" y="5085184"/>
                  <a:ext cx="128588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Fig.2</a:t>
                  </a:r>
                  <a:endParaRPr lang="en-US" sz="2000" b="1" baseline="30000" dirty="0"/>
                </a:p>
              </p:txBody>
            </p:sp>
          </p:grpSp>
        </p:grpSp>
        <p:cxnSp>
          <p:nvCxnSpPr>
            <p:cNvPr id="154" name="Straight Arrow Connector 153"/>
            <p:cNvCxnSpPr/>
            <p:nvPr/>
          </p:nvCxnSpPr>
          <p:spPr>
            <a:xfrm rot="16200000" flipH="1">
              <a:off x="1489413" y="3298741"/>
              <a:ext cx="1117546" cy="706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/>
            <p:cNvGrpSpPr/>
            <p:nvPr/>
          </p:nvGrpSpPr>
          <p:grpSpPr>
            <a:xfrm>
              <a:off x="4315326" y="2807368"/>
              <a:ext cx="2277979" cy="1161696"/>
              <a:chOff x="4315326" y="2807368"/>
              <a:chExt cx="2277979" cy="1161696"/>
            </a:xfrm>
          </p:grpSpPr>
          <p:sp>
            <p:nvSpPr>
              <p:cNvPr id="155" name="Freeform 154"/>
              <p:cNvSpPr/>
              <p:nvPr/>
            </p:nvSpPr>
            <p:spPr>
              <a:xfrm>
                <a:off x="4315326" y="2807368"/>
                <a:ext cx="2277979" cy="1106906"/>
              </a:xfrm>
              <a:custGeom>
                <a:avLst/>
                <a:gdLst>
                  <a:gd name="connsiteX0" fmla="*/ 2277979 w 2277979"/>
                  <a:gd name="connsiteY0" fmla="*/ 0 h 1106906"/>
                  <a:gd name="connsiteX1" fmla="*/ 882316 w 2277979"/>
                  <a:gd name="connsiteY1" fmla="*/ 866274 h 1106906"/>
                  <a:gd name="connsiteX2" fmla="*/ 0 w 2277979"/>
                  <a:gd name="connsiteY2" fmla="*/ 1106906 h 1106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77979" h="1106906">
                    <a:moveTo>
                      <a:pt x="2277979" y="0"/>
                    </a:moveTo>
                    <a:cubicBezTo>
                      <a:pt x="1769979" y="340895"/>
                      <a:pt x="1261979" y="681790"/>
                      <a:pt x="882316" y="866274"/>
                    </a:cubicBezTo>
                    <a:cubicBezTo>
                      <a:pt x="502653" y="1050758"/>
                      <a:pt x="197853" y="1040064"/>
                      <a:pt x="0" y="1106906"/>
                    </a:cubicBezTo>
                  </a:path>
                </a:pathLst>
              </a:cu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ar-JO"/>
              </a:p>
            </p:txBody>
          </p:sp>
          <p:cxnSp>
            <p:nvCxnSpPr>
              <p:cNvPr id="157" name="Straight Arrow Connector 156"/>
              <p:cNvCxnSpPr/>
              <p:nvPr/>
            </p:nvCxnSpPr>
            <p:spPr>
              <a:xfrm rot="5400000">
                <a:off x="5853726" y="3443538"/>
                <a:ext cx="90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Arrow Connector 157"/>
              <p:cNvCxnSpPr/>
              <p:nvPr/>
            </p:nvCxnSpPr>
            <p:spPr>
              <a:xfrm rot="5400000">
                <a:off x="5655694" y="3532016"/>
                <a:ext cx="72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Arrow Connector 158"/>
              <p:cNvCxnSpPr/>
              <p:nvPr/>
            </p:nvCxnSpPr>
            <p:spPr>
              <a:xfrm rot="5400000">
                <a:off x="5457662" y="3623459"/>
                <a:ext cx="54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Arrow Connector 159"/>
              <p:cNvCxnSpPr/>
              <p:nvPr/>
            </p:nvCxnSpPr>
            <p:spPr>
              <a:xfrm rot="5400000">
                <a:off x="5259630" y="3712056"/>
                <a:ext cx="36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/>
              <p:cNvCxnSpPr/>
              <p:nvPr/>
            </p:nvCxnSpPr>
            <p:spPr>
              <a:xfrm rot="5400000">
                <a:off x="5025598" y="3802072"/>
                <a:ext cx="252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Arrow Connector 161"/>
              <p:cNvCxnSpPr/>
              <p:nvPr/>
            </p:nvCxnSpPr>
            <p:spPr>
              <a:xfrm rot="5400000">
                <a:off x="4773566" y="3875530"/>
                <a:ext cx="18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4" name="Group 163"/>
            <p:cNvGrpSpPr/>
            <p:nvPr/>
          </p:nvGrpSpPr>
          <p:grpSpPr>
            <a:xfrm flipH="1">
              <a:off x="2051720" y="2771360"/>
              <a:ext cx="2277979" cy="1161696"/>
              <a:chOff x="4315326" y="2807368"/>
              <a:chExt cx="2277979" cy="1161696"/>
            </a:xfrm>
          </p:grpSpPr>
          <p:sp>
            <p:nvSpPr>
              <p:cNvPr id="165" name="Freeform 164"/>
              <p:cNvSpPr/>
              <p:nvPr/>
            </p:nvSpPr>
            <p:spPr>
              <a:xfrm>
                <a:off x="4315326" y="2807368"/>
                <a:ext cx="2277979" cy="1106906"/>
              </a:xfrm>
              <a:custGeom>
                <a:avLst/>
                <a:gdLst>
                  <a:gd name="connsiteX0" fmla="*/ 2277979 w 2277979"/>
                  <a:gd name="connsiteY0" fmla="*/ 0 h 1106906"/>
                  <a:gd name="connsiteX1" fmla="*/ 882316 w 2277979"/>
                  <a:gd name="connsiteY1" fmla="*/ 866274 h 1106906"/>
                  <a:gd name="connsiteX2" fmla="*/ 0 w 2277979"/>
                  <a:gd name="connsiteY2" fmla="*/ 1106906 h 1106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77979" h="1106906">
                    <a:moveTo>
                      <a:pt x="2277979" y="0"/>
                    </a:moveTo>
                    <a:cubicBezTo>
                      <a:pt x="1769979" y="340895"/>
                      <a:pt x="1261979" y="681790"/>
                      <a:pt x="882316" y="866274"/>
                    </a:cubicBezTo>
                    <a:cubicBezTo>
                      <a:pt x="502653" y="1050758"/>
                      <a:pt x="197853" y="1040064"/>
                      <a:pt x="0" y="1106906"/>
                    </a:cubicBezTo>
                  </a:path>
                </a:pathLst>
              </a:cu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ar-JO"/>
              </a:p>
            </p:txBody>
          </p:sp>
          <p:cxnSp>
            <p:nvCxnSpPr>
              <p:cNvPr id="166" name="Straight Arrow Connector 165"/>
              <p:cNvCxnSpPr/>
              <p:nvPr/>
            </p:nvCxnSpPr>
            <p:spPr>
              <a:xfrm rot="5400000">
                <a:off x="5853726" y="3443538"/>
                <a:ext cx="90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/>
              <p:cNvCxnSpPr/>
              <p:nvPr/>
            </p:nvCxnSpPr>
            <p:spPr>
              <a:xfrm rot="5400000">
                <a:off x="5655694" y="3532016"/>
                <a:ext cx="72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Arrow Connector 167"/>
              <p:cNvCxnSpPr/>
              <p:nvPr/>
            </p:nvCxnSpPr>
            <p:spPr>
              <a:xfrm rot="5400000">
                <a:off x="5457662" y="3623459"/>
                <a:ext cx="54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Arrow Connector 168"/>
              <p:cNvCxnSpPr/>
              <p:nvPr/>
            </p:nvCxnSpPr>
            <p:spPr>
              <a:xfrm rot="5400000">
                <a:off x="5259630" y="3712056"/>
                <a:ext cx="36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Arrow Connector 169"/>
              <p:cNvCxnSpPr/>
              <p:nvPr/>
            </p:nvCxnSpPr>
            <p:spPr>
              <a:xfrm rot="5400000">
                <a:off x="5025598" y="3802072"/>
                <a:ext cx="252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/>
              <p:cNvCxnSpPr/>
              <p:nvPr/>
            </p:nvCxnSpPr>
            <p:spPr>
              <a:xfrm rot="5400000">
                <a:off x="4773566" y="3875530"/>
                <a:ext cx="180000" cy="7067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5" name="Group 174"/>
            <p:cNvGrpSpPr/>
            <p:nvPr/>
          </p:nvGrpSpPr>
          <p:grpSpPr>
            <a:xfrm>
              <a:off x="4283968" y="2708920"/>
              <a:ext cx="746357" cy="746277"/>
              <a:chOff x="4329699" y="2997032"/>
              <a:chExt cx="746357" cy="746277"/>
            </a:xfrm>
          </p:grpSpPr>
          <p:cxnSp>
            <p:nvCxnSpPr>
              <p:cNvPr id="173" name="Straight Arrow Connector 172"/>
              <p:cNvCxnSpPr/>
              <p:nvPr/>
            </p:nvCxnSpPr>
            <p:spPr>
              <a:xfrm flipV="1">
                <a:off x="4329699" y="2997032"/>
                <a:ext cx="26277" cy="720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Arrow Connector 173"/>
              <p:cNvCxnSpPr/>
              <p:nvPr/>
            </p:nvCxnSpPr>
            <p:spPr>
              <a:xfrm rot="5400000" flipV="1">
                <a:off x="4702917" y="3370171"/>
                <a:ext cx="26277" cy="720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</TotalTime>
  <Words>902</Words>
  <Application>Microsoft Office PowerPoint</Application>
  <PresentationFormat>On-screen Show (4:3)</PresentationFormat>
  <Paragraphs>226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297</cp:revision>
  <dcterms:created xsi:type="dcterms:W3CDTF">2013-05-06T16:21:25Z</dcterms:created>
  <dcterms:modified xsi:type="dcterms:W3CDTF">2013-11-04T02:04:24Z</dcterms:modified>
</cp:coreProperties>
</file>