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62" r:id="rId3"/>
    <p:sldId id="297" r:id="rId4"/>
    <p:sldId id="288" r:id="rId5"/>
    <p:sldId id="289" r:id="rId6"/>
    <p:sldId id="298" r:id="rId7"/>
    <p:sldId id="299" r:id="rId8"/>
    <p:sldId id="300" r:id="rId9"/>
    <p:sldId id="301" r:id="rId10"/>
    <p:sldId id="302" r:id="rId11"/>
    <p:sldId id="303" r:id="rId12"/>
    <p:sldId id="304" r:id="rId13"/>
    <p:sldId id="305" r:id="rId14"/>
    <p:sldId id="306"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varScale="1">
        <p:scale>
          <a:sx n="91" d="100"/>
          <a:sy n="91" d="100"/>
        </p:scale>
        <p:origin x="-66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11/4/2013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7.bin"/><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1.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8.xml"/><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image" Target="../media/image1.png"/><Relationship Id="rId9"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Four</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650085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4.3. two and three forces members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71678"/>
            <a:ext cx="7429552" cy="92869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b="1" dirty="0" smtClean="0"/>
              <a:t>Let us draw F.B.D for the this system. Let us draw F.B.D for the member AB. This member is a two forces. And the F.B.D for the member CB as shown in the figure below . Note the resolving of the reaction force at point C. </a:t>
            </a:r>
          </a:p>
        </p:txBody>
      </p:sp>
      <p:sp>
        <p:nvSpPr>
          <p:cNvPr id="61" name="TextBox 60"/>
          <p:cNvSpPr txBox="1"/>
          <p:nvPr/>
        </p:nvSpPr>
        <p:spPr>
          <a:xfrm>
            <a:off x="7143768" y="4714884"/>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62" name="TextBox 61"/>
          <p:cNvSpPr txBox="1"/>
          <p:nvPr/>
        </p:nvSpPr>
        <p:spPr>
          <a:xfrm>
            <a:off x="5143504" y="4714884"/>
            <a:ext cx="1071570" cy="400110"/>
          </a:xfrm>
          <a:prstGeom prst="rect">
            <a:avLst/>
          </a:prstGeom>
          <a:noFill/>
        </p:spPr>
        <p:txBody>
          <a:bodyPr wrap="square" rtlCol="0">
            <a:spAutoFit/>
          </a:bodyPr>
          <a:lstStyle/>
          <a:p>
            <a:pPr algn="ctr"/>
            <a:r>
              <a:rPr lang="en-US" sz="2000" b="1" dirty="0" smtClean="0"/>
              <a:t>2 m</a:t>
            </a:r>
            <a:endParaRPr lang="en-US" sz="2000" b="1" dirty="0"/>
          </a:p>
        </p:txBody>
      </p:sp>
      <p:grpSp>
        <p:nvGrpSpPr>
          <p:cNvPr id="75" name="Group 74"/>
          <p:cNvGrpSpPr/>
          <p:nvPr/>
        </p:nvGrpSpPr>
        <p:grpSpPr>
          <a:xfrm>
            <a:off x="857224" y="3214686"/>
            <a:ext cx="3267597" cy="2943360"/>
            <a:chOff x="2071670" y="4814840"/>
            <a:chExt cx="3267597" cy="2943360"/>
          </a:xfrm>
        </p:grpSpPr>
        <p:cxnSp>
          <p:nvCxnSpPr>
            <p:cNvPr id="39941" name="AutoShape 5"/>
            <p:cNvCxnSpPr>
              <a:cxnSpLocks noChangeShapeType="1"/>
            </p:cNvCxnSpPr>
            <p:nvPr/>
          </p:nvCxnSpPr>
          <p:spPr bwMode="auto">
            <a:xfrm flipV="1">
              <a:off x="2857488" y="5500702"/>
              <a:ext cx="1838325" cy="1793875"/>
            </a:xfrm>
            <a:prstGeom prst="straightConnector1">
              <a:avLst/>
            </a:prstGeom>
            <a:noFill/>
            <a:ln w="19050">
              <a:solidFill>
                <a:srgbClr val="000000"/>
              </a:solidFill>
              <a:round/>
              <a:headEnd type="oval" w="med" len="med"/>
              <a:tailEnd type="oval" w="med" len="med"/>
            </a:ln>
          </p:spPr>
        </p:cxnSp>
        <p:sp>
          <p:nvSpPr>
            <p:cNvPr id="66" name="TextBox 65"/>
            <p:cNvSpPr txBox="1"/>
            <p:nvPr/>
          </p:nvSpPr>
          <p:spPr>
            <a:xfrm>
              <a:off x="2285984" y="7358090"/>
              <a:ext cx="1071570" cy="400110"/>
            </a:xfrm>
            <a:prstGeom prst="rect">
              <a:avLst/>
            </a:prstGeom>
            <a:noFill/>
          </p:spPr>
          <p:txBody>
            <a:bodyPr wrap="square" rtlCol="0">
              <a:spAutoFit/>
            </a:bodyPr>
            <a:lstStyle/>
            <a:p>
              <a:pPr algn="ctr"/>
              <a:r>
                <a:rPr lang="en-US" sz="2000" b="1" dirty="0" smtClean="0"/>
                <a:t>A</a:t>
              </a:r>
              <a:endParaRPr lang="en-US" sz="2000" b="1" dirty="0"/>
            </a:p>
          </p:txBody>
        </p:sp>
        <p:sp>
          <p:nvSpPr>
            <p:cNvPr id="67" name="TextBox 66"/>
            <p:cNvSpPr txBox="1"/>
            <p:nvPr/>
          </p:nvSpPr>
          <p:spPr>
            <a:xfrm>
              <a:off x="4786314" y="5314906"/>
              <a:ext cx="357190" cy="400110"/>
            </a:xfrm>
            <a:prstGeom prst="rect">
              <a:avLst/>
            </a:prstGeom>
            <a:noFill/>
          </p:spPr>
          <p:txBody>
            <a:bodyPr wrap="square" rtlCol="0">
              <a:spAutoFit/>
            </a:bodyPr>
            <a:lstStyle/>
            <a:p>
              <a:pPr algn="ctr"/>
              <a:r>
                <a:rPr lang="en-US" sz="2000" b="1" dirty="0" smtClean="0"/>
                <a:t>B</a:t>
              </a:r>
              <a:endParaRPr lang="en-US" sz="2000" b="1" dirty="0"/>
            </a:p>
          </p:txBody>
        </p:sp>
        <p:cxnSp>
          <p:nvCxnSpPr>
            <p:cNvPr id="68" name="AutoShape 30"/>
            <p:cNvCxnSpPr>
              <a:cxnSpLocks noChangeShapeType="1"/>
            </p:cNvCxnSpPr>
            <p:nvPr/>
          </p:nvCxnSpPr>
          <p:spPr bwMode="auto">
            <a:xfrm rot="18900000" flipH="1">
              <a:off x="2178855" y="7616721"/>
              <a:ext cx="731520" cy="0"/>
            </a:xfrm>
            <a:prstGeom prst="straightConnector1">
              <a:avLst/>
            </a:prstGeom>
            <a:noFill/>
            <a:ln w="25400">
              <a:solidFill>
                <a:srgbClr val="FF0000"/>
              </a:solidFill>
              <a:round/>
              <a:headEnd type="stealth" w="lg" len="lg"/>
              <a:tailEnd type="none" w="lg" len="lg"/>
            </a:ln>
          </p:spPr>
        </p:cxnSp>
        <p:sp>
          <p:nvSpPr>
            <p:cNvPr id="69" name="TextBox 68"/>
            <p:cNvSpPr txBox="1"/>
            <p:nvPr/>
          </p:nvSpPr>
          <p:spPr>
            <a:xfrm>
              <a:off x="2071670" y="7358090"/>
              <a:ext cx="500066" cy="400110"/>
            </a:xfrm>
            <a:prstGeom prst="rect">
              <a:avLst/>
            </a:prstGeom>
            <a:noFill/>
          </p:spPr>
          <p:txBody>
            <a:bodyPr wrap="square" rtlCol="0">
              <a:spAutoFit/>
            </a:bodyPr>
            <a:lstStyle/>
            <a:p>
              <a:pPr algn="ctr"/>
              <a:r>
                <a:rPr lang="en-US" sz="2000" b="1" dirty="0" smtClean="0"/>
                <a:t>F</a:t>
              </a:r>
              <a:r>
                <a:rPr lang="en-US" sz="2000" b="1" baseline="-25000" dirty="0" smtClean="0"/>
                <a:t>A</a:t>
              </a:r>
              <a:endParaRPr lang="en-US" sz="2000" b="1" baseline="-25000" dirty="0"/>
            </a:p>
          </p:txBody>
        </p:sp>
        <p:sp>
          <p:nvSpPr>
            <p:cNvPr id="70" name="TextBox 69"/>
            <p:cNvSpPr txBox="1"/>
            <p:nvPr/>
          </p:nvSpPr>
          <p:spPr>
            <a:xfrm>
              <a:off x="4643438" y="4814840"/>
              <a:ext cx="428628"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cxnSp>
          <p:nvCxnSpPr>
            <p:cNvPr id="71" name="AutoShape 30"/>
            <p:cNvCxnSpPr>
              <a:cxnSpLocks noChangeShapeType="1"/>
            </p:cNvCxnSpPr>
            <p:nvPr/>
          </p:nvCxnSpPr>
          <p:spPr bwMode="auto">
            <a:xfrm rot="8100000" flipH="1">
              <a:off x="4607747" y="5187830"/>
              <a:ext cx="731520" cy="0"/>
            </a:xfrm>
            <a:prstGeom prst="straightConnector1">
              <a:avLst/>
            </a:prstGeom>
            <a:noFill/>
            <a:ln w="25400">
              <a:solidFill>
                <a:srgbClr val="FF0000"/>
              </a:solidFill>
              <a:round/>
              <a:headEnd type="stealth" w="lg" len="lg"/>
              <a:tailEnd type="none" w="lg" len="lg"/>
            </a:ln>
          </p:spPr>
        </p:cxnSp>
      </p:grpSp>
      <p:sp>
        <p:nvSpPr>
          <p:cNvPr id="39944" name="Oval 8"/>
          <p:cNvSpPr>
            <a:spLocks noChangeArrowheads="1"/>
          </p:cNvSpPr>
          <p:nvPr/>
        </p:nvSpPr>
        <p:spPr bwMode="auto">
          <a:xfrm>
            <a:off x="6516715" y="5108853"/>
            <a:ext cx="179387" cy="179387"/>
          </a:xfrm>
          <a:prstGeom prst="ellipse">
            <a:avLst/>
          </a:prstGeom>
          <a:gradFill rotWithShape="1">
            <a:gsLst>
              <a:gs pos="0">
                <a:srgbClr val="FFFFFF"/>
              </a:gs>
              <a:gs pos="100000">
                <a:srgbClr val="FFFFFF">
                  <a:gamma/>
                  <a:shade val="46275"/>
                  <a:invGamma/>
                </a:srgbClr>
              </a:gs>
            </a:gsLst>
            <a:path path="shape">
              <a:fillToRect l="50000" t="50000" r="50000" b="50000"/>
            </a:path>
          </a:gra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39945" name="AutoShape 9"/>
          <p:cNvCxnSpPr>
            <a:cxnSpLocks noChangeShapeType="1"/>
          </p:cNvCxnSpPr>
          <p:nvPr/>
        </p:nvCxnSpPr>
        <p:spPr bwMode="auto">
          <a:xfrm>
            <a:off x="6600852" y="5197753"/>
            <a:ext cx="1828800" cy="0"/>
          </a:xfrm>
          <a:prstGeom prst="straightConnector1">
            <a:avLst/>
          </a:prstGeom>
          <a:noFill/>
          <a:ln w="19050">
            <a:solidFill>
              <a:srgbClr val="000000"/>
            </a:solidFill>
            <a:round/>
            <a:headEnd type="oval" w="med" len="med"/>
            <a:tailEnd type="oval" w="med" len="med"/>
          </a:ln>
        </p:spPr>
      </p:cxnSp>
      <p:cxnSp>
        <p:nvCxnSpPr>
          <p:cNvPr id="39946" name="AutoShape 10"/>
          <p:cNvCxnSpPr>
            <a:cxnSpLocks noChangeShapeType="1"/>
          </p:cNvCxnSpPr>
          <p:nvPr/>
        </p:nvCxnSpPr>
        <p:spPr bwMode="auto">
          <a:xfrm>
            <a:off x="4772052" y="5197753"/>
            <a:ext cx="1828800" cy="0"/>
          </a:xfrm>
          <a:prstGeom prst="straightConnector1">
            <a:avLst/>
          </a:prstGeom>
          <a:noFill/>
          <a:ln w="19050">
            <a:solidFill>
              <a:srgbClr val="000000"/>
            </a:solidFill>
            <a:round/>
            <a:headEnd type="oval" w="med" len="med"/>
            <a:tailEnd type="oval" w="med" len="med"/>
          </a:ln>
        </p:spPr>
      </p:cxnSp>
      <p:cxnSp>
        <p:nvCxnSpPr>
          <p:cNvPr id="76" name="AutoShape 30"/>
          <p:cNvCxnSpPr>
            <a:cxnSpLocks noChangeShapeType="1"/>
          </p:cNvCxnSpPr>
          <p:nvPr/>
        </p:nvCxnSpPr>
        <p:spPr bwMode="auto">
          <a:xfrm rot="18900000" flipH="1">
            <a:off x="5893631" y="5599260"/>
            <a:ext cx="731520" cy="0"/>
          </a:xfrm>
          <a:prstGeom prst="straightConnector1">
            <a:avLst/>
          </a:prstGeom>
          <a:noFill/>
          <a:ln w="25400">
            <a:solidFill>
              <a:srgbClr val="FF0000"/>
            </a:solidFill>
            <a:round/>
            <a:headEnd type="stealth" w="lg" len="lg"/>
            <a:tailEnd type="none" w="lg" len="lg"/>
          </a:ln>
        </p:spPr>
      </p:cxnSp>
      <p:sp>
        <p:nvSpPr>
          <p:cNvPr id="77" name="TextBox 76"/>
          <p:cNvSpPr txBox="1"/>
          <p:nvPr/>
        </p:nvSpPr>
        <p:spPr>
          <a:xfrm>
            <a:off x="5715008" y="5340629"/>
            <a:ext cx="428628"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cxnSp>
        <p:nvCxnSpPr>
          <p:cNvPr id="78" name="AutoShape 30"/>
          <p:cNvCxnSpPr>
            <a:cxnSpLocks noChangeShapeType="1"/>
          </p:cNvCxnSpPr>
          <p:nvPr/>
        </p:nvCxnSpPr>
        <p:spPr bwMode="auto">
          <a:xfrm rot="19800000" flipH="1">
            <a:off x="4022932" y="5469268"/>
            <a:ext cx="731520" cy="0"/>
          </a:xfrm>
          <a:prstGeom prst="straightConnector1">
            <a:avLst/>
          </a:prstGeom>
          <a:noFill/>
          <a:ln w="25400">
            <a:solidFill>
              <a:srgbClr val="FF0000"/>
            </a:solidFill>
            <a:round/>
            <a:headEnd type="stealth" w="lg" len="lg"/>
            <a:tailEnd type="none" w="lg" len="lg"/>
          </a:ln>
        </p:spPr>
      </p:cxnSp>
      <p:sp>
        <p:nvSpPr>
          <p:cNvPr id="79" name="TextBox 78"/>
          <p:cNvSpPr txBox="1"/>
          <p:nvPr/>
        </p:nvSpPr>
        <p:spPr>
          <a:xfrm>
            <a:off x="3857620" y="5600658"/>
            <a:ext cx="428628" cy="400110"/>
          </a:xfrm>
          <a:prstGeom prst="rect">
            <a:avLst/>
          </a:prstGeom>
          <a:noFill/>
        </p:spPr>
        <p:txBody>
          <a:bodyPr wrap="square" rtlCol="0">
            <a:spAutoFit/>
          </a:bodyPr>
          <a:lstStyle/>
          <a:p>
            <a:pPr algn="ctr"/>
            <a:r>
              <a:rPr lang="en-US" sz="2000" b="1" dirty="0" smtClean="0"/>
              <a:t>F</a:t>
            </a:r>
            <a:r>
              <a:rPr lang="en-US" sz="2000" b="1" baseline="-25000" dirty="0" smtClean="0"/>
              <a:t>C</a:t>
            </a:r>
            <a:endParaRPr lang="en-US" sz="2000" b="1" baseline="-25000" dirty="0"/>
          </a:p>
        </p:txBody>
      </p:sp>
      <p:cxnSp>
        <p:nvCxnSpPr>
          <p:cNvPr id="80" name="AutoShape 30"/>
          <p:cNvCxnSpPr>
            <a:cxnSpLocks noChangeShapeType="1"/>
          </p:cNvCxnSpPr>
          <p:nvPr/>
        </p:nvCxnSpPr>
        <p:spPr bwMode="auto">
          <a:xfrm rot="16200000" flipH="1">
            <a:off x="4557714" y="5486416"/>
            <a:ext cx="457200" cy="0"/>
          </a:xfrm>
          <a:prstGeom prst="straightConnector1">
            <a:avLst/>
          </a:prstGeom>
          <a:noFill/>
          <a:ln w="25400">
            <a:solidFill>
              <a:srgbClr val="FF0000"/>
            </a:solidFill>
            <a:round/>
            <a:headEnd type="stealth" w="lg" len="lg"/>
            <a:tailEnd type="none" w="lg" len="lg"/>
          </a:ln>
        </p:spPr>
      </p:cxnSp>
      <p:cxnSp>
        <p:nvCxnSpPr>
          <p:cNvPr id="81" name="AutoShape 30"/>
          <p:cNvCxnSpPr>
            <a:cxnSpLocks noChangeShapeType="1"/>
          </p:cNvCxnSpPr>
          <p:nvPr/>
        </p:nvCxnSpPr>
        <p:spPr bwMode="auto">
          <a:xfrm flipH="1">
            <a:off x="3983356" y="5214950"/>
            <a:ext cx="731520" cy="0"/>
          </a:xfrm>
          <a:prstGeom prst="straightConnector1">
            <a:avLst/>
          </a:prstGeom>
          <a:noFill/>
          <a:ln w="25400">
            <a:solidFill>
              <a:srgbClr val="FF0000"/>
            </a:solidFill>
            <a:round/>
            <a:headEnd type="stealth" w="lg" len="lg"/>
            <a:tailEnd type="none" w="lg" len="lg"/>
          </a:ln>
        </p:spPr>
      </p:cxnSp>
      <p:sp>
        <p:nvSpPr>
          <p:cNvPr id="82" name="TextBox 81"/>
          <p:cNvSpPr txBox="1"/>
          <p:nvPr/>
        </p:nvSpPr>
        <p:spPr>
          <a:xfrm>
            <a:off x="3857620" y="4786322"/>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C,x</a:t>
            </a:r>
            <a:endParaRPr lang="en-US" sz="2000" b="1" baseline="-25000" dirty="0"/>
          </a:p>
        </p:txBody>
      </p:sp>
      <p:sp>
        <p:nvSpPr>
          <p:cNvPr id="83" name="TextBox 82"/>
          <p:cNvSpPr txBox="1"/>
          <p:nvPr/>
        </p:nvSpPr>
        <p:spPr>
          <a:xfrm>
            <a:off x="4286248" y="5643578"/>
            <a:ext cx="928694" cy="400110"/>
          </a:xfrm>
          <a:prstGeom prst="rect">
            <a:avLst/>
          </a:prstGeom>
          <a:noFill/>
        </p:spPr>
        <p:txBody>
          <a:bodyPr wrap="square" rtlCol="0">
            <a:spAutoFit/>
          </a:bodyPr>
          <a:lstStyle/>
          <a:p>
            <a:pPr algn="ctr"/>
            <a:r>
              <a:rPr lang="en-US" sz="2000" b="1" dirty="0" err="1" smtClean="0"/>
              <a:t>F</a:t>
            </a:r>
            <a:r>
              <a:rPr lang="en-US" sz="2000" b="1" baseline="-25000" dirty="0" err="1" smtClean="0"/>
              <a:t>C,y</a:t>
            </a:r>
            <a:endParaRPr lang="en-US" sz="2000" b="1" baseline="-25000" dirty="0"/>
          </a:p>
        </p:txBody>
      </p:sp>
      <p:sp>
        <p:nvSpPr>
          <p:cNvPr id="84" name="TextBox 83"/>
          <p:cNvSpPr txBox="1"/>
          <p:nvPr/>
        </p:nvSpPr>
        <p:spPr>
          <a:xfrm>
            <a:off x="5643570" y="5202808"/>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cxnSp>
        <p:nvCxnSpPr>
          <p:cNvPr id="86" name="AutoShape 30"/>
          <p:cNvCxnSpPr>
            <a:cxnSpLocks noChangeShapeType="1"/>
          </p:cNvCxnSpPr>
          <p:nvPr/>
        </p:nvCxnSpPr>
        <p:spPr bwMode="auto">
          <a:xfrm rot="5400000" flipH="1">
            <a:off x="8063892" y="4723454"/>
            <a:ext cx="731520" cy="0"/>
          </a:xfrm>
          <a:prstGeom prst="straightConnector1">
            <a:avLst/>
          </a:prstGeom>
          <a:noFill/>
          <a:ln w="25400">
            <a:solidFill>
              <a:srgbClr val="FF0000"/>
            </a:solidFill>
            <a:round/>
            <a:headEnd type="stealth" w="lg" len="lg"/>
            <a:tailEnd type="none" w="lg" len="lg"/>
          </a:ln>
        </p:spPr>
      </p:cxnSp>
      <p:sp>
        <p:nvSpPr>
          <p:cNvPr id="87" name="TextBox 86"/>
          <p:cNvSpPr txBox="1"/>
          <p:nvPr/>
        </p:nvSpPr>
        <p:spPr>
          <a:xfrm>
            <a:off x="7929554" y="3857628"/>
            <a:ext cx="1214446" cy="400110"/>
          </a:xfrm>
          <a:prstGeom prst="rect">
            <a:avLst/>
          </a:prstGeom>
          <a:noFill/>
        </p:spPr>
        <p:txBody>
          <a:bodyPr wrap="square" rtlCol="0">
            <a:spAutoFit/>
          </a:bodyPr>
          <a:lstStyle/>
          <a:p>
            <a:pPr algn="ctr"/>
            <a:r>
              <a:rPr lang="en-US" sz="2000" b="1" dirty="0" smtClean="0"/>
              <a:t>10 </a:t>
            </a:r>
            <a:r>
              <a:rPr lang="en-US" sz="2000" b="1" dirty="0" err="1" smtClean="0"/>
              <a:t>kN</a:t>
            </a:r>
            <a:endParaRPr lang="en-US" sz="2000" b="1" dirty="0"/>
          </a:p>
        </p:txBody>
      </p:sp>
      <p:cxnSp>
        <p:nvCxnSpPr>
          <p:cNvPr id="88" name="AutoShape 30"/>
          <p:cNvCxnSpPr>
            <a:cxnSpLocks noChangeShapeType="1"/>
          </p:cNvCxnSpPr>
          <p:nvPr/>
        </p:nvCxnSpPr>
        <p:spPr bwMode="auto">
          <a:xfrm rot="16200000" flipH="1">
            <a:off x="6343664" y="5529336"/>
            <a:ext cx="457200" cy="0"/>
          </a:xfrm>
          <a:prstGeom prst="straightConnector1">
            <a:avLst/>
          </a:prstGeom>
          <a:noFill/>
          <a:ln w="25400">
            <a:solidFill>
              <a:srgbClr val="FF0000"/>
            </a:solidFill>
            <a:round/>
            <a:headEnd type="stealth" w="lg" len="lg"/>
            <a:tailEnd type="none" w="lg" len="lg"/>
          </a:ln>
        </p:spPr>
      </p:cxnSp>
      <p:cxnSp>
        <p:nvCxnSpPr>
          <p:cNvPr id="89" name="AutoShape 30"/>
          <p:cNvCxnSpPr>
            <a:cxnSpLocks noChangeShapeType="1"/>
          </p:cNvCxnSpPr>
          <p:nvPr/>
        </p:nvCxnSpPr>
        <p:spPr bwMode="auto">
          <a:xfrm flipH="1">
            <a:off x="5769306" y="5257870"/>
            <a:ext cx="731520" cy="0"/>
          </a:xfrm>
          <a:prstGeom prst="straightConnector1">
            <a:avLst/>
          </a:prstGeom>
          <a:noFill/>
          <a:ln w="25400">
            <a:solidFill>
              <a:srgbClr val="FF0000"/>
            </a:solidFill>
            <a:round/>
            <a:headEnd type="stealth" w="lg" len="lg"/>
            <a:tailEnd type="none" w="lg" len="lg"/>
          </a:ln>
        </p:spPr>
      </p:cxnSp>
      <p:sp>
        <p:nvSpPr>
          <p:cNvPr id="90" name="TextBox 89"/>
          <p:cNvSpPr txBox="1"/>
          <p:nvPr/>
        </p:nvSpPr>
        <p:spPr>
          <a:xfrm>
            <a:off x="5276856" y="5143512"/>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B,x</a:t>
            </a:r>
            <a:endParaRPr lang="en-US" sz="2000" b="1" baseline="-25000" dirty="0"/>
          </a:p>
        </p:txBody>
      </p:sp>
      <p:sp>
        <p:nvSpPr>
          <p:cNvPr id="91" name="TextBox 90"/>
          <p:cNvSpPr txBox="1"/>
          <p:nvPr/>
        </p:nvSpPr>
        <p:spPr>
          <a:xfrm>
            <a:off x="6072198" y="5615060"/>
            <a:ext cx="928694" cy="400110"/>
          </a:xfrm>
          <a:prstGeom prst="rect">
            <a:avLst/>
          </a:prstGeom>
          <a:noFill/>
        </p:spPr>
        <p:txBody>
          <a:bodyPr wrap="square" rtlCol="0">
            <a:spAutoFit/>
          </a:bodyPr>
          <a:lstStyle/>
          <a:p>
            <a:pPr algn="ctr"/>
            <a:r>
              <a:rPr lang="en-US" sz="2000" b="1" dirty="0" err="1" smtClean="0"/>
              <a:t>F</a:t>
            </a:r>
            <a:r>
              <a:rPr lang="en-US" sz="2000" b="1" baseline="-25000" dirty="0" err="1" smtClean="0"/>
              <a:t>B,y</a:t>
            </a:r>
            <a:endParaRPr lang="en-US" sz="2000" b="1" baseline="-25000"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00240"/>
            <a:ext cx="7858180" cy="1428760"/>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As in the previous example, we have to find the angle of </a:t>
            </a:r>
            <a:r>
              <a:rPr lang="en-US" b="1" dirty="0" err="1" smtClean="0"/>
              <a:t>Fc</a:t>
            </a:r>
            <a:r>
              <a:rPr lang="en-US" b="1" dirty="0" smtClean="0"/>
              <a:t>. Again, we will use the equilibrium condition fro concurrent forces situation. The angle </a:t>
            </a:r>
            <a:r>
              <a:rPr lang="az-Cyrl-AZ" b="1" dirty="0" smtClean="0"/>
              <a:t>Ө</a:t>
            </a:r>
            <a:r>
              <a:rPr lang="en-US" b="1" dirty="0" smtClean="0"/>
              <a:t> can be found as:     </a:t>
            </a:r>
          </a:p>
        </p:txBody>
      </p:sp>
      <p:grpSp>
        <p:nvGrpSpPr>
          <p:cNvPr id="2" name="Group 74"/>
          <p:cNvGrpSpPr/>
          <p:nvPr/>
        </p:nvGrpSpPr>
        <p:grpSpPr>
          <a:xfrm>
            <a:off x="857224" y="3557474"/>
            <a:ext cx="3267597" cy="2943360"/>
            <a:chOff x="2071670" y="4814840"/>
            <a:chExt cx="3267597" cy="2943360"/>
          </a:xfrm>
        </p:grpSpPr>
        <p:cxnSp>
          <p:nvCxnSpPr>
            <p:cNvPr id="39941" name="AutoShape 5"/>
            <p:cNvCxnSpPr>
              <a:cxnSpLocks noChangeShapeType="1"/>
            </p:cNvCxnSpPr>
            <p:nvPr/>
          </p:nvCxnSpPr>
          <p:spPr bwMode="auto">
            <a:xfrm flipV="1">
              <a:off x="2857488" y="5500702"/>
              <a:ext cx="1838325" cy="1793875"/>
            </a:xfrm>
            <a:prstGeom prst="straightConnector1">
              <a:avLst/>
            </a:prstGeom>
            <a:noFill/>
            <a:ln w="19050">
              <a:solidFill>
                <a:srgbClr val="000000"/>
              </a:solidFill>
              <a:round/>
              <a:headEnd type="oval" w="med" len="med"/>
              <a:tailEnd type="oval" w="med" len="med"/>
            </a:ln>
          </p:spPr>
        </p:cxnSp>
        <p:sp>
          <p:nvSpPr>
            <p:cNvPr id="66" name="TextBox 65"/>
            <p:cNvSpPr txBox="1"/>
            <p:nvPr/>
          </p:nvSpPr>
          <p:spPr>
            <a:xfrm>
              <a:off x="2285984" y="7358090"/>
              <a:ext cx="1071570" cy="400110"/>
            </a:xfrm>
            <a:prstGeom prst="rect">
              <a:avLst/>
            </a:prstGeom>
            <a:noFill/>
          </p:spPr>
          <p:txBody>
            <a:bodyPr wrap="square" rtlCol="0">
              <a:spAutoFit/>
            </a:bodyPr>
            <a:lstStyle/>
            <a:p>
              <a:pPr algn="ctr"/>
              <a:r>
                <a:rPr lang="en-US" sz="2000" b="1" dirty="0" smtClean="0"/>
                <a:t>A</a:t>
              </a:r>
              <a:endParaRPr lang="en-US" sz="2000" b="1" dirty="0"/>
            </a:p>
          </p:txBody>
        </p:sp>
        <p:sp>
          <p:nvSpPr>
            <p:cNvPr id="67" name="TextBox 66"/>
            <p:cNvSpPr txBox="1"/>
            <p:nvPr/>
          </p:nvSpPr>
          <p:spPr>
            <a:xfrm>
              <a:off x="4786314" y="5314906"/>
              <a:ext cx="357190" cy="400110"/>
            </a:xfrm>
            <a:prstGeom prst="rect">
              <a:avLst/>
            </a:prstGeom>
            <a:noFill/>
          </p:spPr>
          <p:txBody>
            <a:bodyPr wrap="square" rtlCol="0">
              <a:spAutoFit/>
            </a:bodyPr>
            <a:lstStyle/>
            <a:p>
              <a:pPr algn="ctr"/>
              <a:r>
                <a:rPr lang="en-US" sz="2000" b="1" dirty="0" smtClean="0"/>
                <a:t>B</a:t>
              </a:r>
              <a:endParaRPr lang="en-US" sz="2000" b="1" dirty="0"/>
            </a:p>
          </p:txBody>
        </p:sp>
        <p:cxnSp>
          <p:nvCxnSpPr>
            <p:cNvPr id="68" name="AutoShape 30"/>
            <p:cNvCxnSpPr>
              <a:cxnSpLocks noChangeShapeType="1"/>
            </p:cNvCxnSpPr>
            <p:nvPr/>
          </p:nvCxnSpPr>
          <p:spPr bwMode="auto">
            <a:xfrm rot="18900000" flipH="1">
              <a:off x="2178855" y="7616721"/>
              <a:ext cx="731520" cy="0"/>
            </a:xfrm>
            <a:prstGeom prst="straightConnector1">
              <a:avLst/>
            </a:prstGeom>
            <a:noFill/>
            <a:ln w="25400">
              <a:solidFill>
                <a:srgbClr val="FF0000"/>
              </a:solidFill>
              <a:round/>
              <a:headEnd type="stealth" w="lg" len="lg"/>
              <a:tailEnd type="none" w="lg" len="lg"/>
            </a:ln>
          </p:spPr>
        </p:cxnSp>
        <p:sp>
          <p:nvSpPr>
            <p:cNvPr id="69" name="TextBox 68"/>
            <p:cNvSpPr txBox="1"/>
            <p:nvPr/>
          </p:nvSpPr>
          <p:spPr>
            <a:xfrm>
              <a:off x="2071670" y="7358090"/>
              <a:ext cx="500066" cy="400110"/>
            </a:xfrm>
            <a:prstGeom prst="rect">
              <a:avLst/>
            </a:prstGeom>
            <a:noFill/>
          </p:spPr>
          <p:txBody>
            <a:bodyPr wrap="square" rtlCol="0">
              <a:spAutoFit/>
            </a:bodyPr>
            <a:lstStyle/>
            <a:p>
              <a:pPr algn="ctr"/>
              <a:r>
                <a:rPr lang="en-US" sz="2000" b="1" dirty="0" smtClean="0"/>
                <a:t>F</a:t>
              </a:r>
              <a:r>
                <a:rPr lang="en-US" sz="2000" b="1" baseline="-25000" dirty="0" smtClean="0"/>
                <a:t>A</a:t>
              </a:r>
              <a:endParaRPr lang="en-US" sz="2000" b="1" baseline="-25000" dirty="0"/>
            </a:p>
          </p:txBody>
        </p:sp>
        <p:sp>
          <p:nvSpPr>
            <p:cNvPr id="70" name="TextBox 69"/>
            <p:cNvSpPr txBox="1"/>
            <p:nvPr/>
          </p:nvSpPr>
          <p:spPr>
            <a:xfrm>
              <a:off x="4643438" y="4814840"/>
              <a:ext cx="428628"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cxnSp>
          <p:nvCxnSpPr>
            <p:cNvPr id="71" name="AutoShape 30"/>
            <p:cNvCxnSpPr>
              <a:cxnSpLocks noChangeShapeType="1"/>
            </p:cNvCxnSpPr>
            <p:nvPr/>
          </p:nvCxnSpPr>
          <p:spPr bwMode="auto">
            <a:xfrm rot="8100000" flipH="1">
              <a:off x="4607747" y="5187830"/>
              <a:ext cx="731520" cy="0"/>
            </a:xfrm>
            <a:prstGeom prst="straightConnector1">
              <a:avLst/>
            </a:prstGeom>
            <a:noFill/>
            <a:ln w="25400">
              <a:solidFill>
                <a:srgbClr val="FF0000"/>
              </a:solidFill>
              <a:round/>
              <a:headEnd type="stealth" w="lg" len="lg"/>
              <a:tailEnd type="none" w="lg" len="lg"/>
            </a:ln>
          </p:spPr>
        </p:cxnSp>
      </p:grpSp>
      <p:graphicFrame>
        <p:nvGraphicFramePr>
          <p:cNvPr id="40962" name="Object 2"/>
          <p:cNvGraphicFramePr>
            <a:graphicFrameLocks noChangeAspect="1"/>
          </p:cNvGraphicFramePr>
          <p:nvPr/>
        </p:nvGraphicFramePr>
        <p:xfrm>
          <a:off x="2571736" y="2643182"/>
          <a:ext cx="2019300" cy="666750"/>
        </p:xfrm>
        <a:graphic>
          <a:graphicData uri="http://schemas.openxmlformats.org/presentationml/2006/ole">
            <p:oleObj spid="_x0000_s40962" name="Equation" r:id="rId5" imgW="1307880" imgH="431640" progId="Equation.3">
              <p:embed/>
            </p:oleObj>
          </a:graphicData>
        </a:graphic>
      </p:graphicFrame>
      <p:grpSp>
        <p:nvGrpSpPr>
          <p:cNvPr id="52" name="Group 51"/>
          <p:cNvGrpSpPr/>
          <p:nvPr/>
        </p:nvGrpSpPr>
        <p:grpSpPr>
          <a:xfrm>
            <a:off x="3500430" y="3700350"/>
            <a:ext cx="5572164" cy="2686126"/>
            <a:chOff x="3500430" y="3700350"/>
            <a:chExt cx="5572164" cy="2686126"/>
          </a:xfrm>
        </p:grpSpPr>
        <p:grpSp>
          <p:nvGrpSpPr>
            <p:cNvPr id="47" name="Group 46"/>
            <p:cNvGrpSpPr/>
            <p:nvPr/>
          </p:nvGrpSpPr>
          <p:grpSpPr>
            <a:xfrm>
              <a:off x="3500430" y="3700350"/>
              <a:ext cx="5572164" cy="2686126"/>
              <a:chOff x="3500430" y="3700350"/>
              <a:chExt cx="5572164" cy="2686126"/>
            </a:xfrm>
          </p:grpSpPr>
          <p:sp>
            <p:nvSpPr>
              <p:cNvPr id="61" name="TextBox 60"/>
              <p:cNvSpPr txBox="1"/>
              <p:nvPr/>
            </p:nvSpPr>
            <p:spPr>
              <a:xfrm>
                <a:off x="6786578" y="5100592"/>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62" name="TextBox 61"/>
              <p:cNvSpPr txBox="1"/>
              <p:nvPr/>
            </p:nvSpPr>
            <p:spPr>
              <a:xfrm>
                <a:off x="5214942" y="5214950"/>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39944" name="Oval 8"/>
              <p:cNvSpPr>
                <a:spLocks noChangeArrowheads="1"/>
              </p:cNvSpPr>
              <p:nvPr/>
            </p:nvSpPr>
            <p:spPr bwMode="auto">
              <a:xfrm>
                <a:off x="6159525" y="5451641"/>
                <a:ext cx="179387" cy="179387"/>
              </a:xfrm>
              <a:prstGeom prst="ellipse">
                <a:avLst/>
              </a:prstGeom>
              <a:gradFill rotWithShape="1">
                <a:gsLst>
                  <a:gs pos="0">
                    <a:srgbClr val="FFFFFF"/>
                  </a:gs>
                  <a:gs pos="100000">
                    <a:srgbClr val="FFFFFF">
                      <a:gamma/>
                      <a:shade val="46275"/>
                      <a:invGamma/>
                    </a:srgbClr>
                  </a:gs>
                </a:gsLst>
                <a:path path="shape">
                  <a:fillToRect l="50000" t="50000" r="50000" b="50000"/>
                </a:path>
              </a:gra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39945" name="AutoShape 9"/>
              <p:cNvCxnSpPr>
                <a:cxnSpLocks noChangeShapeType="1"/>
              </p:cNvCxnSpPr>
              <p:nvPr/>
            </p:nvCxnSpPr>
            <p:spPr bwMode="auto">
              <a:xfrm>
                <a:off x="6243662" y="5540541"/>
                <a:ext cx="1828800" cy="0"/>
              </a:xfrm>
              <a:prstGeom prst="straightConnector1">
                <a:avLst/>
              </a:prstGeom>
              <a:noFill/>
              <a:ln w="19050">
                <a:solidFill>
                  <a:srgbClr val="000000"/>
                </a:solidFill>
                <a:round/>
                <a:headEnd type="oval" w="med" len="med"/>
                <a:tailEnd type="oval" w="med" len="med"/>
              </a:ln>
            </p:spPr>
          </p:cxnSp>
          <p:cxnSp>
            <p:nvCxnSpPr>
              <p:cNvPr id="39946" name="AutoShape 10"/>
              <p:cNvCxnSpPr>
                <a:cxnSpLocks noChangeShapeType="1"/>
              </p:cNvCxnSpPr>
              <p:nvPr/>
            </p:nvCxnSpPr>
            <p:spPr bwMode="auto">
              <a:xfrm>
                <a:off x="4414862" y="5540541"/>
                <a:ext cx="1828800" cy="0"/>
              </a:xfrm>
              <a:prstGeom prst="straightConnector1">
                <a:avLst/>
              </a:prstGeom>
              <a:noFill/>
              <a:ln w="19050">
                <a:solidFill>
                  <a:srgbClr val="000000"/>
                </a:solidFill>
                <a:round/>
                <a:headEnd type="oval" w="med" len="med"/>
                <a:tailEnd type="oval" w="med" len="med"/>
              </a:ln>
            </p:spPr>
          </p:cxnSp>
          <p:cxnSp>
            <p:nvCxnSpPr>
              <p:cNvPr id="76" name="AutoShape 30"/>
              <p:cNvCxnSpPr>
                <a:cxnSpLocks noChangeShapeType="1"/>
              </p:cNvCxnSpPr>
              <p:nvPr/>
            </p:nvCxnSpPr>
            <p:spPr bwMode="auto">
              <a:xfrm rot="18900000" flipH="1">
                <a:off x="5536441" y="5942048"/>
                <a:ext cx="731520" cy="0"/>
              </a:xfrm>
              <a:prstGeom prst="straightConnector1">
                <a:avLst/>
              </a:prstGeom>
              <a:noFill/>
              <a:ln w="25400">
                <a:solidFill>
                  <a:srgbClr val="FF0000"/>
                </a:solidFill>
                <a:round/>
                <a:headEnd type="stealth" w="lg" len="lg"/>
                <a:tailEnd type="none" w="lg" len="lg"/>
              </a:ln>
            </p:spPr>
          </p:cxnSp>
          <p:sp>
            <p:nvSpPr>
              <p:cNvPr id="77" name="TextBox 76"/>
              <p:cNvSpPr txBox="1"/>
              <p:nvPr/>
            </p:nvSpPr>
            <p:spPr>
              <a:xfrm>
                <a:off x="5286380" y="5957848"/>
                <a:ext cx="428628"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cxnSp>
            <p:nvCxnSpPr>
              <p:cNvPr id="78" name="AutoShape 30"/>
              <p:cNvCxnSpPr>
                <a:cxnSpLocks noChangeShapeType="1"/>
              </p:cNvCxnSpPr>
              <p:nvPr/>
            </p:nvCxnSpPr>
            <p:spPr bwMode="auto">
              <a:xfrm rot="19800000" flipH="1">
                <a:off x="3665742" y="5812056"/>
                <a:ext cx="731520" cy="0"/>
              </a:xfrm>
              <a:prstGeom prst="straightConnector1">
                <a:avLst/>
              </a:prstGeom>
              <a:noFill/>
              <a:ln w="25400">
                <a:solidFill>
                  <a:srgbClr val="FF0000"/>
                </a:solidFill>
                <a:round/>
                <a:headEnd type="stealth" w="lg" len="lg"/>
                <a:tailEnd type="none" w="lg" len="lg"/>
              </a:ln>
            </p:spPr>
          </p:cxnSp>
          <p:sp>
            <p:nvSpPr>
              <p:cNvPr id="79" name="TextBox 78"/>
              <p:cNvSpPr txBox="1"/>
              <p:nvPr/>
            </p:nvSpPr>
            <p:spPr>
              <a:xfrm>
                <a:off x="3500430" y="5943446"/>
                <a:ext cx="428628" cy="400110"/>
              </a:xfrm>
              <a:prstGeom prst="rect">
                <a:avLst/>
              </a:prstGeom>
              <a:noFill/>
            </p:spPr>
            <p:txBody>
              <a:bodyPr wrap="square" rtlCol="0">
                <a:spAutoFit/>
              </a:bodyPr>
              <a:lstStyle/>
              <a:p>
                <a:pPr algn="ctr"/>
                <a:r>
                  <a:rPr lang="en-US" sz="2000" b="1" dirty="0" smtClean="0"/>
                  <a:t>F</a:t>
                </a:r>
                <a:r>
                  <a:rPr lang="en-US" sz="2000" b="1" baseline="-25000" dirty="0" smtClean="0"/>
                  <a:t>C</a:t>
                </a:r>
                <a:endParaRPr lang="en-US" sz="2000" b="1" baseline="-25000" dirty="0"/>
              </a:p>
            </p:txBody>
          </p:sp>
          <p:cxnSp>
            <p:nvCxnSpPr>
              <p:cNvPr id="80" name="AutoShape 30"/>
              <p:cNvCxnSpPr>
                <a:cxnSpLocks noChangeShapeType="1"/>
              </p:cNvCxnSpPr>
              <p:nvPr/>
            </p:nvCxnSpPr>
            <p:spPr bwMode="auto">
              <a:xfrm rot="16200000" flipH="1">
                <a:off x="4200524" y="5829204"/>
                <a:ext cx="457200" cy="0"/>
              </a:xfrm>
              <a:prstGeom prst="straightConnector1">
                <a:avLst/>
              </a:prstGeom>
              <a:noFill/>
              <a:ln w="25400">
                <a:solidFill>
                  <a:srgbClr val="FF0000"/>
                </a:solidFill>
                <a:round/>
                <a:headEnd type="stealth" w="lg" len="lg"/>
                <a:tailEnd type="none" w="lg" len="lg"/>
              </a:ln>
            </p:spPr>
          </p:cxnSp>
          <p:cxnSp>
            <p:nvCxnSpPr>
              <p:cNvPr id="81" name="AutoShape 30"/>
              <p:cNvCxnSpPr>
                <a:cxnSpLocks noChangeShapeType="1"/>
              </p:cNvCxnSpPr>
              <p:nvPr/>
            </p:nvCxnSpPr>
            <p:spPr bwMode="auto">
              <a:xfrm flipH="1">
                <a:off x="3626166" y="5557738"/>
                <a:ext cx="731520" cy="0"/>
              </a:xfrm>
              <a:prstGeom prst="straightConnector1">
                <a:avLst/>
              </a:prstGeom>
              <a:noFill/>
              <a:ln w="25400">
                <a:solidFill>
                  <a:srgbClr val="FF0000"/>
                </a:solidFill>
                <a:round/>
                <a:headEnd type="stealth" w="lg" len="lg"/>
                <a:tailEnd type="none" w="lg" len="lg"/>
              </a:ln>
            </p:spPr>
          </p:cxnSp>
          <p:sp>
            <p:nvSpPr>
              <p:cNvPr id="82" name="TextBox 81"/>
              <p:cNvSpPr txBox="1"/>
              <p:nvPr/>
            </p:nvSpPr>
            <p:spPr>
              <a:xfrm>
                <a:off x="3500430" y="5129110"/>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C,x</a:t>
                </a:r>
                <a:endParaRPr lang="en-US" sz="2000" b="1" baseline="-25000" dirty="0"/>
              </a:p>
            </p:txBody>
          </p:sp>
          <p:sp>
            <p:nvSpPr>
              <p:cNvPr id="83" name="TextBox 82"/>
              <p:cNvSpPr txBox="1"/>
              <p:nvPr/>
            </p:nvSpPr>
            <p:spPr>
              <a:xfrm>
                <a:off x="3929058" y="5986366"/>
                <a:ext cx="928694" cy="400110"/>
              </a:xfrm>
              <a:prstGeom prst="rect">
                <a:avLst/>
              </a:prstGeom>
              <a:noFill/>
            </p:spPr>
            <p:txBody>
              <a:bodyPr wrap="square" rtlCol="0">
                <a:spAutoFit/>
              </a:bodyPr>
              <a:lstStyle/>
              <a:p>
                <a:pPr algn="ctr"/>
                <a:r>
                  <a:rPr lang="en-US" sz="2000" b="1" dirty="0" err="1" smtClean="0"/>
                  <a:t>F</a:t>
                </a:r>
                <a:r>
                  <a:rPr lang="en-US" sz="2000" b="1" baseline="-25000" dirty="0" err="1" smtClean="0"/>
                  <a:t>C,y</a:t>
                </a:r>
                <a:endParaRPr lang="en-US" sz="2000" b="1" baseline="-25000" dirty="0"/>
              </a:p>
            </p:txBody>
          </p:sp>
          <p:sp>
            <p:nvSpPr>
              <p:cNvPr id="84" name="TextBox 83"/>
              <p:cNvSpPr txBox="1"/>
              <p:nvPr/>
            </p:nvSpPr>
            <p:spPr>
              <a:xfrm>
                <a:off x="5286380" y="5545596"/>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cxnSp>
            <p:nvCxnSpPr>
              <p:cNvPr id="35" name="AutoShape 30"/>
              <p:cNvCxnSpPr>
                <a:cxnSpLocks noChangeShapeType="1"/>
              </p:cNvCxnSpPr>
              <p:nvPr/>
            </p:nvCxnSpPr>
            <p:spPr bwMode="auto">
              <a:xfrm rot="5400000" flipH="1">
                <a:off x="7706702" y="5066242"/>
                <a:ext cx="731520" cy="0"/>
              </a:xfrm>
              <a:prstGeom prst="straightConnector1">
                <a:avLst/>
              </a:prstGeom>
              <a:noFill/>
              <a:ln w="25400">
                <a:solidFill>
                  <a:srgbClr val="FF0000"/>
                </a:solidFill>
                <a:round/>
                <a:headEnd type="stealth" w="lg" len="lg"/>
                <a:tailEnd type="none" w="lg" len="lg"/>
              </a:ln>
            </p:spPr>
          </p:cxnSp>
          <p:sp>
            <p:nvSpPr>
              <p:cNvPr id="36" name="TextBox 35"/>
              <p:cNvSpPr txBox="1"/>
              <p:nvPr/>
            </p:nvSpPr>
            <p:spPr>
              <a:xfrm>
                <a:off x="7072330" y="4600526"/>
                <a:ext cx="1214446" cy="400110"/>
              </a:xfrm>
              <a:prstGeom prst="rect">
                <a:avLst/>
              </a:prstGeom>
              <a:noFill/>
            </p:spPr>
            <p:txBody>
              <a:bodyPr wrap="square" rtlCol="0">
                <a:spAutoFit/>
              </a:bodyPr>
              <a:lstStyle/>
              <a:p>
                <a:pPr algn="ctr"/>
                <a:r>
                  <a:rPr lang="en-US" sz="2000" b="1" dirty="0" smtClean="0"/>
                  <a:t>10 </a:t>
                </a:r>
                <a:r>
                  <a:rPr lang="en-US" sz="2000" b="1" dirty="0" err="1" smtClean="0"/>
                  <a:t>kN</a:t>
                </a:r>
                <a:endParaRPr lang="en-US" sz="2000" b="1" dirty="0"/>
              </a:p>
            </p:txBody>
          </p:sp>
          <p:cxnSp>
            <p:nvCxnSpPr>
              <p:cNvPr id="37" name="AutoShape 30"/>
              <p:cNvCxnSpPr>
                <a:cxnSpLocks noChangeShapeType="1"/>
              </p:cNvCxnSpPr>
              <p:nvPr/>
            </p:nvCxnSpPr>
            <p:spPr bwMode="auto">
              <a:xfrm rot="10800000" flipV="1">
                <a:off x="4286258" y="3700350"/>
                <a:ext cx="3857642" cy="1945958"/>
              </a:xfrm>
              <a:prstGeom prst="straightConnector1">
                <a:avLst/>
              </a:prstGeom>
              <a:noFill/>
              <a:ln w="19050">
                <a:solidFill>
                  <a:schemeClr val="tx2"/>
                </a:solidFill>
                <a:prstDash val="dash"/>
                <a:round/>
                <a:headEnd type="none" w="lg" len="lg"/>
                <a:tailEnd type="none" w="sm" len="lg"/>
              </a:ln>
            </p:spPr>
          </p:cxnSp>
          <p:cxnSp>
            <p:nvCxnSpPr>
              <p:cNvPr id="38" name="AutoShape 30"/>
              <p:cNvCxnSpPr>
                <a:cxnSpLocks noChangeShapeType="1"/>
              </p:cNvCxnSpPr>
              <p:nvPr/>
            </p:nvCxnSpPr>
            <p:spPr bwMode="auto">
              <a:xfrm rot="18900000" flipH="1">
                <a:off x="5727526" y="4699404"/>
                <a:ext cx="2834640" cy="0"/>
              </a:xfrm>
              <a:prstGeom prst="straightConnector1">
                <a:avLst/>
              </a:prstGeom>
              <a:noFill/>
              <a:ln w="19050">
                <a:solidFill>
                  <a:schemeClr val="tx2"/>
                </a:solidFill>
                <a:prstDash val="dash"/>
                <a:round/>
                <a:headEnd type="none" w="lg" len="lg"/>
                <a:tailEnd type="none" w="lg" len="lg"/>
              </a:ln>
            </p:spPr>
          </p:cxnSp>
          <p:cxnSp>
            <p:nvCxnSpPr>
              <p:cNvPr id="39" name="AutoShape 30"/>
              <p:cNvCxnSpPr>
                <a:cxnSpLocks noChangeShapeType="1"/>
              </p:cNvCxnSpPr>
              <p:nvPr/>
            </p:nvCxnSpPr>
            <p:spPr bwMode="auto">
              <a:xfrm rot="5400000" flipH="1">
                <a:off x="7523822" y="4248990"/>
                <a:ext cx="1097280" cy="0"/>
              </a:xfrm>
              <a:prstGeom prst="straightConnector1">
                <a:avLst/>
              </a:prstGeom>
              <a:noFill/>
              <a:ln w="19050">
                <a:solidFill>
                  <a:schemeClr val="tx2"/>
                </a:solidFill>
                <a:prstDash val="dash"/>
                <a:round/>
                <a:headEnd type="none" w="lg" len="lg"/>
                <a:tailEnd type="none" w="lg" len="lg"/>
              </a:ln>
            </p:spPr>
          </p:cxnSp>
          <p:sp>
            <p:nvSpPr>
              <p:cNvPr id="42" name="TextBox 41"/>
              <p:cNvSpPr txBox="1"/>
              <p:nvPr/>
            </p:nvSpPr>
            <p:spPr>
              <a:xfrm>
                <a:off x="6286512" y="5200548"/>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sp>
            <p:nvSpPr>
              <p:cNvPr id="43" name="TextBox 42"/>
              <p:cNvSpPr txBox="1"/>
              <p:nvPr/>
            </p:nvSpPr>
            <p:spPr>
              <a:xfrm>
                <a:off x="4500562" y="5271986"/>
                <a:ext cx="1071570" cy="369332"/>
              </a:xfrm>
              <a:prstGeom prst="rect">
                <a:avLst/>
              </a:prstGeom>
              <a:noFill/>
            </p:spPr>
            <p:txBody>
              <a:bodyPr wrap="square" rtlCol="0">
                <a:spAutoFit/>
              </a:bodyPr>
              <a:lstStyle/>
              <a:p>
                <a:pPr algn="ctr"/>
                <a:r>
                  <a:rPr lang="az-Cyrl-AZ" b="1" dirty="0" smtClean="0"/>
                  <a:t>Ө</a:t>
                </a:r>
                <a:endParaRPr lang="en-US" b="1" baseline="30000" dirty="0"/>
              </a:p>
            </p:txBody>
          </p:sp>
          <p:cxnSp>
            <p:nvCxnSpPr>
              <p:cNvPr id="45" name="Straight Arrow Connector 44"/>
              <p:cNvCxnSpPr/>
              <p:nvPr/>
            </p:nvCxnSpPr>
            <p:spPr>
              <a:xfrm rot="5400000">
                <a:off x="7465239" y="4607727"/>
                <a:ext cx="1643074"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46" name="TextBox 45"/>
              <p:cNvSpPr txBox="1"/>
              <p:nvPr/>
            </p:nvSpPr>
            <p:spPr>
              <a:xfrm>
                <a:off x="8001024" y="4286256"/>
                <a:ext cx="1071570" cy="400110"/>
              </a:xfrm>
              <a:prstGeom prst="rect">
                <a:avLst/>
              </a:prstGeom>
              <a:noFill/>
            </p:spPr>
            <p:txBody>
              <a:bodyPr wrap="square" rtlCol="0">
                <a:spAutoFit/>
              </a:bodyPr>
              <a:lstStyle/>
              <a:p>
                <a:pPr algn="ctr"/>
                <a:r>
                  <a:rPr lang="en-US" sz="2000" b="1" dirty="0" smtClean="0"/>
                  <a:t>2 m</a:t>
                </a:r>
                <a:endParaRPr lang="en-US" sz="2000" b="1" dirty="0"/>
              </a:p>
            </p:txBody>
          </p:sp>
        </p:grpSp>
        <p:cxnSp>
          <p:nvCxnSpPr>
            <p:cNvPr id="48" name="AutoShape 30"/>
            <p:cNvCxnSpPr>
              <a:cxnSpLocks noChangeShapeType="1"/>
            </p:cNvCxnSpPr>
            <p:nvPr/>
          </p:nvCxnSpPr>
          <p:spPr bwMode="auto">
            <a:xfrm rot="16200000" flipH="1">
              <a:off x="6057912" y="5843606"/>
              <a:ext cx="457200" cy="0"/>
            </a:xfrm>
            <a:prstGeom prst="straightConnector1">
              <a:avLst/>
            </a:prstGeom>
            <a:noFill/>
            <a:ln w="25400">
              <a:solidFill>
                <a:srgbClr val="FF0000"/>
              </a:solidFill>
              <a:round/>
              <a:headEnd type="stealth" w="lg" len="lg"/>
              <a:tailEnd type="none" w="lg" len="lg"/>
            </a:ln>
          </p:spPr>
        </p:cxnSp>
        <p:cxnSp>
          <p:nvCxnSpPr>
            <p:cNvPr id="49" name="AutoShape 30"/>
            <p:cNvCxnSpPr>
              <a:cxnSpLocks noChangeShapeType="1"/>
            </p:cNvCxnSpPr>
            <p:nvPr/>
          </p:nvCxnSpPr>
          <p:spPr bwMode="auto">
            <a:xfrm flipH="1">
              <a:off x="5483554" y="5572140"/>
              <a:ext cx="731520" cy="0"/>
            </a:xfrm>
            <a:prstGeom prst="straightConnector1">
              <a:avLst/>
            </a:prstGeom>
            <a:noFill/>
            <a:ln w="25400">
              <a:solidFill>
                <a:srgbClr val="FF0000"/>
              </a:solidFill>
              <a:round/>
              <a:headEnd type="stealth" w="lg" len="lg"/>
              <a:tailEnd type="none" w="lg" len="lg"/>
            </a:ln>
          </p:spPr>
        </p:cxnSp>
        <p:sp>
          <p:nvSpPr>
            <p:cNvPr id="50" name="TextBox 49"/>
            <p:cNvSpPr txBox="1"/>
            <p:nvPr/>
          </p:nvSpPr>
          <p:spPr>
            <a:xfrm>
              <a:off x="4991104" y="5457782"/>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B,x</a:t>
              </a:r>
              <a:endParaRPr lang="en-US" sz="2000" b="1" baseline="-25000" dirty="0"/>
            </a:p>
          </p:txBody>
        </p:sp>
        <p:sp>
          <p:nvSpPr>
            <p:cNvPr id="51" name="TextBox 50"/>
            <p:cNvSpPr txBox="1"/>
            <p:nvPr/>
          </p:nvSpPr>
          <p:spPr>
            <a:xfrm>
              <a:off x="5786446" y="5929330"/>
              <a:ext cx="928694" cy="400110"/>
            </a:xfrm>
            <a:prstGeom prst="rect">
              <a:avLst/>
            </a:prstGeom>
            <a:noFill/>
          </p:spPr>
          <p:txBody>
            <a:bodyPr wrap="square" rtlCol="0">
              <a:spAutoFit/>
            </a:bodyPr>
            <a:lstStyle/>
            <a:p>
              <a:pPr algn="ctr"/>
              <a:r>
                <a:rPr lang="en-US" sz="2000" b="1" dirty="0" err="1" smtClean="0"/>
                <a:t>F</a:t>
              </a:r>
              <a:r>
                <a:rPr lang="en-US" sz="2000" b="1" baseline="-25000" dirty="0" err="1" smtClean="0"/>
                <a:t>B,y</a:t>
              </a:r>
              <a:endParaRPr lang="en-US" sz="2000" b="1" baseline="-25000" dirty="0"/>
            </a:p>
          </p:txBody>
        </p:sp>
      </p:gr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00240"/>
            <a:ext cx="7500990"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To find the reaction forces, we can  use the equilibrium moment equation</a:t>
            </a:r>
          </a:p>
        </p:txBody>
      </p:sp>
      <p:grpSp>
        <p:nvGrpSpPr>
          <p:cNvPr id="95" name="Group 94"/>
          <p:cNvGrpSpPr/>
          <p:nvPr/>
        </p:nvGrpSpPr>
        <p:grpSpPr>
          <a:xfrm>
            <a:off x="928662" y="2714620"/>
            <a:ext cx="7500990" cy="928694"/>
            <a:chOff x="928662" y="2428868"/>
            <a:chExt cx="7500990" cy="928694"/>
          </a:xfrm>
        </p:grpSpPr>
        <p:sp>
          <p:nvSpPr>
            <p:cNvPr id="93" name="Rectangle 92"/>
            <p:cNvSpPr/>
            <p:nvPr/>
          </p:nvSpPr>
          <p:spPr>
            <a:xfrm>
              <a:off x="928662" y="2428868"/>
              <a:ext cx="7500990" cy="928694"/>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First, we can apply the moment equation at point C: </a:t>
              </a:r>
            </a:p>
          </p:txBody>
        </p:sp>
        <p:graphicFrame>
          <p:nvGraphicFramePr>
            <p:cNvPr id="94" name="Object 93"/>
            <p:cNvGraphicFramePr>
              <a:graphicFrameLocks noChangeAspect="1"/>
            </p:cNvGraphicFramePr>
            <p:nvPr/>
          </p:nvGraphicFramePr>
          <p:xfrm>
            <a:off x="2365375" y="2857499"/>
            <a:ext cx="4951413" cy="428625"/>
          </p:xfrm>
          <a:graphic>
            <a:graphicData uri="http://schemas.openxmlformats.org/presentationml/2006/ole">
              <p:oleObj spid="_x0000_s41987" name="Equation" r:id="rId5" imgW="2933640" imgH="253800" progId="Equation.3">
                <p:embed/>
              </p:oleObj>
            </a:graphicData>
          </a:graphic>
        </p:graphicFrame>
      </p:grpSp>
      <p:grpSp>
        <p:nvGrpSpPr>
          <p:cNvPr id="99" name="Group 98"/>
          <p:cNvGrpSpPr/>
          <p:nvPr/>
        </p:nvGrpSpPr>
        <p:grpSpPr>
          <a:xfrm>
            <a:off x="928662" y="4071942"/>
            <a:ext cx="7500990" cy="1500198"/>
            <a:chOff x="928662" y="4071942"/>
            <a:chExt cx="7500990" cy="1500198"/>
          </a:xfrm>
        </p:grpSpPr>
        <p:sp>
          <p:nvSpPr>
            <p:cNvPr id="97" name="Rectangle 96"/>
            <p:cNvSpPr/>
            <p:nvPr/>
          </p:nvSpPr>
          <p:spPr>
            <a:xfrm>
              <a:off x="928662" y="4071942"/>
              <a:ext cx="7500990" cy="1500198"/>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Then , apply the moment equation at point B:</a:t>
              </a:r>
            </a:p>
            <a:p>
              <a:pPr algn="just"/>
              <a:endParaRPr lang="en-US" b="1" dirty="0" smtClean="0"/>
            </a:p>
            <a:p>
              <a:pPr algn="just"/>
              <a:endParaRPr lang="en-US" b="1" dirty="0" smtClean="0"/>
            </a:p>
            <a:p>
              <a:pPr algn="just"/>
              <a:r>
                <a:rPr lang="en-US" b="1" dirty="0" smtClean="0"/>
                <a:t>The negative value of the force mean that we must reverse the assumed sense for the component</a:t>
              </a:r>
            </a:p>
            <a:p>
              <a:pPr algn="just"/>
              <a:r>
                <a:rPr lang="en-US" b="1" dirty="0" smtClean="0"/>
                <a:t> </a:t>
              </a:r>
            </a:p>
          </p:txBody>
        </p:sp>
        <p:graphicFrame>
          <p:nvGraphicFramePr>
            <p:cNvPr id="98" name="Object 97"/>
            <p:cNvGraphicFramePr>
              <a:graphicFrameLocks noChangeAspect="1"/>
            </p:cNvGraphicFramePr>
            <p:nvPr/>
          </p:nvGraphicFramePr>
          <p:xfrm>
            <a:off x="2320925" y="4500573"/>
            <a:ext cx="5038725" cy="428625"/>
          </p:xfrm>
          <a:graphic>
            <a:graphicData uri="http://schemas.openxmlformats.org/presentationml/2006/ole">
              <p:oleObj spid="_x0000_s41988" name="Equation" r:id="rId6" imgW="2984400" imgH="253800" progId="Equation.3">
                <p:embed/>
              </p:oleObj>
            </a:graphicData>
          </a:graphic>
        </p:graphicFrame>
      </p:gr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00240"/>
            <a:ext cx="7858180" cy="2000264"/>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The figure below show an intermediate stage of the solution where the reaction vertical components were found. To find the horizontal components, we can will use the triangle functions (sine and cosine) because the using of momentum equation will yield a trivial solution.  </a:t>
            </a:r>
          </a:p>
        </p:txBody>
      </p:sp>
      <p:grpSp>
        <p:nvGrpSpPr>
          <p:cNvPr id="47" name="Group 46"/>
          <p:cNvGrpSpPr/>
          <p:nvPr/>
        </p:nvGrpSpPr>
        <p:grpSpPr>
          <a:xfrm>
            <a:off x="3500430" y="4200416"/>
            <a:ext cx="5572164" cy="2729046"/>
            <a:chOff x="3500430" y="3700350"/>
            <a:chExt cx="5572164" cy="2729046"/>
          </a:xfrm>
        </p:grpSpPr>
        <p:grpSp>
          <p:nvGrpSpPr>
            <p:cNvPr id="48" name="Group 46"/>
            <p:cNvGrpSpPr/>
            <p:nvPr/>
          </p:nvGrpSpPr>
          <p:grpSpPr>
            <a:xfrm>
              <a:off x="3500430" y="3700350"/>
              <a:ext cx="5572164" cy="2686126"/>
              <a:chOff x="3500430" y="3700350"/>
              <a:chExt cx="5572164" cy="2686126"/>
            </a:xfrm>
          </p:grpSpPr>
          <p:sp>
            <p:nvSpPr>
              <p:cNvPr id="53" name="TextBox 52"/>
              <p:cNvSpPr txBox="1"/>
              <p:nvPr/>
            </p:nvSpPr>
            <p:spPr>
              <a:xfrm>
                <a:off x="6786578" y="5100592"/>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54" name="TextBox 53"/>
              <p:cNvSpPr txBox="1"/>
              <p:nvPr/>
            </p:nvSpPr>
            <p:spPr>
              <a:xfrm>
                <a:off x="5214942" y="5214950"/>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55" name="Oval 8"/>
              <p:cNvSpPr>
                <a:spLocks noChangeArrowheads="1"/>
              </p:cNvSpPr>
              <p:nvPr/>
            </p:nvSpPr>
            <p:spPr bwMode="auto">
              <a:xfrm>
                <a:off x="6159525" y="5451641"/>
                <a:ext cx="179387" cy="179387"/>
              </a:xfrm>
              <a:prstGeom prst="ellipse">
                <a:avLst/>
              </a:prstGeom>
              <a:gradFill rotWithShape="1">
                <a:gsLst>
                  <a:gs pos="0">
                    <a:srgbClr val="FFFFFF"/>
                  </a:gs>
                  <a:gs pos="100000">
                    <a:srgbClr val="FFFFFF">
                      <a:gamma/>
                      <a:shade val="46275"/>
                      <a:invGamma/>
                    </a:srgbClr>
                  </a:gs>
                </a:gsLst>
                <a:path path="shape">
                  <a:fillToRect l="50000" t="50000" r="50000" b="50000"/>
                </a:path>
              </a:gra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56" name="AutoShape 9"/>
              <p:cNvCxnSpPr>
                <a:cxnSpLocks noChangeShapeType="1"/>
              </p:cNvCxnSpPr>
              <p:nvPr/>
            </p:nvCxnSpPr>
            <p:spPr bwMode="auto">
              <a:xfrm>
                <a:off x="6243662" y="5540541"/>
                <a:ext cx="1828800" cy="0"/>
              </a:xfrm>
              <a:prstGeom prst="straightConnector1">
                <a:avLst/>
              </a:prstGeom>
              <a:noFill/>
              <a:ln w="19050">
                <a:solidFill>
                  <a:srgbClr val="000000"/>
                </a:solidFill>
                <a:round/>
                <a:headEnd type="oval" w="med" len="med"/>
                <a:tailEnd type="oval" w="med" len="med"/>
              </a:ln>
            </p:spPr>
          </p:cxnSp>
          <p:cxnSp>
            <p:nvCxnSpPr>
              <p:cNvPr id="57" name="AutoShape 10"/>
              <p:cNvCxnSpPr>
                <a:cxnSpLocks noChangeShapeType="1"/>
              </p:cNvCxnSpPr>
              <p:nvPr/>
            </p:nvCxnSpPr>
            <p:spPr bwMode="auto">
              <a:xfrm>
                <a:off x="4414862" y="5540541"/>
                <a:ext cx="1828800" cy="0"/>
              </a:xfrm>
              <a:prstGeom prst="straightConnector1">
                <a:avLst/>
              </a:prstGeom>
              <a:noFill/>
              <a:ln w="19050">
                <a:solidFill>
                  <a:srgbClr val="000000"/>
                </a:solidFill>
                <a:round/>
                <a:headEnd type="oval" w="med" len="med"/>
                <a:tailEnd type="oval" w="med" len="med"/>
              </a:ln>
            </p:spPr>
          </p:cxnSp>
          <p:cxnSp>
            <p:nvCxnSpPr>
              <p:cNvPr id="58" name="AutoShape 30"/>
              <p:cNvCxnSpPr>
                <a:cxnSpLocks noChangeShapeType="1"/>
              </p:cNvCxnSpPr>
              <p:nvPr/>
            </p:nvCxnSpPr>
            <p:spPr bwMode="auto">
              <a:xfrm rot="18900000" flipH="1">
                <a:off x="5536441" y="5942048"/>
                <a:ext cx="731520" cy="0"/>
              </a:xfrm>
              <a:prstGeom prst="straightConnector1">
                <a:avLst/>
              </a:prstGeom>
              <a:noFill/>
              <a:ln w="25400">
                <a:solidFill>
                  <a:srgbClr val="FF0000"/>
                </a:solidFill>
                <a:round/>
                <a:headEnd type="stealth" w="lg" len="lg"/>
                <a:tailEnd type="none" w="lg" len="lg"/>
              </a:ln>
            </p:spPr>
          </p:cxnSp>
          <p:sp>
            <p:nvSpPr>
              <p:cNvPr id="59" name="TextBox 58"/>
              <p:cNvSpPr txBox="1"/>
              <p:nvPr/>
            </p:nvSpPr>
            <p:spPr>
              <a:xfrm>
                <a:off x="5286380" y="5957848"/>
                <a:ext cx="428628"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cxnSp>
            <p:nvCxnSpPr>
              <p:cNvPr id="60" name="AutoShape 30"/>
              <p:cNvCxnSpPr>
                <a:cxnSpLocks noChangeShapeType="1"/>
              </p:cNvCxnSpPr>
              <p:nvPr/>
            </p:nvCxnSpPr>
            <p:spPr bwMode="auto">
              <a:xfrm rot="19800000" flipH="1">
                <a:off x="3665742" y="5812056"/>
                <a:ext cx="731520" cy="0"/>
              </a:xfrm>
              <a:prstGeom prst="straightConnector1">
                <a:avLst/>
              </a:prstGeom>
              <a:noFill/>
              <a:ln w="25400">
                <a:solidFill>
                  <a:srgbClr val="FF0000"/>
                </a:solidFill>
                <a:round/>
                <a:headEnd type="stealth" w="lg" len="lg"/>
                <a:tailEnd type="none" w="lg" len="lg"/>
              </a:ln>
            </p:spPr>
          </p:cxnSp>
          <p:sp>
            <p:nvSpPr>
              <p:cNvPr id="63" name="TextBox 62"/>
              <p:cNvSpPr txBox="1"/>
              <p:nvPr/>
            </p:nvSpPr>
            <p:spPr>
              <a:xfrm>
                <a:off x="3500430" y="5943446"/>
                <a:ext cx="428628" cy="400110"/>
              </a:xfrm>
              <a:prstGeom prst="rect">
                <a:avLst/>
              </a:prstGeom>
              <a:noFill/>
            </p:spPr>
            <p:txBody>
              <a:bodyPr wrap="square" rtlCol="0">
                <a:spAutoFit/>
              </a:bodyPr>
              <a:lstStyle/>
              <a:p>
                <a:pPr algn="ctr"/>
                <a:r>
                  <a:rPr lang="en-US" sz="2000" b="1" dirty="0" smtClean="0"/>
                  <a:t>F</a:t>
                </a:r>
                <a:r>
                  <a:rPr lang="en-US" sz="2000" b="1" baseline="-25000" dirty="0" smtClean="0"/>
                  <a:t>C</a:t>
                </a:r>
                <a:endParaRPr lang="en-US" sz="2000" b="1" baseline="-25000" dirty="0"/>
              </a:p>
            </p:txBody>
          </p:sp>
          <p:cxnSp>
            <p:nvCxnSpPr>
              <p:cNvPr id="64" name="AutoShape 30"/>
              <p:cNvCxnSpPr>
                <a:cxnSpLocks noChangeShapeType="1"/>
              </p:cNvCxnSpPr>
              <p:nvPr/>
            </p:nvCxnSpPr>
            <p:spPr bwMode="auto">
              <a:xfrm rot="5400000" flipH="1">
                <a:off x="4200524" y="5829204"/>
                <a:ext cx="457200" cy="0"/>
              </a:xfrm>
              <a:prstGeom prst="straightConnector1">
                <a:avLst/>
              </a:prstGeom>
              <a:noFill/>
              <a:ln w="25400">
                <a:solidFill>
                  <a:srgbClr val="FF0000"/>
                </a:solidFill>
                <a:round/>
                <a:headEnd type="stealth" w="lg" len="lg"/>
                <a:tailEnd type="none" w="lg" len="lg"/>
              </a:ln>
            </p:spPr>
          </p:cxnSp>
          <p:cxnSp>
            <p:nvCxnSpPr>
              <p:cNvPr id="65" name="AutoShape 30"/>
              <p:cNvCxnSpPr>
                <a:cxnSpLocks noChangeShapeType="1"/>
              </p:cNvCxnSpPr>
              <p:nvPr/>
            </p:nvCxnSpPr>
            <p:spPr bwMode="auto">
              <a:xfrm flipH="1">
                <a:off x="3626166" y="5557738"/>
                <a:ext cx="731520" cy="0"/>
              </a:xfrm>
              <a:prstGeom prst="straightConnector1">
                <a:avLst/>
              </a:prstGeom>
              <a:noFill/>
              <a:ln w="25400">
                <a:solidFill>
                  <a:srgbClr val="FF0000"/>
                </a:solidFill>
                <a:round/>
                <a:headEnd type="stealth" w="lg" len="lg"/>
                <a:tailEnd type="none" w="lg" len="lg"/>
              </a:ln>
            </p:spPr>
          </p:cxnSp>
          <p:sp>
            <p:nvSpPr>
              <p:cNvPr id="72" name="TextBox 71"/>
              <p:cNvSpPr txBox="1"/>
              <p:nvPr/>
            </p:nvSpPr>
            <p:spPr>
              <a:xfrm>
                <a:off x="3500430" y="5129110"/>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C,x</a:t>
                </a:r>
                <a:endParaRPr lang="en-US" sz="2000" b="1" baseline="-25000" dirty="0"/>
              </a:p>
            </p:txBody>
          </p:sp>
          <p:sp>
            <p:nvSpPr>
              <p:cNvPr id="73" name="TextBox 72"/>
              <p:cNvSpPr txBox="1"/>
              <p:nvPr/>
            </p:nvSpPr>
            <p:spPr>
              <a:xfrm>
                <a:off x="3929058" y="5986366"/>
                <a:ext cx="928694" cy="400110"/>
              </a:xfrm>
              <a:prstGeom prst="rect">
                <a:avLst/>
              </a:prstGeom>
              <a:noFill/>
            </p:spPr>
            <p:txBody>
              <a:bodyPr wrap="square" rtlCol="0">
                <a:spAutoFit/>
              </a:bodyPr>
              <a:lstStyle/>
              <a:p>
                <a:pPr algn="ctr"/>
                <a:r>
                  <a:rPr lang="en-US" sz="2000" b="1" dirty="0" smtClean="0"/>
                  <a:t>10</a:t>
                </a:r>
                <a:endParaRPr lang="en-US" sz="2000" b="1" baseline="-25000" dirty="0"/>
              </a:p>
            </p:txBody>
          </p:sp>
          <p:sp>
            <p:nvSpPr>
              <p:cNvPr id="74" name="TextBox 73"/>
              <p:cNvSpPr txBox="1"/>
              <p:nvPr/>
            </p:nvSpPr>
            <p:spPr>
              <a:xfrm>
                <a:off x="5286380" y="5545596"/>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cxnSp>
            <p:nvCxnSpPr>
              <p:cNvPr id="75" name="AutoShape 30"/>
              <p:cNvCxnSpPr>
                <a:cxnSpLocks noChangeShapeType="1"/>
              </p:cNvCxnSpPr>
              <p:nvPr/>
            </p:nvCxnSpPr>
            <p:spPr bwMode="auto">
              <a:xfrm rot="5400000" flipH="1">
                <a:off x="7706702" y="5066242"/>
                <a:ext cx="731520" cy="0"/>
              </a:xfrm>
              <a:prstGeom prst="straightConnector1">
                <a:avLst/>
              </a:prstGeom>
              <a:noFill/>
              <a:ln w="25400">
                <a:solidFill>
                  <a:srgbClr val="FF0000"/>
                </a:solidFill>
                <a:round/>
                <a:headEnd type="stealth" w="lg" len="lg"/>
                <a:tailEnd type="none" w="lg" len="lg"/>
              </a:ln>
            </p:spPr>
          </p:cxnSp>
          <p:sp>
            <p:nvSpPr>
              <p:cNvPr id="85" name="TextBox 84"/>
              <p:cNvSpPr txBox="1"/>
              <p:nvPr/>
            </p:nvSpPr>
            <p:spPr>
              <a:xfrm>
                <a:off x="7072330" y="4600526"/>
                <a:ext cx="1214446" cy="400110"/>
              </a:xfrm>
              <a:prstGeom prst="rect">
                <a:avLst/>
              </a:prstGeom>
              <a:noFill/>
            </p:spPr>
            <p:txBody>
              <a:bodyPr wrap="square" rtlCol="0">
                <a:spAutoFit/>
              </a:bodyPr>
              <a:lstStyle/>
              <a:p>
                <a:pPr algn="ctr"/>
                <a:r>
                  <a:rPr lang="en-US" sz="2000" b="1" dirty="0" smtClean="0"/>
                  <a:t>10 </a:t>
                </a:r>
                <a:r>
                  <a:rPr lang="en-US" sz="2000" b="1" dirty="0" err="1" smtClean="0"/>
                  <a:t>kN</a:t>
                </a:r>
                <a:endParaRPr lang="en-US" sz="2000" b="1" dirty="0"/>
              </a:p>
            </p:txBody>
          </p:sp>
          <p:cxnSp>
            <p:nvCxnSpPr>
              <p:cNvPr id="86" name="AutoShape 30"/>
              <p:cNvCxnSpPr>
                <a:cxnSpLocks noChangeShapeType="1"/>
              </p:cNvCxnSpPr>
              <p:nvPr/>
            </p:nvCxnSpPr>
            <p:spPr bwMode="auto">
              <a:xfrm rot="10800000" flipV="1">
                <a:off x="4286258" y="3700350"/>
                <a:ext cx="3857642" cy="1945958"/>
              </a:xfrm>
              <a:prstGeom prst="straightConnector1">
                <a:avLst/>
              </a:prstGeom>
              <a:noFill/>
              <a:ln w="19050">
                <a:solidFill>
                  <a:schemeClr val="tx2"/>
                </a:solidFill>
                <a:prstDash val="dash"/>
                <a:round/>
                <a:headEnd type="none" w="lg" len="lg"/>
                <a:tailEnd type="none" w="sm" len="lg"/>
              </a:ln>
            </p:spPr>
          </p:cxnSp>
          <p:cxnSp>
            <p:nvCxnSpPr>
              <p:cNvPr id="87" name="AutoShape 30"/>
              <p:cNvCxnSpPr>
                <a:cxnSpLocks noChangeShapeType="1"/>
              </p:cNvCxnSpPr>
              <p:nvPr/>
            </p:nvCxnSpPr>
            <p:spPr bwMode="auto">
              <a:xfrm rot="18900000" flipH="1">
                <a:off x="5727526" y="4699404"/>
                <a:ext cx="2834640" cy="0"/>
              </a:xfrm>
              <a:prstGeom prst="straightConnector1">
                <a:avLst/>
              </a:prstGeom>
              <a:noFill/>
              <a:ln w="19050">
                <a:solidFill>
                  <a:schemeClr val="tx2"/>
                </a:solidFill>
                <a:prstDash val="dash"/>
                <a:round/>
                <a:headEnd type="none" w="lg" len="lg"/>
                <a:tailEnd type="none" w="lg" len="lg"/>
              </a:ln>
            </p:spPr>
          </p:cxnSp>
          <p:cxnSp>
            <p:nvCxnSpPr>
              <p:cNvPr id="88" name="AutoShape 30"/>
              <p:cNvCxnSpPr>
                <a:cxnSpLocks noChangeShapeType="1"/>
              </p:cNvCxnSpPr>
              <p:nvPr/>
            </p:nvCxnSpPr>
            <p:spPr bwMode="auto">
              <a:xfrm rot="5400000" flipH="1">
                <a:off x="7523822" y="4248990"/>
                <a:ext cx="1097280" cy="0"/>
              </a:xfrm>
              <a:prstGeom prst="straightConnector1">
                <a:avLst/>
              </a:prstGeom>
              <a:noFill/>
              <a:ln w="19050">
                <a:solidFill>
                  <a:schemeClr val="tx2"/>
                </a:solidFill>
                <a:prstDash val="dash"/>
                <a:round/>
                <a:headEnd type="none" w="lg" len="lg"/>
                <a:tailEnd type="none" w="lg" len="lg"/>
              </a:ln>
            </p:spPr>
          </p:cxnSp>
          <p:sp>
            <p:nvSpPr>
              <p:cNvPr id="89" name="TextBox 88"/>
              <p:cNvSpPr txBox="1"/>
              <p:nvPr/>
            </p:nvSpPr>
            <p:spPr>
              <a:xfrm>
                <a:off x="6286512" y="5200548"/>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sp>
            <p:nvSpPr>
              <p:cNvPr id="90" name="TextBox 89"/>
              <p:cNvSpPr txBox="1"/>
              <p:nvPr/>
            </p:nvSpPr>
            <p:spPr>
              <a:xfrm>
                <a:off x="4500562" y="5271986"/>
                <a:ext cx="1071570" cy="369332"/>
              </a:xfrm>
              <a:prstGeom prst="rect">
                <a:avLst/>
              </a:prstGeom>
              <a:noFill/>
            </p:spPr>
            <p:txBody>
              <a:bodyPr wrap="square" rtlCol="0">
                <a:spAutoFit/>
              </a:bodyPr>
              <a:lstStyle/>
              <a:p>
                <a:pPr algn="ctr"/>
                <a:r>
                  <a:rPr lang="en-US" b="1" dirty="0" smtClean="0"/>
                  <a:t>26.6</a:t>
                </a:r>
                <a:r>
                  <a:rPr lang="en-US" b="1" baseline="30000" dirty="0" smtClean="0"/>
                  <a:t>o</a:t>
                </a:r>
                <a:endParaRPr lang="en-US" b="1" baseline="30000" dirty="0"/>
              </a:p>
            </p:txBody>
          </p:sp>
          <p:cxnSp>
            <p:nvCxnSpPr>
              <p:cNvPr id="91" name="Straight Arrow Connector 90"/>
              <p:cNvCxnSpPr/>
              <p:nvPr/>
            </p:nvCxnSpPr>
            <p:spPr>
              <a:xfrm rot="5400000">
                <a:off x="7465239" y="4607727"/>
                <a:ext cx="1643074"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92" name="TextBox 91"/>
              <p:cNvSpPr txBox="1"/>
              <p:nvPr/>
            </p:nvSpPr>
            <p:spPr>
              <a:xfrm>
                <a:off x="8001024" y="4286256"/>
                <a:ext cx="1071570" cy="400110"/>
              </a:xfrm>
              <a:prstGeom prst="rect">
                <a:avLst/>
              </a:prstGeom>
              <a:noFill/>
            </p:spPr>
            <p:txBody>
              <a:bodyPr wrap="square" rtlCol="0">
                <a:spAutoFit/>
              </a:bodyPr>
              <a:lstStyle/>
              <a:p>
                <a:pPr algn="ctr"/>
                <a:r>
                  <a:rPr lang="en-US" sz="2000" b="1" dirty="0" smtClean="0"/>
                  <a:t>2 m</a:t>
                </a:r>
                <a:endParaRPr lang="en-US" sz="2000" b="1" dirty="0"/>
              </a:p>
            </p:txBody>
          </p:sp>
        </p:grpSp>
        <p:cxnSp>
          <p:nvCxnSpPr>
            <p:cNvPr id="49" name="AutoShape 30"/>
            <p:cNvCxnSpPr>
              <a:cxnSpLocks noChangeShapeType="1"/>
            </p:cNvCxnSpPr>
            <p:nvPr/>
          </p:nvCxnSpPr>
          <p:spPr bwMode="auto">
            <a:xfrm rot="16200000" flipH="1">
              <a:off x="6057912" y="5843606"/>
              <a:ext cx="457200" cy="0"/>
            </a:xfrm>
            <a:prstGeom prst="straightConnector1">
              <a:avLst/>
            </a:prstGeom>
            <a:noFill/>
            <a:ln w="25400">
              <a:solidFill>
                <a:srgbClr val="FF0000"/>
              </a:solidFill>
              <a:round/>
              <a:headEnd type="stealth" w="lg" len="lg"/>
              <a:tailEnd type="none" w="lg" len="lg"/>
            </a:ln>
          </p:spPr>
        </p:cxnSp>
        <p:cxnSp>
          <p:nvCxnSpPr>
            <p:cNvPr id="50" name="AutoShape 30"/>
            <p:cNvCxnSpPr>
              <a:cxnSpLocks noChangeShapeType="1"/>
            </p:cNvCxnSpPr>
            <p:nvPr/>
          </p:nvCxnSpPr>
          <p:spPr bwMode="auto">
            <a:xfrm flipH="1">
              <a:off x="5483554" y="5572140"/>
              <a:ext cx="731520" cy="0"/>
            </a:xfrm>
            <a:prstGeom prst="straightConnector1">
              <a:avLst/>
            </a:prstGeom>
            <a:noFill/>
            <a:ln w="25400">
              <a:solidFill>
                <a:srgbClr val="FF0000"/>
              </a:solidFill>
              <a:round/>
              <a:headEnd type="stealth" w="lg" len="lg"/>
              <a:tailEnd type="none" w="lg" len="lg"/>
            </a:ln>
          </p:spPr>
        </p:cxnSp>
        <p:sp>
          <p:nvSpPr>
            <p:cNvPr id="51" name="TextBox 50"/>
            <p:cNvSpPr txBox="1"/>
            <p:nvPr/>
          </p:nvSpPr>
          <p:spPr>
            <a:xfrm>
              <a:off x="4991104" y="5457782"/>
              <a:ext cx="652466" cy="400110"/>
            </a:xfrm>
            <a:prstGeom prst="rect">
              <a:avLst/>
            </a:prstGeom>
            <a:noFill/>
          </p:spPr>
          <p:txBody>
            <a:bodyPr wrap="square" rtlCol="0">
              <a:spAutoFit/>
            </a:bodyPr>
            <a:lstStyle/>
            <a:p>
              <a:pPr algn="ctr"/>
              <a:r>
                <a:rPr lang="en-US" sz="2000" b="1" dirty="0" err="1" smtClean="0"/>
                <a:t>F</a:t>
              </a:r>
              <a:r>
                <a:rPr lang="en-US" sz="2000" b="1" baseline="-25000" dirty="0" err="1" smtClean="0"/>
                <a:t>B,x</a:t>
              </a:r>
              <a:endParaRPr lang="en-US" sz="2000" b="1" baseline="-25000" dirty="0"/>
            </a:p>
          </p:txBody>
        </p:sp>
        <p:sp>
          <p:nvSpPr>
            <p:cNvPr id="52" name="TextBox 51"/>
            <p:cNvSpPr txBox="1"/>
            <p:nvPr/>
          </p:nvSpPr>
          <p:spPr>
            <a:xfrm>
              <a:off x="5786446" y="6029286"/>
              <a:ext cx="928694" cy="400110"/>
            </a:xfrm>
            <a:prstGeom prst="rect">
              <a:avLst/>
            </a:prstGeom>
            <a:noFill/>
          </p:spPr>
          <p:txBody>
            <a:bodyPr wrap="square" rtlCol="0">
              <a:spAutoFit/>
            </a:bodyPr>
            <a:lstStyle/>
            <a:p>
              <a:pPr algn="ctr"/>
              <a:r>
                <a:rPr lang="en-US" sz="2000" b="1" dirty="0" smtClean="0"/>
                <a:t>20</a:t>
              </a:r>
              <a:endParaRPr lang="en-US" sz="2000" b="1" baseline="-25000" dirty="0"/>
            </a:p>
          </p:txBody>
        </p:sp>
      </p:grpSp>
      <p:graphicFrame>
        <p:nvGraphicFramePr>
          <p:cNvPr id="94" name="Object 93"/>
          <p:cNvGraphicFramePr>
            <a:graphicFrameLocks noChangeAspect="1"/>
          </p:cNvGraphicFramePr>
          <p:nvPr/>
        </p:nvGraphicFramePr>
        <p:xfrm>
          <a:off x="1285875" y="3143250"/>
          <a:ext cx="5695950" cy="357188"/>
        </p:xfrm>
        <a:graphic>
          <a:graphicData uri="http://schemas.openxmlformats.org/presentationml/2006/ole">
            <p:oleObj spid="_x0000_s43011" name="Equation" r:id="rId5" imgW="3848040" imgH="241200" progId="Equation.3">
              <p:embed/>
            </p:oleObj>
          </a:graphicData>
        </a:graphic>
      </p:graphicFrame>
      <p:graphicFrame>
        <p:nvGraphicFramePr>
          <p:cNvPr id="43012" name="Object 4"/>
          <p:cNvGraphicFramePr>
            <a:graphicFrameLocks noChangeAspect="1"/>
          </p:cNvGraphicFramePr>
          <p:nvPr/>
        </p:nvGraphicFramePr>
        <p:xfrm>
          <a:off x="1285852" y="3500438"/>
          <a:ext cx="5337175" cy="357187"/>
        </p:xfrm>
        <a:graphic>
          <a:graphicData uri="http://schemas.openxmlformats.org/presentationml/2006/ole">
            <p:oleObj spid="_x0000_s43012" name="Equation" r:id="rId6" imgW="3606480" imgH="241200" progId="Equation.3">
              <p:embed/>
            </p:oleObj>
          </a:graphicData>
        </a:graphic>
      </p:graphicFrame>
      <p:sp>
        <p:nvSpPr>
          <p:cNvPr id="95" name="Rectangle 94"/>
          <p:cNvSpPr/>
          <p:nvPr/>
        </p:nvSpPr>
        <p:spPr>
          <a:xfrm>
            <a:off x="857224" y="4143380"/>
            <a:ext cx="3276624" cy="1571636"/>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Verify: </a:t>
            </a:r>
          </a:p>
        </p:txBody>
      </p:sp>
      <p:graphicFrame>
        <p:nvGraphicFramePr>
          <p:cNvPr id="96" name="Object 4"/>
          <p:cNvGraphicFramePr>
            <a:graphicFrameLocks noChangeAspect="1"/>
          </p:cNvGraphicFramePr>
          <p:nvPr/>
        </p:nvGraphicFramePr>
        <p:xfrm>
          <a:off x="1142976" y="4500570"/>
          <a:ext cx="2574925" cy="827087"/>
        </p:xfrm>
        <a:graphic>
          <a:graphicData uri="http://schemas.openxmlformats.org/presentationml/2006/ole">
            <p:oleObj spid="_x0000_s43013" name="Equation" r:id="rId7" imgW="1739880" imgH="55872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1071538" y="2214554"/>
            <a:ext cx="6215106"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the figure below illustrates the final solution </a:t>
            </a:r>
          </a:p>
        </p:txBody>
      </p:sp>
      <p:grpSp>
        <p:nvGrpSpPr>
          <p:cNvPr id="45" name="Group 44"/>
          <p:cNvGrpSpPr/>
          <p:nvPr/>
        </p:nvGrpSpPr>
        <p:grpSpPr>
          <a:xfrm>
            <a:off x="3000364" y="2928934"/>
            <a:ext cx="6357982" cy="2729046"/>
            <a:chOff x="2714612" y="3700350"/>
            <a:chExt cx="6357982" cy="2729046"/>
          </a:xfrm>
        </p:grpSpPr>
        <p:grpSp>
          <p:nvGrpSpPr>
            <p:cNvPr id="46" name="Group 46"/>
            <p:cNvGrpSpPr/>
            <p:nvPr/>
          </p:nvGrpSpPr>
          <p:grpSpPr>
            <a:xfrm>
              <a:off x="2714612" y="3700350"/>
              <a:ext cx="6357982" cy="2686126"/>
              <a:chOff x="2714612" y="3700350"/>
              <a:chExt cx="6357982" cy="2686126"/>
            </a:xfrm>
          </p:grpSpPr>
          <p:sp>
            <p:nvSpPr>
              <p:cNvPr id="66" name="TextBox 65"/>
              <p:cNvSpPr txBox="1"/>
              <p:nvPr/>
            </p:nvSpPr>
            <p:spPr>
              <a:xfrm>
                <a:off x="6786578" y="5100592"/>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67" name="TextBox 66"/>
              <p:cNvSpPr txBox="1"/>
              <p:nvPr/>
            </p:nvSpPr>
            <p:spPr>
              <a:xfrm>
                <a:off x="5214942" y="5214950"/>
                <a:ext cx="1071570" cy="400110"/>
              </a:xfrm>
              <a:prstGeom prst="rect">
                <a:avLst/>
              </a:prstGeom>
              <a:noFill/>
            </p:spPr>
            <p:txBody>
              <a:bodyPr wrap="square" rtlCol="0">
                <a:spAutoFit/>
              </a:bodyPr>
              <a:lstStyle/>
              <a:p>
                <a:pPr algn="ctr"/>
                <a:r>
                  <a:rPr lang="en-US" sz="2000" b="1" dirty="0" smtClean="0"/>
                  <a:t>2 m</a:t>
                </a:r>
                <a:endParaRPr lang="en-US" sz="2000" b="1" dirty="0"/>
              </a:p>
            </p:txBody>
          </p:sp>
          <p:sp>
            <p:nvSpPr>
              <p:cNvPr id="68" name="Oval 8"/>
              <p:cNvSpPr>
                <a:spLocks noChangeArrowheads="1"/>
              </p:cNvSpPr>
              <p:nvPr/>
            </p:nvSpPr>
            <p:spPr bwMode="auto">
              <a:xfrm>
                <a:off x="6159525" y="5451641"/>
                <a:ext cx="179387" cy="179387"/>
              </a:xfrm>
              <a:prstGeom prst="ellipse">
                <a:avLst/>
              </a:prstGeom>
              <a:gradFill rotWithShape="1">
                <a:gsLst>
                  <a:gs pos="0">
                    <a:srgbClr val="FFFFFF"/>
                  </a:gs>
                  <a:gs pos="100000">
                    <a:srgbClr val="FFFFFF">
                      <a:gamma/>
                      <a:shade val="46275"/>
                      <a:invGamma/>
                    </a:srgbClr>
                  </a:gs>
                </a:gsLst>
                <a:path path="shape">
                  <a:fillToRect l="50000" t="50000" r="50000" b="50000"/>
                </a:path>
              </a:gra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69" name="AutoShape 9"/>
              <p:cNvCxnSpPr>
                <a:cxnSpLocks noChangeShapeType="1"/>
              </p:cNvCxnSpPr>
              <p:nvPr/>
            </p:nvCxnSpPr>
            <p:spPr bwMode="auto">
              <a:xfrm>
                <a:off x="6243662" y="5540541"/>
                <a:ext cx="1828800" cy="0"/>
              </a:xfrm>
              <a:prstGeom prst="straightConnector1">
                <a:avLst/>
              </a:prstGeom>
              <a:noFill/>
              <a:ln w="19050">
                <a:solidFill>
                  <a:srgbClr val="000000"/>
                </a:solidFill>
                <a:round/>
                <a:headEnd type="oval" w="med" len="med"/>
                <a:tailEnd type="oval" w="med" len="med"/>
              </a:ln>
            </p:spPr>
          </p:cxnSp>
          <p:cxnSp>
            <p:nvCxnSpPr>
              <p:cNvPr id="70" name="AutoShape 10"/>
              <p:cNvCxnSpPr>
                <a:cxnSpLocks noChangeShapeType="1"/>
              </p:cNvCxnSpPr>
              <p:nvPr/>
            </p:nvCxnSpPr>
            <p:spPr bwMode="auto">
              <a:xfrm>
                <a:off x="4414862" y="5540541"/>
                <a:ext cx="1828800" cy="0"/>
              </a:xfrm>
              <a:prstGeom prst="straightConnector1">
                <a:avLst/>
              </a:prstGeom>
              <a:noFill/>
              <a:ln w="19050">
                <a:solidFill>
                  <a:srgbClr val="000000"/>
                </a:solidFill>
                <a:round/>
                <a:headEnd type="oval" w="med" len="med"/>
                <a:tailEnd type="oval" w="med" len="med"/>
              </a:ln>
            </p:spPr>
          </p:cxnSp>
          <p:cxnSp>
            <p:nvCxnSpPr>
              <p:cNvPr id="71" name="AutoShape 30"/>
              <p:cNvCxnSpPr>
                <a:cxnSpLocks noChangeShapeType="1"/>
              </p:cNvCxnSpPr>
              <p:nvPr/>
            </p:nvCxnSpPr>
            <p:spPr bwMode="auto">
              <a:xfrm rot="18900000" flipH="1">
                <a:off x="5536441" y="5942048"/>
                <a:ext cx="731520" cy="0"/>
              </a:xfrm>
              <a:prstGeom prst="straightConnector1">
                <a:avLst/>
              </a:prstGeom>
              <a:noFill/>
              <a:ln w="25400">
                <a:solidFill>
                  <a:srgbClr val="FF0000"/>
                </a:solidFill>
                <a:round/>
                <a:headEnd type="stealth" w="lg" len="lg"/>
                <a:tailEnd type="none" w="lg" len="lg"/>
              </a:ln>
            </p:spPr>
          </p:cxnSp>
          <p:sp>
            <p:nvSpPr>
              <p:cNvPr id="76" name="TextBox 75"/>
              <p:cNvSpPr txBox="1"/>
              <p:nvPr/>
            </p:nvSpPr>
            <p:spPr>
              <a:xfrm>
                <a:off x="4643438" y="5957848"/>
                <a:ext cx="1285884" cy="400110"/>
              </a:xfrm>
              <a:prstGeom prst="rect">
                <a:avLst/>
              </a:prstGeom>
              <a:noFill/>
            </p:spPr>
            <p:txBody>
              <a:bodyPr wrap="square" rtlCol="0">
                <a:spAutoFit/>
              </a:bodyPr>
              <a:lstStyle/>
              <a:p>
                <a:pPr algn="ctr"/>
                <a:r>
                  <a:rPr lang="en-US" sz="2000" b="1" dirty="0" smtClean="0"/>
                  <a:t>28.28</a:t>
                </a:r>
                <a:endParaRPr lang="en-US" sz="2000" b="1" baseline="-25000" dirty="0"/>
              </a:p>
            </p:txBody>
          </p:sp>
          <p:cxnSp>
            <p:nvCxnSpPr>
              <p:cNvPr id="77" name="AutoShape 30"/>
              <p:cNvCxnSpPr>
                <a:cxnSpLocks noChangeShapeType="1"/>
              </p:cNvCxnSpPr>
              <p:nvPr/>
            </p:nvCxnSpPr>
            <p:spPr bwMode="auto">
              <a:xfrm rot="19800000" flipH="1">
                <a:off x="3665742" y="5812056"/>
                <a:ext cx="731520" cy="0"/>
              </a:xfrm>
              <a:prstGeom prst="straightConnector1">
                <a:avLst/>
              </a:prstGeom>
              <a:noFill/>
              <a:ln w="25400">
                <a:solidFill>
                  <a:srgbClr val="FF0000"/>
                </a:solidFill>
                <a:round/>
                <a:headEnd type="stealth" w="lg" len="lg"/>
                <a:tailEnd type="none" w="lg" len="lg"/>
              </a:ln>
            </p:spPr>
          </p:cxnSp>
          <p:sp>
            <p:nvSpPr>
              <p:cNvPr id="78" name="TextBox 77"/>
              <p:cNvSpPr txBox="1"/>
              <p:nvPr/>
            </p:nvSpPr>
            <p:spPr>
              <a:xfrm>
                <a:off x="2714612" y="5943446"/>
                <a:ext cx="1214446" cy="400110"/>
              </a:xfrm>
              <a:prstGeom prst="rect">
                <a:avLst/>
              </a:prstGeom>
              <a:noFill/>
            </p:spPr>
            <p:txBody>
              <a:bodyPr wrap="square" rtlCol="0">
                <a:spAutoFit/>
              </a:bodyPr>
              <a:lstStyle/>
              <a:p>
                <a:pPr algn="ctr"/>
                <a:r>
                  <a:rPr lang="en-US" sz="2000" b="1" dirty="0" smtClean="0"/>
                  <a:t>22.33</a:t>
                </a:r>
                <a:endParaRPr lang="en-US" sz="2000" b="1" baseline="-25000" dirty="0"/>
              </a:p>
            </p:txBody>
          </p:sp>
          <p:cxnSp>
            <p:nvCxnSpPr>
              <p:cNvPr id="79" name="AutoShape 30"/>
              <p:cNvCxnSpPr>
                <a:cxnSpLocks noChangeShapeType="1"/>
              </p:cNvCxnSpPr>
              <p:nvPr/>
            </p:nvCxnSpPr>
            <p:spPr bwMode="auto">
              <a:xfrm rot="5400000" flipH="1">
                <a:off x="4200524" y="5829204"/>
                <a:ext cx="457200" cy="0"/>
              </a:xfrm>
              <a:prstGeom prst="straightConnector1">
                <a:avLst/>
              </a:prstGeom>
              <a:noFill/>
              <a:ln w="25400">
                <a:solidFill>
                  <a:srgbClr val="FF0000"/>
                </a:solidFill>
                <a:round/>
                <a:headEnd type="stealth" w="lg" len="lg"/>
                <a:tailEnd type="none" w="lg" len="lg"/>
              </a:ln>
            </p:spPr>
          </p:cxnSp>
          <p:cxnSp>
            <p:nvCxnSpPr>
              <p:cNvPr id="80" name="AutoShape 30"/>
              <p:cNvCxnSpPr>
                <a:cxnSpLocks noChangeShapeType="1"/>
              </p:cNvCxnSpPr>
              <p:nvPr/>
            </p:nvCxnSpPr>
            <p:spPr bwMode="auto">
              <a:xfrm flipH="1">
                <a:off x="3626166" y="5557738"/>
                <a:ext cx="731520" cy="0"/>
              </a:xfrm>
              <a:prstGeom prst="straightConnector1">
                <a:avLst/>
              </a:prstGeom>
              <a:noFill/>
              <a:ln w="25400">
                <a:solidFill>
                  <a:srgbClr val="FF0000"/>
                </a:solidFill>
                <a:round/>
                <a:headEnd type="stealth" w="lg" len="lg"/>
                <a:tailEnd type="none" w="lg" len="lg"/>
              </a:ln>
            </p:spPr>
          </p:cxnSp>
          <p:sp>
            <p:nvSpPr>
              <p:cNvPr id="81" name="TextBox 80"/>
              <p:cNvSpPr txBox="1"/>
              <p:nvPr/>
            </p:nvSpPr>
            <p:spPr>
              <a:xfrm>
                <a:off x="3500430" y="5129110"/>
                <a:ext cx="652466" cy="400110"/>
              </a:xfrm>
              <a:prstGeom prst="rect">
                <a:avLst/>
              </a:prstGeom>
              <a:noFill/>
            </p:spPr>
            <p:txBody>
              <a:bodyPr wrap="square" rtlCol="0">
                <a:spAutoFit/>
              </a:bodyPr>
              <a:lstStyle/>
              <a:p>
                <a:pPr algn="ctr"/>
                <a:r>
                  <a:rPr lang="en-US" sz="2000" b="1" dirty="0" smtClean="0"/>
                  <a:t>20</a:t>
                </a:r>
                <a:endParaRPr lang="en-US" sz="2000" b="1" baseline="-25000" dirty="0"/>
              </a:p>
            </p:txBody>
          </p:sp>
          <p:sp>
            <p:nvSpPr>
              <p:cNvPr id="82" name="TextBox 81"/>
              <p:cNvSpPr txBox="1"/>
              <p:nvPr/>
            </p:nvSpPr>
            <p:spPr>
              <a:xfrm>
                <a:off x="3929058" y="5986366"/>
                <a:ext cx="928694" cy="400110"/>
              </a:xfrm>
              <a:prstGeom prst="rect">
                <a:avLst/>
              </a:prstGeom>
              <a:noFill/>
            </p:spPr>
            <p:txBody>
              <a:bodyPr wrap="square" rtlCol="0">
                <a:spAutoFit/>
              </a:bodyPr>
              <a:lstStyle/>
              <a:p>
                <a:pPr algn="ctr"/>
                <a:r>
                  <a:rPr lang="en-US" sz="2000" b="1" dirty="0" smtClean="0"/>
                  <a:t>10</a:t>
                </a:r>
                <a:endParaRPr lang="en-US" sz="2000" b="1" baseline="-25000" dirty="0"/>
              </a:p>
            </p:txBody>
          </p:sp>
          <p:sp>
            <p:nvSpPr>
              <p:cNvPr id="83" name="TextBox 82"/>
              <p:cNvSpPr txBox="1"/>
              <p:nvPr/>
            </p:nvSpPr>
            <p:spPr>
              <a:xfrm>
                <a:off x="5286380" y="5545596"/>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cxnSp>
            <p:nvCxnSpPr>
              <p:cNvPr id="84" name="AutoShape 30"/>
              <p:cNvCxnSpPr>
                <a:cxnSpLocks noChangeShapeType="1"/>
              </p:cNvCxnSpPr>
              <p:nvPr/>
            </p:nvCxnSpPr>
            <p:spPr bwMode="auto">
              <a:xfrm rot="5400000" flipH="1">
                <a:off x="7706702" y="5066242"/>
                <a:ext cx="731520" cy="0"/>
              </a:xfrm>
              <a:prstGeom prst="straightConnector1">
                <a:avLst/>
              </a:prstGeom>
              <a:noFill/>
              <a:ln w="25400">
                <a:solidFill>
                  <a:srgbClr val="FF0000"/>
                </a:solidFill>
                <a:round/>
                <a:headEnd type="stealth" w="lg" len="lg"/>
                <a:tailEnd type="none" w="lg" len="lg"/>
              </a:ln>
            </p:spPr>
          </p:cxnSp>
          <p:sp>
            <p:nvSpPr>
              <p:cNvPr id="93" name="TextBox 92"/>
              <p:cNvSpPr txBox="1"/>
              <p:nvPr/>
            </p:nvSpPr>
            <p:spPr>
              <a:xfrm>
                <a:off x="7072330" y="4600526"/>
                <a:ext cx="1214446" cy="400110"/>
              </a:xfrm>
              <a:prstGeom prst="rect">
                <a:avLst/>
              </a:prstGeom>
              <a:noFill/>
            </p:spPr>
            <p:txBody>
              <a:bodyPr wrap="square" rtlCol="0">
                <a:spAutoFit/>
              </a:bodyPr>
              <a:lstStyle/>
              <a:p>
                <a:pPr algn="ctr"/>
                <a:r>
                  <a:rPr lang="en-US" sz="2000" b="1" dirty="0" smtClean="0"/>
                  <a:t>10 </a:t>
                </a:r>
                <a:r>
                  <a:rPr lang="en-US" sz="2000" b="1" dirty="0" err="1" smtClean="0"/>
                  <a:t>kN</a:t>
                </a:r>
                <a:endParaRPr lang="en-US" sz="2000" b="1" dirty="0"/>
              </a:p>
            </p:txBody>
          </p:sp>
          <p:cxnSp>
            <p:nvCxnSpPr>
              <p:cNvPr id="97" name="AutoShape 30"/>
              <p:cNvCxnSpPr>
                <a:cxnSpLocks noChangeShapeType="1"/>
              </p:cNvCxnSpPr>
              <p:nvPr/>
            </p:nvCxnSpPr>
            <p:spPr bwMode="auto">
              <a:xfrm rot="10800000" flipV="1">
                <a:off x="4286258" y="3700350"/>
                <a:ext cx="3857642" cy="1945958"/>
              </a:xfrm>
              <a:prstGeom prst="straightConnector1">
                <a:avLst/>
              </a:prstGeom>
              <a:noFill/>
              <a:ln w="19050">
                <a:solidFill>
                  <a:schemeClr val="tx2"/>
                </a:solidFill>
                <a:prstDash val="dash"/>
                <a:round/>
                <a:headEnd type="none" w="lg" len="lg"/>
                <a:tailEnd type="none" w="sm" len="lg"/>
              </a:ln>
            </p:spPr>
          </p:cxnSp>
          <p:cxnSp>
            <p:nvCxnSpPr>
              <p:cNvPr id="98" name="AutoShape 30"/>
              <p:cNvCxnSpPr>
                <a:cxnSpLocks noChangeShapeType="1"/>
              </p:cNvCxnSpPr>
              <p:nvPr/>
            </p:nvCxnSpPr>
            <p:spPr bwMode="auto">
              <a:xfrm rot="18900000" flipH="1">
                <a:off x="5727526" y="4699404"/>
                <a:ext cx="2834640" cy="0"/>
              </a:xfrm>
              <a:prstGeom prst="straightConnector1">
                <a:avLst/>
              </a:prstGeom>
              <a:noFill/>
              <a:ln w="19050">
                <a:solidFill>
                  <a:schemeClr val="tx2"/>
                </a:solidFill>
                <a:prstDash val="dash"/>
                <a:round/>
                <a:headEnd type="none" w="lg" len="lg"/>
                <a:tailEnd type="none" w="lg" len="lg"/>
              </a:ln>
            </p:spPr>
          </p:cxnSp>
          <p:cxnSp>
            <p:nvCxnSpPr>
              <p:cNvPr id="99" name="AutoShape 30"/>
              <p:cNvCxnSpPr>
                <a:cxnSpLocks noChangeShapeType="1"/>
              </p:cNvCxnSpPr>
              <p:nvPr/>
            </p:nvCxnSpPr>
            <p:spPr bwMode="auto">
              <a:xfrm rot="5400000" flipH="1">
                <a:off x="7523822" y="4248990"/>
                <a:ext cx="1097280" cy="0"/>
              </a:xfrm>
              <a:prstGeom prst="straightConnector1">
                <a:avLst/>
              </a:prstGeom>
              <a:noFill/>
              <a:ln w="19050">
                <a:solidFill>
                  <a:schemeClr val="tx2"/>
                </a:solidFill>
                <a:prstDash val="dash"/>
                <a:round/>
                <a:headEnd type="none" w="lg" len="lg"/>
                <a:tailEnd type="none" w="lg" len="lg"/>
              </a:ln>
            </p:spPr>
          </p:cxnSp>
          <p:sp>
            <p:nvSpPr>
              <p:cNvPr id="100" name="TextBox 99"/>
              <p:cNvSpPr txBox="1"/>
              <p:nvPr/>
            </p:nvSpPr>
            <p:spPr>
              <a:xfrm>
                <a:off x="6286512" y="5200548"/>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sp>
            <p:nvSpPr>
              <p:cNvPr id="101" name="TextBox 100"/>
              <p:cNvSpPr txBox="1"/>
              <p:nvPr/>
            </p:nvSpPr>
            <p:spPr>
              <a:xfrm>
                <a:off x="4500562" y="5271986"/>
                <a:ext cx="1071570" cy="369332"/>
              </a:xfrm>
              <a:prstGeom prst="rect">
                <a:avLst/>
              </a:prstGeom>
              <a:noFill/>
            </p:spPr>
            <p:txBody>
              <a:bodyPr wrap="square" rtlCol="0">
                <a:spAutoFit/>
              </a:bodyPr>
              <a:lstStyle/>
              <a:p>
                <a:pPr algn="ctr"/>
                <a:r>
                  <a:rPr lang="en-US" b="1" dirty="0" smtClean="0"/>
                  <a:t>26.6</a:t>
                </a:r>
                <a:r>
                  <a:rPr lang="en-US" b="1" baseline="30000" dirty="0" smtClean="0"/>
                  <a:t>o</a:t>
                </a:r>
                <a:endParaRPr lang="en-US" b="1" baseline="30000" dirty="0"/>
              </a:p>
            </p:txBody>
          </p:sp>
          <p:cxnSp>
            <p:nvCxnSpPr>
              <p:cNvPr id="102" name="Straight Arrow Connector 101"/>
              <p:cNvCxnSpPr/>
              <p:nvPr/>
            </p:nvCxnSpPr>
            <p:spPr>
              <a:xfrm rot="5400000">
                <a:off x="7465239" y="4607727"/>
                <a:ext cx="1643074"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03" name="TextBox 102"/>
              <p:cNvSpPr txBox="1"/>
              <p:nvPr/>
            </p:nvSpPr>
            <p:spPr>
              <a:xfrm>
                <a:off x="8001024" y="4286256"/>
                <a:ext cx="1071570" cy="400110"/>
              </a:xfrm>
              <a:prstGeom prst="rect">
                <a:avLst/>
              </a:prstGeom>
              <a:noFill/>
            </p:spPr>
            <p:txBody>
              <a:bodyPr wrap="square" rtlCol="0">
                <a:spAutoFit/>
              </a:bodyPr>
              <a:lstStyle/>
              <a:p>
                <a:pPr algn="ctr"/>
                <a:r>
                  <a:rPr lang="en-US" sz="2000" b="1" dirty="0" smtClean="0"/>
                  <a:t>2 m</a:t>
                </a:r>
                <a:endParaRPr lang="en-US" sz="2000" b="1" dirty="0"/>
              </a:p>
            </p:txBody>
          </p:sp>
        </p:grpSp>
        <p:cxnSp>
          <p:nvCxnSpPr>
            <p:cNvPr id="47" name="AutoShape 30"/>
            <p:cNvCxnSpPr>
              <a:cxnSpLocks noChangeShapeType="1"/>
            </p:cNvCxnSpPr>
            <p:nvPr/>
          </p:nvCxnSpPr>
          <p:spPr bwMode="auto">
            <a:xfrm rot="16200000" flipH="1">
              <a:off x="6057912" y="5843606"/>
              <a:ext cx="457200" cy="0"/>
            </a:xfrm>
            <a:prstGeom prst="straightConnector1">
              <a:avLst/>
            </a:prstGeom>
            <a:noFill/>
            <a:ln w="25400">
              <a:solidFill>
                <a:srgbClr val="FF0000"/>
              </a:solidFill>
              <a:round/>
              <a:headEnd type="stealth" w="lg" len="lg"/>
              <a:tailEnd type="none" w="lg" len="lg"/>
            </a:ln>
          </p:spPr>
        </p:cxnSp>
        <p:cxnSp>
          <p:nvCxnSpPr>
            <p:cNvPr id="48" name="AutoShape 30"/>
            <p:cNvCxnSpPr>
              <a:cxnSpLocks noChangeShapeType="1"/>
            </p:cNvCxnSpPr>
            <p:nvPr/>
          </p:nvCxnSpPr>
          <p:spPr bwMode="auto">
            <a:xfrm flipH="1">
              <a:off x="5483554" y="5572140"/>
              <a:ext cx="731520" cy="0"/>
            </a:xfrm>
            <a:prstGeom prst="straightConnector1">
              <a:avLst/>
            </a:prstGeom>
            <a:noFill/>
            <a:ln w="25400">
              <a:solidFill>
                <a:srgbClr val="FF0000"/>
              </a:solidFill>
              <a:round/>
              <a:headEnd type="stealth" w="lg" len="lg"/>
              <a:tailEnd type="none" w="lg" len="lg"/>
            </a:ln>
          </p:spPr>
        </p:cxnSp>
        <p:sp>
          <p:nvSpPr>
            <p:cNvPr id="61" name="TextBox 60"/>
            <p:cNvSpPr txBox="1"/>
            <p:nvPr/>
          </p:nvSpPr>
          <p:spPr>
            <a:xfrm>
              <a:off x="4991104" y="5457782"/>
              <a:ext cx="652466" cy="400110"/>
            </a:xfrm>
            <a:prstGeom prst="rect">
              <a:avLst/>
            </a:prstGeom>
            <a:noFill/>
          </p:spPr>
          <p:txBody>
            <a:bodyPr wrap="square" rtlCol="0">
              <a:spAutoFit/>
            </a:bodyPr>
            <a:lstStyle/>
            <a:p>
              <a:pPr algn="ctr"/>
              <a:r>
                <a:rPr lang="en-US" sz="2000" b="1" dirty="0" smtClean="0"/>
                <a:t>20</a:t>
              </a:r>
              <a:endParaRPr lang="en-US" sz="2000" b="1" baseline="-25000" dirty="0"/>
            </a:p>
          </p:txBody>
        </p:sp>
        <p:sp>
          <p:nvSpPr>
            <p:cNvPr id="62" name="TextBox 61"/>
            <p:cNvSpPr txBox="1"/>
            <p:nvPr/>
          </p:nvSpPr>
          <p:spPr>
            <a:xfrm>
              <a:off x="5786446" y="6029286"/>
              <a:ext cx="928694" cy="400110"/>
            </a:xfrm>
            <a:prstGeom prst="rect">
              <a:avLst/>
            </a:prstGeom>
            <a:noFill/>
          </p:spPr>
          <p:txBody>
            <a:bodyPr wrap="square" rtlCol="0">
              <a:spAutoFit/>
            </a:bodyPr>
            <a:lstStyle/>
            <a:p>
              <a:pPr algn="ctr"/>
              <a:r>
                <a:rPr lang="en-US" sz="2000" b="1" dirty="0" smtClean="0"/>
                <a:t>20</a:t>
              </a:r>
              <a:endParaRPr lang="en-US" sz="2000" b="1" baseline="-25000" dirty="0"/>
            </a:p>
          </p:txBody>
        </p:sp>
      </p:grpSp>
      <p:sp>
        <p:nvSpPr>
          <p:cNvPr id="104" name="Rectangle 103"/>
          <p:cNvSpPr/>
          <p:nvPr/>
        </p:nvSpPr>
        <p:spPr>
          <a:xfrm>
            <a:off x="1071538" y="2786058"/>
            <a:ext cx="6215106"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Note that F</a:t>
            </a:r>
            <a:r>
              <a:rPr lang="en-US" b="1" baseline="-25000" dirty="0" smtClean="0"/>
              <a:t>A</a:t>
            </a:r>
            <a:r>
              <a:rPr lang="en-US" b="1" dirty="0" smtClean="0"/>
              <a:t> = F</a:t>
            </a:r>
            <a:r>
              <a:rPr lang="en-US" b="1" baseline="-25000" dirty="0" smtClean="0"/>
              <a:t>B</a:t>
            </a:r>
            <a:r>
              <a:rPr lang="en-US" b="1" dirty="0" smtClean="0"/>
              <a:t> = 28.28</a:t>
            </a:r>
            <a:r>
              <a:rPr lang="en-US" b="1" dirty="0" smtClean="0">
                <a:latin typeface="Times New Roman" pitchFamily="18" charset="0"/>
                <a:cs typeface="Times New Roman" pitchFamily="18" charset="0"/>
              </a:rPr>
              <a:t>∟</a:t>
            </a:r>
            <a:r>
              <a:rPr lang="en-US" b="1" dirty="0" smtClean="0">
                <a:latin typeface="+mj-lt"/>
                <a:cs typeface="Times New Roman" pitchFamily="18" charset="0"/>
              </a:rPr>
              <a:t>45</a:t>
            </a:r>
            <a:r>
              <a:rPr lang="en-US" b="1" baseline="30000" dirty="0" smtClean="0">
                <a:latin typeface="+mj-lt"/>
                <a:cs typeface="Times New Roman" pitchFamily="18" charset="0"/>
              </a:rPr>
              <a:t>o</a:t>
            </a:r>
            <a:r>
              <a:rPr lang="en-US" b="1" dirty="0" smtClean="0"/>
              <a:t> </a:t>
            </a:r>
          </a:p>
        </p:txBody>
      </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Equations of equilibrium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We reached the 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the quiz</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4857784"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lvl="0" algn="ctr">
              <a:buClr>
                <a:schemeClr val="accent1"/>
              </a:buClr>
              <a:buSzPct val="80000"/>
            </a:pPr>
            <a:r>
              <a:rPr lang="en-US" sz="2000" b="1" dirty="0" smtClean="0">
                <a:ln w="1905"/>
                <a:solidFill>
                  <a:schemeClr val="bg1"/>
                </a:solidFill>
                <a:effectLst>
                  <a:innerShdw blurRad="69850" dist="43180" dir="5400000">
                    <a:srgbClr val="000000">
                      <a:alpha val="65000"/>
                    </a:srgbClr>
                  </a:innerShdw>
                </a:effectLst>
              </a:rPr>
              <a:t>Two – forces member </a:t>
            </a:r>
            <a:endParaRPr lang="en-US" sz="2000" b="1" cap="all" dirty="0" smtClean="0">
              <a:ln w="0"/>
              <a:solidFill>
                <a:schemeClr val="bg1"/>
              </a:solidFill>
              <a:effectLst>
                <a:reflection blurRad="12700" stA="50000" endPos="50000" dist="5000" dir="5400000" sy="-100000" rotWithShape="0"/>
              </a:effectLst>
              <a:latin typeface="Times New Roman" pitchFamily="18" charset="0"/>
              <a:cs typeface="Times New Roman" pitchFamily="18" charset="0"/>
            </a:endParaRPr>
          </a:p>
        </p:txBody>
      </p:sp>
      <p:sp>
        <p:nvSpPr>
          <p:cNvPr id="31" name="Rectangle 30"/>
          <p:cNvSpPr/>
          <p:nvPr/>
        </p:nvSpPr>
        <p:spPr>
          <a:xfrm>
            <a:off x="928662" y="1571612"/>
            <a:ext cx="3643338" cy="471490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900" b="1" dirty="0" smtClean="0">
                <a:solidFill>
                  <a:schemeClr val="tx1"/>
                </a:solidFill>
                <a:latin typeface="+mj-lt"/>
                <a:cs typeface="Aharoni" pitchFamily="2" charset="-79"/>
              </a:rPr>
              <a:t>Fig. 1.a shows a member loaded by two forces (i.e. two forces member). To assume that this member is under equilibrium: </a:t>
            </a:r>
          </a:p>
          <a:p>
            <a:pPr marL="342900" indent="-342900" algn="just">
              <a:buFont typeface="+mj-lt"/>
              <a:buAutoNum type="arabicPeriod"/>
            </a:pPr>
            <a:r>
              <a:rPr lang="en-US" sz="1900" b="1" dirty="0" smtClean="0">
                <a:solidFill>
                  <a:schemeClr val="tx1"/>
                </a:solidFill>
                <a:latin typeface="+mj-lt"/>
                <a:cs typeface="Aharoni" pitchFamily="2" charset="-79"/>
              </a:rPr>
              <a:t>The summation of forces must equal zero. Therefore, F</a:t>
            </a:r>
            <a:r>
              <a:rPr lang="en-US" sz="1900" b="1" baseline="-25000" dirty="0" smtClean="0">
                <a:solidFill>
                  <a:schemeClr val="tx1"/>
                </a:solidFill>
                <a:latin typeface="+mj-lt"/>
                <a:cs typeface="Aharoni" pitchFamily="2" charset="-79"/>
              </a:rPr>
              <a:t>1</a:t>
            </a:r>
            <a:r>
              <a:rPr lang="en-US" sz="1900" b="1" dirty="0" smtClean="0">
                <a:solidFill>
                  <a:schemeClr val="tx1"/>
                </a:solidFill>
                <a:latin typeface="+mj-lt"/>
                <a:cs typeface="Aharoni" pitchFamily="2" charset="-79"/>
              </a:rPr>
              <a:t>=F</a:t>
            </a:r>
            <a:r>
              <a:rPr lang="en-US" sz="1900" b="1" baseline="-25000" dirty="0" smtClean="0">
                <a:solidFill>
                  <a:schemeClr val="tx1"/>
                </a:solidFill>
                <a:latin typeface="+mj-lt"/>
                <a:cs typeface="Aharoni" pitchFamily="2" charset="-79"/>
              </a:rPr>
              <a:t>2</a:t>
            </a:r>
            <a:r>
              <a:rPr lang="en-US" sz="1900" b="1" dirty="0" smtClean="0">
                <a:solidFill>
                  <a:schemeClr val="tx1"/>
                </a:solidFill>
                <a:latin typeface="+mj-lt"/>
                <a:cs typeface="Aharoni" pitchFamily="2" charset="-79"/>
              </a:rPr>
              <a:t>.</a:t>
            </a:r>
          </a:p>
          <a:p>
            <a:pPr marL="342900" indent="-342900" algn="just">
              <a:buFont typeface="+mj-lt"/>
              <a:buAutoNum type="arabicPeriod"/>
            </a:pPr>
            <a:r>
              <a:rPr lang="en-US" sz="1900" b="1" dirty="0" smtClean="0">
                <a:solidFill>
                  <a:schemeClr val="tx1"/>
                </a:solidFill>
                <a:latin typeface="+mj-lt"/>
                <a:cs typeface="Aharoni" pitchFamily="2" charset="-79"/>
              </a:rPr>
              <a:t>The summation of moments produced by these forces, therefore, the lines of action for both forces must be the same. </a:t>
            </a:r>
          </a:p>
          <a:p>
            <a:pPr marL="342900" indent="-342900" algn="just"/>
            <a:endParaRPr lang="en-US" sz="1900" b="1" dirty="0" smtClean="0">
              <a:solidFill>
                <a:schemeClr val="tx1"/>
              </a:solidFill>
              <a:latin typeface="+mj-lt"/>
              <a:cs typeface="Aharoni" pitchFamily="2" charset="-79"/>
            </a:endParaRPr>
          </a:p>
          <a:p>
            <a:pPr algn="just"/>
            <a:r>
              <a:rPr lang="en-US" sz="1900" b="1" dirty="0" smtClean="0">
                <a:solidFill>
                  <a:schemeClr val="tx1"/>
                </a:solidFill>
                <a:latin typeface="+mj-lt"/>
                <a:cs typeface="Aharoni" pitchFamily="2" charset="-79"/>
              </a:rPr>
              <a:t>Fig 1.b illustrates the condition of equilibrium for two forces members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4929190" y="1643050"/>
            <a:ext cx="4000528" cy="1285884"/>
            <a:chOff x="4929190" y="2143116"/>
            <a:chExt cx="4000528" cy="1285884"/>
          </a:xfrm>
        </p:grpSpPr>
        <p:pic>
          <p:nvPicPr>
            <p:cNvPr id="12289" name="Picture 1"/>
            <p:cNvPicPr>
              <a:picLocks noChangeAspect="1" noChangeArrowheads="1"/>
            </p:cNvPicPr>
            <p:nvPr/>
          </p:nvPicPr>
          <p:blipFill>
            <a:blip r:embed="rId4" cstate="print"/>
            <a:srcRect/>
            <a:stretch>
              <a:fillRect/>
            </a:stretch>
          </p:blipFill>
          <p:spPr bwMode="auto">
            <a:xfrm>
              <a:off x="5286380" y="2143116"/>
              <a:ext cx="3086121" cy="1167551"/>
            </a:xfrm>
            <a:prstGeom prst="rect">
              <a:avLst/>
            </a:prstGeom>
            <a:noFill/>
            <a:ln w="9525">
              <a:noFill/>
              <a:miter lim="800000"/>
              <a:headEnd/>
              <a:tailEnd/>
            </a:ln>
            <a:effectLst/>
          </p:spPr>
        </p:pic>
        <p:cxnSp>
          <p:nvCxnSpPr>
            <p:cNvPr id="21" name="Straight Arrow Connector 20"/>
            <p:cNvCxnSpPr/>
            <p:nvPr/>
          </p:nvCxnSpPr>
          <p:spPr>
            <a:xfrm flipH="1">
              <a:off x="4929190" y="3000372"/>
              <a:ext cx="500066" cy="42862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4" name="Straight Arrow Connector 23"/>
            <p:cNvCxnSpPr/>
            <p:nvPr/>
          </p:nvCxnSpPr>
          <p:spPr>
            <a:xfrm>
              <a:off x="8286776" y="2571744"/>
              <a:ext cx="642942" cy="28575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sp>
        <p:nvSpPr>
          <p:cNvPr id="26" name="TextBox 25"/>
          <p:cNvSpPr txBox="1"/>
          <p:nvPr/>
        </p:nvSpPr>
        <p:spPr>
          <a:xfrm>
            <a:off x="6572264" y="2928934"/>
            <a:ext cx="1071570" cy="400110"/>
          </a:xfrm>
          <a:prstGeom prst="rect">
            <a:avLst/>
          </a:prstGeom>
          <a:noFill/>
        </p:spPr>
        <p:txBody>
          <a:bodyPr wrap="square" rtlCol="0">
            <a:spAutoFit/>
          </a:bodyPr>
          <a:lstStyle/>
          <a:p>
            <a:pPr algn="ctr"/>
            <a:r>
              <a:rPr lang="en-US" sz="2000" b="1" dirty="0" smtClean="0"/>
              <a:t>(a)</a:t>
            </a:r>
            <a:endParaRPr lang="en-US" sz="2000" b="1" dirty="0"/>
          </a:p>
        </p:txBody>
      </p:sp>
      <p:grpSp>
        <p:nvGrpSpPr>
          <p:cNvPr id="27" name="Group 26"/>
          <p:cNvGrpSpPr/>
          <p:nvPr/>
        </p:nvGrpSpPr>
        <p:grpSpPr>
          <a:xfrm>
            <a:off x="5286380" y="3286124"/>
            <a:ext cx="3571900" cy="1167551"/>
            <a:chOff x="5286380" y="2143116"/>
            <a:chExt cx="3571900" cy="1167551"/>
          </a:xfrm>
        </p:grpSpPr>
        <p:pic>
          <p:nvPicPr>
            <p:cNvPr id="28" name="Picture 1"/>
            <p:cNvPicPr>
              <a:picLocks noChangeAspect="1" noChangeArrowheads="1"/>
            </p:cNvPicPr>
            <p:nvPr/>
          </p:nvPicPr>
          <p:blipFill>
            <a:blip r:embed="rId4" cstate="print"/>
            <a:srcRect/>
            <a:stretch>
              <a:fillRect/>
            </a:stretch>
          </p:blipFill>
          <p:spPr bwMode="auto">
            <a:xfrm>
              <a:off x="5286380" y="2143116"/>
              <a:ext cx="3086121" cy="1167551"/>
            </a:xfrm>
            <a:prstGeom prst="rect">
              <a:avLst/>
            </a:prstGeom>
            <a:noFill/>
            <a:ln w="9525">
              <a:noFill/>
              <a:miter lim="800000"/>
              <a:headEnd/>
              <a:tailEnd/>
            </a:ln>
            <a:effectLst/>
          </p:spPr>
        </p:pic>
        <p:cxnSp>
          <p:nvCxnSpPr>
            <p:cNvPr id="32" name="Straight Arrow Connector 31"/>
            <p:cNvCxnSpPr/>
            <p:nvPr/>
          </p:nvCxnSpPr>
          <p:spPr>
            <a:xfrm flipV="1">
              <a:off x="8215338" y="2500306"/>
              <a:ext cx="642942" cy="14287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cxnSp>
        <p:nvCxnSpPr>
          <p:cNvPr id="35" name="Straight Connector 34"/>
          <p:cNvCxnSpPr/>
          <p:nvPr/>
        </p:nvCxnSpPr>
        <p:spPr>
          <a:xfrm rot="10800000" flipV="1">
            <a:off x="5500694" y="3786190"/>
            <a:ext cx="2786082" cy="428628"/>
          </a:xfrm>
          <a:prstGeom prst="line">
            <a:avLst/>
          </a:prstGeom>
          <a:ln w="25400">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10800000" flipV="1">
            <a:off x="4786315" y="4143380"/>
            <a:ext cx="642942" cy="14287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47" name="TextBox 46"/>
          <p:cNvSpPr txBox="1"/>
          <p:nvPr/>
        </p:nvSpPr>
        <p:spPr>
          <a:xfrm>
            <a:off x="6643702" y="4214818"/>
            <a:ext cx="1071570" cy="400110"/>
          </a:xfrm>
          <a:prstGeom prst="rect">
            <a:avLst/>
          </a:prstGeom>
          <a:noFill/>
        </p:spPr>
        <p:txBody>
          <a:bodyPr wrap="square" rtlCol="0">
            <a:spAutoFit/>
          </a:bodyPr>
          <a:lstStyle/>
          <a:p>
            <a:pPr algn="ctr"/>
            <a:r>
              <a:rPr lang="en-US" sz="2000" b="1" dirty="0" smtClean="0"/>
              <a:t>(b)</a:t>
            </a:r>
            <a:endParaRPr lang="en-US" sz="2000" b="1" dirty="0"/>
          </a:p>
        </p:txBody>
      </p:sp>
      <p:sp>
        <p:nvSpPr>
          <p:cNvPr id="48" name="TextBox 47"/>
          <p:cNvSpPr txBox="1"/>
          <p:nvPr/>
        </p:nvSpPr>
        <p:spPr>
          <a:xfrm>
            <a:off x="6643702" y="4786322"/>
            <a:ext cx="1071570" cy="400110"/>
          </a:xfrm>
          <a:prstGeom prst="rect">
            <a:avLst/>
          </a:prstGeom>
          <a:noFill/>
        </p:spPr>
        <p:txBody>
          <a:bodyPr wrap="square" rtlCol="0">
            <a:spAutoFit/>
          </a:bodyPr>
          <a:lstStyle/>
          <a:p>
            <a:pPr algn="ctr"/>
            <a:r>
              <a:rPr lang="en-US" sz="2000" b="1" dirty="0" smtClean="0"/>
              <a:t>Fig.1</a:t>
            </a:r>
            <a:endParaRPr lang="en-US" sz="2000" b="1" dirty="0"/>
          </a:p>
        </p:txBody>
      </p:sp>
      <p:sp>
        <p:nvSpPr>
          <p:cNvPr id="33" name="TextBox 32"/>
          <p:cNvSpPr txBox="1"/>
          <p:nvPr/>
        </p:nvSpPr>
        <p:spPr>
          <a:xfrm>
            <a:off x="4499992" y="2204864"/>
            <a:ext cx="1071570" cy="400110"/>
          </a:xfrm>
          <a:prstGeom prst="rect">
            <a:avLst/>
          </a:prstGeom>
          <a:noFill/>
        </p:spPr>
        <p:txBody>
          <a:bodyPr wrap="square" rtlCol="0">
            <a:spAutoFit/>
          </a:bodyPr>
          <a:lstStyle/>
          <a:p>
            <a:pPr algn="ctr"/>
            <a:r>
              <a:rPr lang="en-US" sz="2000" b="1" dirty="0" smtClean="0"/>
              <a:t>F</a:t>
            </a:r>
            <a:r>
              <a:rPr lang="en-US" sz="2000" b="1" baseline="-25000" dirty="0" smtClean="0"/>
              <a:t>1</a:t>
            </a:r>
            <a:endParaRPr lang="en-US" sz="2000" b="1" baseline="-25000" dirty="0"/>
          </a:p>
        </p:txBody>
      </p:sp>
      <p:sp>
        <p:nvSpPr>
          <p:cNvPr id="43" name="TextBox 42"/>
          <p:cNvSpPr txBox="1"/>
          <p:nvPr/>
        </p:nvSpPr>
        <p:spPr>
          <a:xfrm>
            <a:off x="8072430" y="1772816"/>
            <a:ext cx="1071570" cy="400110"/>
          </a:xfrm>
          <a:prstGeom prst="rect">
            <a:avLst/>
          </a:prstGeom>
          <a:noFill/>
        </p:spPr>
        <p:txBody>
          <a:bodyPr wrap="square" rtlCol="0">
            <a:spAutoFit/>
          </a:bodyPr>
          <a:lstStyle/>
          <a:p>
            <a:pPr algn="ctr"/>
            <a:r>
              <a:rPr lang="en-US" sz="2000" b="1" dirty="0" smtClean="0"/>
              <a:t>F</a:t>
            </a:r>
            <a:r>
              <a:rPr lang="en-US" sz="2000" b="1" baseline="-25000" dirty="0" smtClean="0"/>
              <a:t>2</a:t>
            </a:r>
            <a:endParaRPr lang="en-US" sz="2000" b="1" baseline="-25000" dirty="0"/>
          </a:p>
        </p:txBody>
      </p:sp>
      <p:sp>
        <p:nvSpPr>
          <p:cNvPr id="44" name="TextBox 43"/>
          <p:cNvSpPr txBox="1"/>
          <p:nvPr/>
        </p:nvSpPr>
        <p:spPr>
          <a:xfrm>
            <a:off x="4572000" y="3717032"/>
            <a:ext cx="1071570" cy="400110"/>
          </a:xfrm>
          <a:prstGeom prst="rect">
            <a:avLst/>
          </a:prstGeom>
          <a:noFill/>
        </p:spPr>
        <p:txBody>
          <a:bodyPr wrap="square" rtlCol="0">
            <a:spAutoFit/>
          </a:bodyPr>
          <a:lstStyle/>
          <a:p>
            <a:pPr algn="ctr"/>
            <a:r>
              <a:rPr lang="en-US" sz="2000" b="1" dirty="0" smtClean="0"/>
              <a:t>F</a:t>
            </a:r>
            <a:r>
              <a:rPr lang="en-US" sz="2000" b="1" baseline="-25000" dirty="0" smtClean="0"/>
              <a:t>1</a:t>
            </a:r>
            <a:endParaRPr lang="en-US" sz="2000" b="1" baseline="-25000" dirty="0"/>
          </a:p>
        </p:txBody>
      </p:sp>
      <p:sp>
        <p:nvSpPr>
          <p:cNvPr id="45" name="TextBox 44"/>
          <p:cNvSpPr txBox="1"/>
          <p:nvPr/>
        </p:nvSpPr>
        <p:spPr>
          <a:xfrm>
            <a:off x="8072430" y="3284984"/>
            <a:ext cx="1071570" cy="400110"/>
          </a:xfrm>
          <a:prstGeom prst="rect">
            <a:avLst/>
          </a:prstGeom>
          <a:noFill/>
        </p:spPr>
        <p:txBody>
          <a:bodyPr wrap="square" rtlCol="0">
            <a:spAutoFit/>
          </a:bodyPr>
          <a:lstStyle/>
          <a:p>
            <a:pPr algn="ctr"/>
            <a:r>
              <a:rPr lang="en-US" sz="2000" b="1" dirty="0" smtClean="0"/>
              <a:t>F</a:t>
            </a:r>
            <a:r>
              <a:rPr lang="en-US" sz="2000" b="1" baseline="-25000" dirty="0" smtClean="0"/>
              <a:t>2</a:t>
            </a:r>
            <a:endParaRPr lang="en-US" sz="2000" b="1" baseline="-25000" dirty="0"/>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4857784"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lvl="0" algn="ctr">
              <a:buClr>
                <a:schemeClr val="accent1"/>
              </a:buClr>
              <a:buSzPct val="80000"/>
            </a:pPr>
            <a:r>
              <a:rPr lang="en-US" sz="2000" b="1" dirty="0" smtClean="0">
                <a:ln w="1905"/>
                <a:solidFill>
                  <a:schemeClr val="bg1"/>
                </a:solidFill>
                <a:effectLst>
                  <a:innerShdw blurRad="69850" dist="43180" dir="5400000">
                    <a:srgbClr val="000000">
                      <a:alpha val="65000"/>
                    </a:srgbClr>
                  </a:innerShdw>
                </a:effectLst>
              </a:rPr>
              <a:t>Three – forces member </a:t>
            </a:r>
            <a:endParaRPr lang="en-US" sz="2000" b="1" cap="all" dirty="0" smtClean="0">
              <a:ln w="0"/>
              <a:solidFill>
                <a:schemeClr val="bg1"/>
              </a:solidFill>
              <a:effectLst>
                <a:reflection blurRad="12700" stA="50000" endPos="50000" dist="5000" dir="5400000" sy="-100000" rotWithShape="0"/>
              </a:effectLst>
              <a:latin typeface="Times New Roman" pitchFamily="18" charset="0"/>
              <a:cs typeface="Times New Roman" pitchFamily="18" charset="0"/>
            </a:endParaRPr>
          </a:p>
        </p:txBody>
      </p:sp>
      <p:sp>
        <p:nvSpPr>
          <p:cNvPr id="31" name="Rectangle 30"/>
          <p:cNvSpPr/>
          <p:nvPr/>
        </p:nvSpPr>
        <p:spPr>
          <a:xfrm>
            <a:off x="928662" y="1571612"/>
            <a:ext cx="7143800" cy="157163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sz="1900" b="1" dirty="0" smtClean="0">
                <a:solidFill>
                  <a:schemeClr val="tx1"/>
                </a:solidFill>
                <a:latin typeface="+mj-lt"/>
                <a:cs typeface="Aharoni" pitchFamily="2" charset="-79"/>
              </a:rPr>
              <a:t>Similar to the two forces member, three – forces member is under equilibrium if the summation of the forces equal zero. However, to satisfy the equilibrium moment condition, the three forces must be either concurrent or parallel forces. Fig.2 illustrates two examples of concurrent and parallel forces.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928794" y="6072206"/>
            <a:ext cx="1071570" cy="400110"/>
          </a:xfrm>
          <a:prstGeom prst="rect">
            <a:avLst/>
          </a:prstGeom>
          <a:noFill/>
        </p:spPr>
        <p:txBody>
          <a:bodyPr wrap="square" rtlCol="0">
            <a:spAutoFit/>
          </a:bodyPr>
          <a:lstStyle/>
          <a:p>
            <a:pPr algn="ctr"/>
            <a:r>
              <a:rPr lang="en-US" sz="2000" b="1" dirty="0" smtClean="0"/>
              <a:t>(a)</a:t>
            </a:r>
            <a:endParaRPr lang="en-US" sz="2000" b="1" dirty="0"/>
          </a:p>
        </p:txBody>
      </p:sp>
      <p:sp>
        <p:nvSpPr>
          <p:cNvPr id="47" name="TextBox 46"/>
          <p:cNvSpPr txBox="1"/>
          <p:nvPr/>
        </p:nvSpPr>
        <p:spPr>
          <a:xfrm>
            <a:off x="5857884" y="6072206"/>
            <a:ext cx="1071570" cy="400110"/>
          </a:xfrm>
          <a:prstGeom prst="rect">
            <a:avLst/>
          </a:prstGeom>
          <a:noFill/>
        </p:spPr>
        <p:txBody>
          <a:bodyPr wrap="square" rtlCol="0">
            <a:spAutoFit/>
          </a:bodyPr>
          <a:lstStyle/>
          <a:p>
            <a:pPr algn="ctr"/>
            <a:r>
              <a:rPr lang="en-US" sz="2000" b="1" dirty="0" smtClean="0"/>
              <a:t>(b)</a:t>
            </a:r>
            <a:endParaRPr lang="en-US" sz="2000" b="1" dirty="0"/>
          </a:p>
        </p:txBody>
      </p:sp>
      <p:sp>
        <p:nvSpPr>
          <p:cNvPr id="48" name="TextBox 47"/>
          <p:cNvSpPr txBox="1"/>
          <p:nvPr/>
        </p:nvSpPr>
        <p:spPr>
          <a:xfrm>
            <a:off x="3857620" y="6315038"/>
            <a:ext cx="1071570" cy="400110"/>
          </a:xfrm>
          <a:prstGeom prst="rect">
            <a:avLst/>
          </a:prstGeom>
          <a:noFill/>
        </p:spPr>
        <p:txBody>
          <a:bodyPr wrap="square" rtlCol="0">
            <a:spAutoFit/>
          </a:bodyPr>
          <a:lstStyle/>
          <a:p>
            <a:pPr algn="ctr"/>
            <a:r>
              <a:rPr lang="en-US" sz="2000" b="1" dirty="0" smtClean="0"/>
              <a:t>Fig.2</a:t>
            </a:r>
            <a:endParaRPr lang="en-US" sz="2000" b="1" dirty="0"/>
          </a:p>
        </p:txBody>
      </p:sp>
      <p:grpSp>
        <p:nvGrpSpPr>
          <p:cNvPr id="34818" name="Group 2"/>
          <p:cNvGrpSpPr>
            <a:grpSpLocks/>
          </p:cNvGrpSpPr>
          <p:nvPr/>
        </p:nvGrpSpPr>
        <p:grpSpPr bwMode="auto">
          <a:xfrm>
            <a:off x="714348" y="3786190"/>
            <a:ext cx="3173412" cy="2106612"/>
            <a:chOff x="988" y="7273"/>
            <a:chExt cx="4998" cy="3316"/>
          </a:xfrm>
        </p:grpSpPr>
        <p:cxnSp>
          <p:nvCxnSpPr>
            <p:cNvPr id="34819" name="AutoShape 3"/>
            <p:cNvCxnSpPr>
              <a:cxnSpLocks noChangeShapeType="1"/>
            </p:cNvCxnSpPr>
            <p:nvPr/>
          </p:nvCxnSpPr>
          <p:spPr bwMode="auto">
            <a:xfrm rot="18900000">
              <a:off x="988" y="10221"/>
              <a:ext cx="720" cy="0"/>
            </a:xfrm>
            <a:prstGeom prst="straightConnector1">
              <a:avLst/>
            </a:prstGeom>
            <a:noFill/>
            <a:ln w="25400">
              <a:solidFill>
                <a:srgbClr val="FF0000"/>
              </a:solidFill>
              <a:round/>
              <a:headEnd type="stealth" w="lg" len="lg"/>
              <a:tailEnd type="none" w="lg" len="lg"/>
            </a:ln>
          </p:spPr>
        </p:cxnSp>
        <p:grpSp>
          <p:nvGrpSpPr>
            <p:cNvPr id="34820" name="Group 4"/>
            <p:cNvGrpSpPr>
              <a:grpSpLocks/>
            </p:cNvGrpSpPr>
            <p:nvPr/>
          </p:nvGrpSpPr>
          <p:grpSpPr bwMode="auto">
            <a:xfrm>
              <a:off x="1485" y="9290"/>
              <a:ext cx="4501" cy="420"/>
              <a:chOff x="5629" y="7035"/>
              <a:chExt cx="4501" cy="420"/>
            </a:xfrm>
          </p:grpSpPr>
          <p:sp>
            <p:nvSpPr>
              <p:cNvPr id="34821" name="Rectangle 5"/>
              <p:cNvSpPr>
                <a:spLocks noChangeArrowheads="1"/>
              </p:cNvSpPr>
              <p:nvPr/>
            </p:nvSpPr>
            <p:spPr bwMode="auto">
              <a:xfrm>
                <a:off x="5629" y="7035"/>
                <a:ext cx="4501" cy="420"/>
              </a:xfrm>
              <a:prstGeom prst="rect">
                <a:avLst/>
              </a:prstGeom>
              <a:gradFill rotWithShape="1">
                <a:gsLst>
                  <a:gs pos="0">
                    <a:srgbClr val="BFBFBF">
                      <a:gamma/>
                      <a:shade val="46275"/>
                      <a:invGamma/>
                    </a:srgbClr>
                  </a:gs>
                  <a:gs pos="50000">
                    <a:srgbClr val="BFBFBF"/>
                  </a:gs>
                  <a:gs pos="100000">
                    <a:srgbClr val="BFBFBF">
                      <a:gamma/>
                      <a:shade val="46275"/>
                      <a:invGamma/>
                    </a:srgbClr>
                  </a:gs>
                </a:gsLst>
                <a:lin ang="5400000" scaled="1"/>
              </a:gradFill>
              <a:ln w="0">
                <a:solidFill>
                  <a:srgbClr val="A5A5A5"/>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22" name="Rectangle 6"/>
              <p:cNvSpPr>
                <a:spLocks noChangeArrowheads="1"/>
              </p:cNvSpPr>
              <p:nvPr/>
            </p:nvSpPr>
            <p:spPr bwMode="auto">
              <a:xfrm>
                <a:off x="5629" y="7035"/>
                <a:ext cx="4501" cy="57"/>
              </a:xfrm>
              <a:prstGeom prst="rect">
                <a:avLst/>
              </a:prstGeom>
              <a:solidFill>
                <a:srgbClr val="F2F2F2"/>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23" name="Rectangle 7"/>
              <p:cNvSpPr>
                <a:spLocks noChangeArrowheads="1"/>
              </p:cNvSpPr>
              <p:nvPr/>
            </p:nvSpPr>
            <p:spPr bwMode="auto">
              <a:xfrm>
                <a:off x="5629" y="7395"/>
                <a:ext cx="4501" cy="57"/>
              </a:xfrm>
              <a:prstGeom prst="rect">
                <a:avLst/>
              </a:prstGeom>
              <a:solidFill>
                <a:srgbClr val="F2F2F2"/>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sp>
          <p:nvSpPr>
            <p:cNvPr id="34824" name="Rectangle 8"/>
            <p:cNvSpPr>
              <a:spLocks noChangeArrowheads="1"/>
            </p:cNvSpPr>
            <p:nvPr/>
          </p:nvSpPr>
          <p:spPr bwMode="auto">
            <a:xfrm>
              <a:off x="1502" y="9710"/>
              <a:ext cx="397" cy="198"/>
            </a:xfrm>
            <a:prstGeom prst="rect">
              <a:avLst/>
            </a:prstGeom>
            <a:solidFill>
              <a:srgbClr val="DBE5F1"/>
            </a:solid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nvGrpSpPr>
            <p:cNvPr id="34825" name="Group 9"/>
            <p:cNvGrpSpPr>
              <a:grpSpLocks/>
            </p:cNvGrpSpPr>
            <p:nvPr/>
          </p:nvGrpSpPr>
          <p:grpSpPr bwMode="auto">
            <a:xfrm rot="-5400000">
              <a:off x="1502" y="9788"/>
              <a:ext cx="326" cy="255"/>
              <a:chOff x="7942" y="8585"/>
              <a:chExt cx="326" cy="255"/>
            </a:xfrm>
          </p:grpSpPr>
          <p:sp>
            <p:nvSpPr>
              <p:cNvPr id="34826" name="AutoShape 10"/>
              <p:cNvSpPr>
                <a:spLocks noChangeArrowheads="1"/>
              </p:cNvSpPr>
              <p:nvPr/>
            </p:nvSpPr>
            <p:spPr bwMode="auto">
              <a:xfrm rot="7726864">
                <a:off x="7987" y="8540"/>
                <a:ext cx="171" cy="262"/>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BFBFBF"/>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27" name="Oval 11"/>
              <p:cNvSpPr>
                <a:spLocks noChangeArrowheads="1"/>
              </p:cNvSpPr>
              <p:nvPr/>
            </p:nvSpPr>
            <p:spPr bwMode="auto">
              <a:xfrm rot="10362183">
                <a:off x="8097" y="8670"/>
                <a:ext cx="171" cy="170"/>
              </a:xfrm>
              <a:prstGeom prst="ellipse">
                <a:avLst/>
              </a:prstGeom>
              <a:gradFill rotWithShape="0">
                <a:gsLst>
                  <a:gs pos="0">
                    <a:srgbClr val="666666"/>
                  </a:gs>
                  <a:gs pos="50000">
                    <a:srgbClr val="CCCCCC"/>
                  </a:gs>
                  <a:gs pos="100000">
                    <a:srgbClr val="666666"/>
                  </a:gs>
                </a:gsLst>
                <a:lin ang="18900000" scaled="1"/>
              </a:gradFill>
              <a:ln w="12700">
                <a:noFill/>
                <a:round/>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4828" name="Oval 12"/>
              <p:cNvSpPr>
                <a:spLocks noChangeArrowheads="1"/>
              </p:cNvSpPr>
              <p:nvPr/>
            </p:nvSpPr>
            <p:spPr bwMode="auto">
              <a:xfrm rot="10362183">
                <a:off x="8151" y="8723"/>
                <a:ext cx="57" cy="57"/>
              </a:xfrm>
              <a:prstGeom prst="ellipse">
                <a:avLst/>
              </a:prstGeom>
              <a:solidFill>
                <a:srgbClr val="FFFFFF"/>
              </a:solidFill>
              <a:ln w="0">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grpSp>
        <p:cxnSp>
          <p:nvCxnSpPr>
            <p:cNvPr id="34829" name="AutoShape 13"/>
            <p:cNvCxnSpPr>
              <a:cxnSpLocks noChangeShapeType="1"/>
            </p:cNvCxnSpPr>
            <p:nvPr/>
          </p:nvCxnSpPr>
          <p:spPr bwMode="auto">
            <a:xfrm rot="8100000">
              <a:off x="1200" y="8698"/>
              <a:ext cx="3312" cy="0"/>
            </a:xfrm>
            <a:prstGeom prst="straightConnector1">
              <a:avLst/>
            </a:prstGeom>
            <a:noFill/>
            <a:ln w="12700">
              <a:solidFill>
                <a:srgbClr val="0F243E"/>
              </a:solidFill>
              <a:prstDash val="dash"/>
              <a:round/>
              <a:headEnd type="none" w="lg" len="lg"/>
              <a:tailEnd type="none" w="lg" len="lg"/>
            </a:ln>
          </p:spPr>
        </p:cxnSp>
        <p:cxnSp>
          <p:nvCxnSpPr>
            <p:cNvPr id="34830" name="AutoShape 14"/>
            <p:cNvCxnSpPr>
              <a:cxnSpLocks noChangeShapeType="1"/>
            </p:cNvCxnSpPr>
            <p:nvPr/>
          </p:nvCxnSpPr>
          <p:spPr bwMode="auto">
            <a:xfrm rot="5400000">
              <a:off x="3267" y="10076"/>
              <a:ext cx="720" cy="0"/>
            </a:xfrm>
            <a:prstGeom prst="straightConnector1">
              <a:avLst/>
            </a:prstGeom>
            <a:noFill/>
            <a:ln w="25400">
              <a:solidFill>
                <a:srgbClr val="FF0000"/>
              </a:solidFill>
              <a:round/>
              <a:headEnd type="stealth" w="lg" len="lg"/>
              <a:tailEnd type="none" w="lg" len="lg"/>
            </a:ln>
          </p:spPr>
        </p:cxnSp>
        <p:cxnSp>
          <p:nvCxnSpPr>
            <p:cNvPr id="34831" name="AutoShape 15"/>
            <p:cNvCxnSpPr>
              <a:cxnSpLocks noChangeShapeType="1"/>
            </p:cNvCxnSpPr>
            <p:nvPr/>
          </p:nvCxnSpPr>
          <p:spPr bwMode="auto">
            <a:xfrm rot="13500000">
              <a:off x="2942" y="8929"/>
              <a:ext cx="3312" cy="0"/>
            </a:xfrm>
            <a:prstGeom prst="straightConnector1">
              <a:avLst/>
            </a:prstGeom>
            <a:noFill/>
            <a:ln w="12700">
              <a:solidFill>
                <a:srgbClr val="0F243E"/>
              </a:solidFill>
              <a:prstDash val="dash"/>
              <a:round/>
              <a:headEnd type="none" w="lg" len="lg"/>
              <a:tailEnd type="none" w="lg" len="lg"/>
            </a:ln>
          </p:spPr>
        </p:cxnSp>
        <p:cxnSp>
          <p:nvCxnSpPr>
            <p:cNvPr id="34832" name="AutoShape 16"/>
            <p:cNvCxnSpPr>
              <a:cxnSpLocks noChangeShapeType="1"/>
            </p:cNvCxnSpPr>
            <p:nvPr/>
          </p:nvCxnSpPr>
          <p:spPr bwMode="auto">
            <a:xfrm rot="5400000">
              <a:off x="2537" y="8672"/>
              <a:ext cx="2160" cy="0"/>
            </a:xfrm>
            <a:prstGeom prst="straightConnector1">
              <a:avLst/>
            </a:prstGeom>
            <a:noFill/>
            <a:ln w="12700">
              <a:solidFill>
                <a:srgbClr val="0F243E"/>
              </a:solidFill>
              <a:prstDash val="dash"/>
              <a:round/>
              <a:headEnd type="none" w="lg" len="lg"/>
              <a:tailEnd type="none" w="lg" len="lg"/>
            </a:ln>
          </p:spPr>
        </p:cxnSp>
        <p:cxnSp>
          <p:nvCxnSpPr>
            <p:cNvPr id="34833" name="AutoShape 17"/>
            <p:cNvCxnSpPr>
              <a:cxnSpLocks noChangeShapeType="1"/>
            </p:cNvCxnSpPr>
            <p:nvPr/>
          </p:nvCxnSpPr>
          <p:spPr bwMode="auto">
            <a:xfrm rot="13500000">
              <a:off x="5584" y="10229"/>
              <a:ext cx="720" cy="0"/>
            </a:xfrm>
            <a:prstGeom prst="straightConnector1">
              <a:avLst/>
            </a:prstGeom>
            <a:noFill/>
            <a:ln w="25400">
              <a:solidFill>
                <a:srgbClr val="FF0000"/>
              </a:solidFill>
              <a:round/>
              <a:headEnd type="stealth" w="lg" len="lg"/>
              <a:tailEnd type="none" w="lg" len="lg"/>
            </a:ln>
          </p:spPr>
        </p:cxnSp>
        <p:sp>
          <p:nvSpPr>
            <p:cNvPr id="34834" name="Rectangle 18"/>
            <p:cNvSpPr>
              <a:spLocks noChangeArrowheads="1"/>
            </p:cNvSpPr>
            <p:nvPr/>
          </p:nvSpPr>
          <p:spPr bwMode="auto">
            <a:xfrm>
              <a:off x="5364" y="9716"/>
              <a:ext cx="397" cy="198"/>
            </a:xfrm>
            <a:prstGeom prst="rect">
              <a:avLst/>
            </a:prstGeom>
            <a:solidFill>
              <a:srgbClr val="DBE5F1"/>
            </a:solid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nvGrpSpPr>
            <p:cNvPr id="34835" name="Group 19"/>
            <p:cNvGrpSpPr>
              <a:grpSpLocks/>
            </p:cNvGrpSpPr>
            <p:nvPr/>
          </p:nvGrpSpPr>
          <p:grpSpPr bwMode="auto">
            <a:xfrm rot="-10800000">
              <a:off x="5418" y="9740"/>
              <a:ext cx="326" cy="255"/>
              <a:chOff x="7942" y="8585"/>
              <a:chExt cx="326" cy="255"/>
            </a:xfrm>
          </p:grpSpPr>
          <p:sp>
            <p:nvSpPr>
              <p:cNvPr id="34836" name="AutoShape 20"/>
              <p:cNvSpPr>
                <a:spLocks noChangeArrowheads="1"/>
              </p:cNvSpPr>
              <p:nvPr/>
            </p:nvSpPr>
            <p:spPr bwMode="auto">
              <a:xfrm rot="7726864">
                <a:off x="7987" y="8540"/>
                <a:ext cx="171" cy="262"/>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BFBFBF"/>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37" name="Oval 21"/>
              <p:cNvSpPr>
                <a:spLocks noChangeArrowheads="1"/>
              </p:cNvSpPr>
              <p:nvPr/>
            </p:nvSpPr>
            <p:spPr bwMode="auto">
              <a:xfrm rot="10362183">
                <a:off x="8097" y="8670"/>
                <a:ext cx="171" cy="170"/>
              </a:xfrm>
              <a:prstGeom prst="ellipse">
                <a:avLst/>
              </a:prstGeom>
              <a:gradFill rotWithShape="0">
                <a:gsLst>
                  <a:gs pos="0">
                    <a:srgbClr val="666666"/>
                  </a:gs>
                  <a:gs pos="50000">
                    <a:srgbClr val="CCCCCC"/>
                  </a:gs>
                  <a:gs pos="100000">
                    <a:srgbClr val="666666"/>
                  </a:gs>
                </a:gsLst>
                <a:lin ang="18900000" scaled="1"/>
              </a:gradFill>
              <a:ln w="12700">
                <a:noFill/>
                <a:round/>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4838" name="Oval 22"/>
              <p:cNvSpPr>
                <a:spLocks noChangeArrowheads="1"/>
              </p:cNvSpPr>
              <p:nvPr/>
            </p:nvSpPr>
            <p:spPr bwMode="auto">
              <a:xfrm rot="10362183">
                <a:off x="8151" y="8723"/>
                <a:ext cx="57" cy="57"/>
              </a:xfrm>
              <a:prstGeom prst="ellipse">
                <a:avLst/>
              </a:prstGeom>
              <a:solidFill>
                <a:srgbClr val="FFFFFF"/>
              </a:solidFill>
              <a:ln w="0">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grpSp>
      </p:grpSp>
      <p:grpSp>
        <p:nvGrpSpPr>
          <p:cNvPr id="34839" name="Group 23"/>
          <p:cNvGrpSpPr>
            <a:grpSpLocks/>
          </p:cNvGrpSpPr>
          <p:nvPr/>
        </p:nvGrpSpPr>
        <p:grpSpPr bwMode="auto">
          <a:xfrm rot="5400000">
            <a:off x="5113984" y="4672966"/>
            <a:ext cx="2468880" cy="266700"/>
            <a:chOff x="5629" y="7035"/>
            <a:chExt cx="4501" cy="420"/>
          </a:xfrm>
        </p:grpSpPr>
        <p:sp>
          <p:nvSpPr>
            <p:cNvPr id="34840" name="Rectangle 24"/>
            <p:cNvSpPr>
              <a:spLocks noChangeArrowheads="1"/>
            </p:cNvSpPr>
            <p:nvPr/>
          </p:nvSpPr>
          <p:spPr bwMode="auto">
            <a:xfrm>
              <a:off x="5629" y="7035"/>
              <a:ext cx="4501" cy="420"/>
            </a:xfrm>
            <a:prstGeom prst="rect">
              <a:avLst/>
            </a:prstGeom>
            <a:gradFill rotWithShape="1">
              <a:gsLst>
                <a:gs pos="0">
                  <a:srgbClr val="BFBFBF">
                    <a:gamma/>
                    <a:shade val="46275"/>
                    <a:invGamma/>
                  </a:srgbClr>
                </a:gs>
                <a:gs pos="50000">
                  <a:srgbClr val="BFBFBF"/>
                </a:gs>
                <a:gs pos="100000">
                  <a:srgbClr val="BFBFBF">
                    <a:gamma/>
                    <a:shade val="46275"/>
                    <a:invGamma/>
                  </a:srgbClr>
                </a:gs>
              </a:gsLst>
              <a:lin ang="5400000" scaled="1"/>
            </a:gradFill>
            <a:ln w="0">
              <a:solidFill>
                <a:srgbClr val="A5A5A5"/>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41" name="Rectangle 25"/>
            <p:cNvSpPr>
              <a:spLocks noChangeArrowheads="1"/>
            </p:cNvSpPr>
            <p:nvPr/>
          </p:nvSpPr>
          <p:spPr bwMode="auto">
            <a:xfrm>
              <a:off x="5629" y="7035"/>
              <a:ext cx="4501" cy="57"/>
            </a:xfrm>
            <a:prstGeom prst="rect">
              <a:avLst/>
            </a:prstGeom>
            <a:solidFill>
              <a:srgbClr val="F2F2F2"/>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34842" name="Rectangle 26"/>
            <p:cNvSpPr>
              <a:spLocks noChangeArrowheads="1"/>
            </p:cNvSpPr>
            <p:nvPr/>
          </p:nvSpPr>
          <p:spPr bwMode="auto">
            <a:xfrm>
              <a:off x="5629" y="7395"/>
              <a:ext cx="4501" cy="57"/>
            </a:xfrm>
            <a:prstGeom prst="rect">
              <a:avLst/>
            </a:prstGeom>
            <a:solidFill>
              <a:srgbClr val="F2F2F2"/>
            </a:solidFill>
            <a:ln w="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cxnSp>
        <p:nvCxnSpPr>
          <p:cNvPr id="34843" name="AutoShape 27"/>
          <p:cNvCxnSpPr>
            <a:cxnSpLocks noChangeShapeType="1"/>
          </p:cNvCxnSpPr>
          <p:nvPr/>
        </p:nvCxnSpPr>
        <p:spPr bwMode="auto">
          <a:xfrm rot="10800000">
            <a:off x="5746761" y="4435498"/>
            <a:ext cx="457200" cy="0"/>
          </a:xfrm>
          <a:prstGeom prst="straightConnector1">
            <a:avLst/>
          </a:prstGeom>
          <a:noFill/>
          <a:ln w="25400">
            <a:solidFill>
              <a:srgbClr val="FF0000"/>
            </a:solidFill>
            <a:round/>
            <a:headEnd type="stealth" w="lg" len="lg"/>
            <a:tailEnd type="none" w="lg" len="lg"/>
          </a:ln>
        </p:spPr>
      </p:cxnSp>
      <p:cxnSp>
        <p:nvCxnSpPr>
          <p:cNvPr id="34844" name="AutoShape 28"/>
          <p:cNvCxnSpPr>
            <a:cxnSpLocks noChangeShapeType="1"/>
          </p:cNvCxnSpPr>
          <p:nvPr/>
        </p:nvCxnSpPr>
        <p:spPr bwMode="auto">
          <a:xfrm rot="10800000">
            <a:off x="5699136" y="5846786"/>
            <a:ext cx="457200" cy="0"/>
          </a:xfrm>
          <a:prstGeom prst="straightConnector1">
            <a:avLst/>
          </a:prstGeom>
          <a:noFill/>
          <a:ln w="25400">
            <a:solidFill>
              <a:srgbClr val="FF0000"/>
            </a:solidFill>
            <a:round/>
            <a:headEnd type="stealth" w="lg" len="lg"/>
            <a:tailEnd type="none" w="lg" len="lg"/>
          </a:ln>
        </p:spPr>
      </p:cxnSp>
      <p:cxnSp>
        <p:nvCxnSpPr>
          <p:cNvPr id="34845" name="AutoShape 29"/>
          <p:cNvCxnSpPr>
            <a:cxnSpLocks noChangeShapeType="1"/>
          </p:cNvCxnSpPr>
          <p:nvPr/>
        </p:nvCxnSpPr>
        <p:spPr bwMode="auto">
          <a:xfrm rot="10800000" flipH="1">
            <a:off x="6481774" y="5381648"/>
            <a:ext cx="457200" cy="0"/>
          </a:xfrm>
          <a:prstGeom prst="straightConnector1">
            <a:avLst/>
          </a:prstGeom>
          <a:noFill/>
          <a:ln w="25400">
            <a:solidFill>
              <a:srgbClr val="FF0000"/>
            </a:solidFill>
            <a:round/>
            <a:headEnd type="stealth" w="lg" len="lg"/>
            <a:tailEnd type="none" w="lg" len="lg"/>
          </a:ln>
        </p:spPr>
      </p:cxnSp>
      <p:cxnSp>
        <p:nvCxnSpPr>
          <p:cNvPr id="34846" name="AutoShape 30"/>
          <p:cNvCxnSpPr>
            <a:cxnSpLocks noChangeShapeType="1"/>
          </p:cNvCxnSpPr>
          <p:nvPr/>
        </p:nvCxnSpPr>
        <p:spPr bwMode="auto">
          <a:xfrm rot="10800000" flipH="1">
            <a:off x="6488124" y="3643336"/>
            <a:ext cx="457200" cy="0"/>
          </a:xfrm>
          <a:prstGeom prst="straightConnector1">
            <a:avLst/>
          </a:prstGeom>
          <a:noFill/>
          <a:ln w="25400">
            <a:solidFill>
              <a:srgbClr val="FF0000"/>
            </a:solidFill>
            <a:round/>
            <a:headEnd type="stealth" w="lg" len="lg"/>
            <a:tailEnd type="none" w="lg" len="lg"/>
          </a:ln>
        </p:spPr>
      </p:cxn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61" name="Picture 17"/>
          <p:cNvPicPr>
            <a:picLocks noChangeAspect="1" noChangeArrowheads="1"/>
          </p:cNvPicPr>
          <p:nvPr/>
        </p:nvPicPr>
        <p:blipFill>
          <a:blip r:embed="rId3" cstate="print"/>
          <a:srcRect/>
          <a:stretch>
            <a:fillRect/>
          </a:stretch>
        </p:blipFill>
        <p:spPr bwMode="auto">
          <a:xfrm>
            <a:off x="3214678" y="2857496"/>
            <a:ext cx="3214710" cy="3108876"/>
          </a:xfrm>
          <a:prstGeom prst="rect">
            <a:avLst/>
          </a:prstGeom>
          <a:noFill/>
          <a:ln w="9525">
            <a:noFill/>
            <a:miter lim="800000"/>
            <a:headEnd/>
            <a:tailEnd/>
          </a:ln>
          <a:effectLst/>
        </p:spPr>
      </p:pic>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7286676" cy="7143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Fig.3 shows a member under the action of </a:t>
            </a:r>
            <a:r>
              <a:rPr lang="en-US" b="1" dirty="0" smtClean="0"/>
              <a:t>100N force. </a:t>
            </a:r>
            <a:r>
              <a:rPr lang="en-US" b="1" dirty="0" smtClean="0"/>
              <a:t>Find the reaction forces at the supporting connections</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AutoShape 30"/>
          <p:cNvCxnSpPr>
            <a:cxnSpLocks noChangeShapeType="1"/>
          </p:cNvCxnSpPr>
          <p:nvPr/>
        </p:nvCxnSpPr>
        <p:spPr bwMode="auto">
          <a:xfrm rot="10800000" flipH="1">
            <a:off x="4929190" y="2928934"/>
            <a:ext cx="457200" cy="0"/>
          </a:xfrm>
          <a:prstGeom prst="straightConnector1">
            <a:avLst/>
          </a:prstGeom>
          <a:noFill/>
          <a:ln w="25400">
            <a:solidFill>
              <a:srgbClr val="FF0000"/>
            </a:solidFill>
            <a:round/>
            <a:headEnd type="stealth" w="lg" len="lg"/>
            <a:tailEnd type="none" w="lg" len="lg"/>
          </a:ln>
        </p:spPr>
      </p:cxnSp>
      <p:sp>
        <p:nvSpPr>
          <p:cNvPr id="80" name="TextBox 79"/>
          <p:cNvSpPr txBox="1"/>
          <p:nvPr/>
        </p:nvSpPr>
        <p:spPr>
          <a:xfrm>
            <a:off x="3857620" y="6315038"/>
            <a:ext cx="1071570" cy="400110"/>
          </a:xfrm>
          <a:prstGeom prst="rect">
            <a:avLst/>
          </a:prstGeom>
          <a:noFill/>
        </p:spPr>
        <p:txBody>
          <a:bodyPr wrap="square" rtlCol="0">
            <a:spAutoFit/>
          </a:bodyPr>
          <a:lstStyle/>
          <a:p>
            <a:pPr algn="ctr"/>
            <a:r>
              <a:rPr lang="en-US" sz="2000" b="1" dirty="0" smtClean="0"/>
              <a:t>Fig.3</a:t>
            </a:r>
            <a:endParaRPr lang="en-US" sz="2000" b="1" dirty="0"/>
          </a:p>
        </p:txBody>
      </p:sp>
      <p:sp>
        <p:nvSpPr>
          <p:cNvPr id="88" name="TextBox 87"/>
          <p:cNvSpPr txBox="1"/>
          <p:nvPr/>
        </p:nvSpPr>
        <p:spPr>
          <a:xfrm>
            <a:off x="5429256" y="2714620"/>
            <a:ext cx="1071570" cy="400110"/>
          </a:xfrm>
          <a:prstGeom prst="rect">
            <a:avLst/>
          </a:prstGeom>
          <a:noFill/>
        </p:spPr>
        <p:txBody>
          <a:bodyPr wrap="square" rtlCol="0">
            <a:spAutoFit/>
          </a:bodyPr>
          <a:lstStyle/>
          <a:p>
            <a:pPr algn="ctr"/>
            <a:r>
              <a:rPr lang="en-US" sz="2000" b="1" dirty="0" smtClean="0"/>
              <a:t>100 N</a:t>
            </a:r>
            <a:endParaRPr lang="en-US" sz="2000" b="1" dirty="0"/>
          </a:p>
        </p:txBody>
      </p:sp>
      <p:sp>
        <p:nvSpPr>
          <p:cNvPr id="89" name="TextBox 88"/>
          <p:cNvSpPr txBox="1"/>
          <p:nvPr/>
        </p:nvSpPr>
        <p:spPr>
          <a:xfrm>
            <a:off x="3714744" y="3857628"/>
            <a:ext cx="1071570" cy="400110"/>
          </a:xfrm>
          <a:prstGeom prst="rect">
            <a:avLst/>
          </a:prstGeom>
          <a:noFill/>
        </p:spPr>
        <p:txBody>
          <a:bodyPr wrap="square" rtlCol="0">
            <a:spAutoFit/>
          </a:bodyPr>
          <a:lstStyle/>
          <a:p>
            <a:pPr algn="ctr"/>
            <a:r>
              <a:rPr lang="en-US" sz="2000" b="1" dirty="0" smtClean="0"/>
              <a:t>0.1m</a:t>
            </a:r>
            <a:endParaRPr lang="en-US" sz="2000" b="1" dirty="0"/>
          </a:p>
        </p:txBody>
      </p:sp>
      <p:sp>
        <p:nvSpPr>
          <p:cNvPr id="110" name="TextBox 109"/>
          <p:cNvSpPr txBox="1"/>
          <p:nvPr/>
        </p:nvSpPr>
        <p:spPr>
          <a:xfrm>
            <a:off x="2571736" y="4714884"/>
            <a:ext cx="1071570" cy="400110"/>
          </a:xfrm>
          <a:prstGeom prst="rect">
            <a:avLst/>
          </a:prstGeom>
          <a:noFill/>
        </p:spPr>
        <p:txBody>
          <a:bodyPr wrap="square" rtlCol="0">
            <a:spAutoFit/>
          </a:bodyPr>
          <a:lstStyle/>
          <a:p>
            <a:pPr algn="ctr"/>
            <a:r>
              <a:rPr lang="en-US" sz="2000" b="1" dirty="0" smtClean="0"/>
              <a:t>0.1m</a:t>
            </a:r>
            <a:endParaRPr lang="en-US" sz="2000" b="1" dirty="0"/>
          </a:p>
        </p:txBody>
      </p:sp>
      <p:sp>
        <p:nvSpPr>
          <p:cNvPr id="111" name="TextBox 110"/>
          <p:cNvSpPr txBox="1"/>
          <p:nvPr/>
        </p:nvSpPr>
        <p:spPr>
          <a:xfrm>
            <a:off x="4714876" y="3429000"/>
            <a:ext cx="1071570" cy="400110"/>
          </a:xfrm>
          <a:prstGeom prst="rect">
            <a:avLst/>
          </a:prstGeom>
          <a:noFill/>
        </p:spPr>
        <p:txBody>
          <a:bodyPr wrap="square" rtlCol="0">
            <a:spAutoFit/>
          </a:bodyPr>
          <a:lstStyle/>
          <a:p>
            <a:pPr algn="ctr"/>
            <a:r>
              <a:rPr lang="en-US" sz="2000" b="1" dirty="0" smtClean="0"/>
              <a:t>0.3m</a:t>
            </a:r>
            <a:endParaRPr lang="en-US" sz="2000" b="1" dirty="0"/>
          </a:p>
        </p:txBody>
      </p:sp>
      <p:sp>
        <p:nvSpPr>
          <p:cNvPr id="115" name="TextBox 114"/>
          <p:cNvSpPr txBox="1"/>
          <p:nvPr/>
        </p:nvSpPr>
        <p:spPr>
          <a:xfrm>
            <a:off x="4857752" y="5000636"/>
            <a:ext cx="1071570" cy="400110"/>
          </a:xfrm>
          <a:prstGeom prst="rect">
            <a:avLst/>
          </a:prstGeom>
          <a:noFill/>
        </p:spPr>
        <p:txBody>
          <a:bodyPr wrap="square" rtlCol="0">
            <a:spAutoFit/>
          </a:bodyPr>
          <a:lstStyle/>
          <a:p>
            <a:pPr algn="ctr"/>
            <a:r>
              <a:rPr lang="en-US" sz="2000" b="1" dirty="0" smtClean="0"/>
              <a:t>0.2m</a:t>
            </a:r>
            <a:endParaRPr lang="en-US" sz="2000" b="1" dirty="0"/>
          </a:p>
        </p:txBody>
      </p:sp>
      <p:sp>
        <p:nvSpPr>
          <p:cNvPr id="116" name="TextBox 115"/>
          <p:cNvSpPr txBox="1"/>
          <p:nvPr/>
        </p:nvSpPr>
        <p:spPr>
          <a:xfrm>
            <a:off x="4143372" y="2643182"/>
            <a:ext cx="1071570" cy="400110"/>
          </a:xfrm>
          <a:prstGeom prst="rect">
            <a:avLst/>
          </a:prstGeom>
          <a:noFill/>
        </p:spPr>
        <p:txBody>
          <a:bodyPr wrap="square" rtlCol="0">
            <a:spAutoFit/>
          </a:bodyPr>
          <a:lstStyle/>
          <a:p>
            <a:pPr algn="ctr"/>
            <a:r>
              <a:rPr lang="en-US" sz="2000" b="1" dirty="0" smtClean="0"/>
              <a:t>A</a:t>
            </a:r>
            <a:endParaRPr lang="en-US" sz="2000" b="1" dirty="0"/>
          </a:p>
        </p:txBody>
      </p:sp>
      <p:sp>
        <p:nvSpPr>
          <p:cNvPr id="119" name="TextBox 118"/>
          <p:cNvSpPr txBox="1"/>
          <p:nvPr/>
        </p:nvSpPr>
        <p:spPr>
          <a:xfrm>
            <a:off x="4572000" y="4143380"/>
            <a:ext cx="1071570" cy="400110"/>
          </a:xfrm>
          <a:prstGeom prst="rect">
            <a:avLst/>
          </a:prstGeom>
          <a:noFill/>
        </p:spPr>
        <p:txBody>
          <a:bodyPr wrap="square" rtlCol="0">
            <a:spAutoFit/>
          </a:bodyPr>
          <a:lstStyle/>
          <a:p>
            <a:pPr algn="ctr"/>
            <a:r>
              <a:rPr lang="en-US" sz="2000" b="1" dirty="0" smtClean="0"/>
              <a:t>B</a:t>
            </a:r>
            <a:endParaRPr lang="en-US" sz="2000" b="1" dirty="0"/>
          </a:p>
        </p:txBody>
      </p:sp>
      <p:sp>
        <p:nvSpPr>
          <p:cNvPr id="120" name="TextBox 119"/>
          <p:cNvSpPr txBox="1"/>
          <p:nvPr/>
        </p:nvSpPr>
        <p:spPr>
          <a:xfrm>
            <a:off x="2500298" y="5429264"/>
            <a:ext cx="1071570" cy="400110"/>
          </a:xfrm>
          <a:prstGeom prst="rect">
            <a:avLst/>
          </a:prstGeom>
          <a:noFill/>
        </p:spPr>
        <p:txBody>
          <a:bodyPr wrap="square" rtlCol="0">
            <a:spAutoFit/>
          </a:bodyPr>
          <a:lstStyle/>
          <a:p>
            <a:pPr algn="ctr"/>
            <a:r>
              <a:rPr lang="en-US" sz="2000" b="1" dirty="0" smtClean="0"/>
              <a:t>C</a:t>
            </a:r>
            <a:endParaRPr lang="en-US" sz="2000" b="1" dirty="0"/>
          </a:p>
        </p:txBody>
      </p:sp>
      <p:sp>
        <p:nvSpPr>
          <p:cNvPr id="121" name="TextBox 120"/>
          <p:cNvSpPr txBox="1"/>
          <p:nvPr/>
        </p:nvSpPr>
        <p:spPr>
          <a:xfrm>
            <a:off x="5929322" y="5286388"/>
            <a:ext cx="1071570" cy="400110"/>
          </a:xfrm>
          <a:prstGeom prst="rect">
            <a:avLst/>
          </a:prstGeom>
          <a:noFill/>
        </p:spPr>
        <p:txBody>
          <a:bodyPr wrap="square" rtlCol="0">
            <a:spAutoFit/>
          </a:bodyPr>
          <a:lstStyle/>
          <a:p>
            <a:pPr algn="ctr"/>
            <a:r>
              <a:rPr lang="en-US" sz="2000" b="1" dirty="0" smtClean="0"/>
              <a:t>D</a:t>
            </a:r>
            <a:endParaRPr lang="en-US" sz="2000" b="1" dirty="0"/>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00240"/>
            <a:ext cx="7429552" cy="8572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b="1" dirty="0" smtClean="0"/>
              <a:t>Let us draw F.B.D for the small member. This member is a two forces (remember, the two forces – member forces are identical). Now let us draw the F.B.D:</a:t>
            </a:r>
          </a:p>
        </p:txBody>
      </p:sp>
      <p:sp>
        <p:nvSpPr>
          <p:cNvPr id="52" name="Rectangle 51"/>
          <p:cNvSpPr/>
          <p:nvPr/>
        </p:nvSpPr>
        <p:spPr>
          <a:xfrm>
            <a:off x="857224" y="5072074"/>
            <a:ext cx="6572296" cy="10001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b="1" dirty="0" smtClean="0"/>
              <a:t>You can note that we can calculate the angels of the reaction forces from the member geometry ( the line of action of these forces is the same) </a:t>
            </a:r>
          </a:p>
        </p:txBody>
      </p:sp>
      <p:grpSp>
        <p:nvGrpSpPr>
          <p:cNvPr id="59" name="Group 58"/>
          <p:cNvGrpSpPr/>
          <p:nvPr/>
        </p:nvGrpSpPr>
        <p:grpSpPr>
          <a:xfrm>
            <a:off x="2643174" y="3000372"/>
            <a:ext cx="3071834" cy="1990725"/>
            <a:chOff x="2643174" y="3000372"/>
            <a:chExt cx="3071834" cy="1990725"/>
          </a:xfrm>
        </p:grpSpPr>
        <p:pic>
          <p:nvPicPr>
            <p:cNvPr id="4098" name="Picture 2"/>
            <p:cNvPicPr>
              <a:picLocks noChangeAspect="1" noChangeArrowheads="1"/>
            </p:cNvPicPr>
            <p:nvPr/>
          </p:nvPicPr>
          <p:blipFill>
            <a:blip r:embed="rId4" cstate="print"/>
            <a:srcRect/>
            <a:stretch>
              <a:fillRect/>
            </a:stretch>
          </p:blipFill>
          <p:spPr bwMode="auto">
            <a:xfrm>
              <a:off x="3286116" y="3000372"/>
              <a:ext cx="1981200" cy="1990725"/>
            </a:xfrm>
            <a:prstGeom prst="rect">
              <a:avLst/>
            </a:prstGeom>
            <a:noFill/>
            <a:ln w="9525">
              <a:noFill/>
              <a:miter lim="800000"/>
              <a:headEnd/>
              <a:tailEnd/>
            </a:ln>
            <a:effectLst/>
          </p:spPr>
        </p:pic>
        <p:sp>
          <p:nvSpPr>
            <p:cNvPr id="53" name="TextBox 52"/>
            <p:cNvSpPr txBox="1"/>
            <p:nvPr/>
          </p:nvSpPr>
          <p:spPr>
            <a:xfrm>
              <a:off x="4643438" y="3143248"/>
              <a:ext cx="1071570" cy="400110"/>
            </a:xfrm>
            <a:prstGeom prst="rect">
              <a:avLst/>
            </a:prstGeom>
            <a:noFill/>
          </p:spPr>
          <p:txBody>
            <a:bodyPr wrap="square" rtlCol="0">
              <a:spAutoFit/>
            </a:bodyPr>
            <a:lstStyle/>
            <a:p>
              <a:pPr algn="ctr"/>
              <a:r>
                <a:rPr lang="en-US" sz="2000" b="1" dirty="0" smtClean="0"/>
                <a:t>F</a:t>
              </a:r>
              <a:r>
                <a:rPr lang="en-US" sz="2000" b="1" baseline="-25000" dirty="0" smtClean="0"/>
                <a:t>B</a:t>
              </a:r>
              <a:endParaRPr lang="en-US" sz="2000" b="1" baseline="-25000" dirty="0"/>
            </a:p>
          </p:txBody>
        </p:sp>
        <p:sp>
          <p:nvSpPr>
            <p:cNvPr id="55" name="TextBox 54"/>
            <p:cNvSpPr txBox="1"/>
            <p:nvPr/>
          </p:nvSpPr>
          <p:spPr>
            <a:xfrm>
              <a:off x="2643174" y="4429132"/>
              <a:ext cx="1071570" cy="400110"/>
            </a:xfrm>
            <a:prstGeom prst="rect">
              <a:avLst/>
            </a:prstGeom>
            <a:noFill/>
          </p:spPr>
          <p:txBody>
            <a:bodyPr wrap="square" rtlCol="0">
              <a:spAutoFit/>
            </a:bodyPr>
            <a:lstStyle/>
            <a:p>
              <a:pPr algn="ctr"/>
              <a:r>
                <a:rPr lang="en-US" sz="2000" b="1" dirty="0" smtClean="0"/>
                <a:t>F</a:t>
              </a:r>
              <a:r>
                <a:rPr lang="en-US" sz="2000" b="1" baseline="-25000" dirty="0" smtClean="0"/>
                <a:t>C</a:t>
              </a:r>
              <a:endParaRPr lang="en-US" sz="2000" b="1" baseline="-25000" dirty="0"/>
            </a:p>
          </p:txBody>
        </p:sp>
        <p:sp>
          <p:nvSpPr>
            <p:cNvPr id="56" name="TextBox 55"/>
            <p:cNvSpPr txBox="1"/>
            <p:nvPr/>
          </p:nvSpPr>
          <p:spPr>
            <a:xfrm>
              <a:off x="3714744" y="3143248"/>
              <a:ext cx="1071570" cy="369332"/>
            </a:xfrm>
            <a:prstGeom prst="rect">
              <a:avLst/>
            </a:prstGeom>
            <a:noFill/>
          </p:spPr>
          <p:txBody>
            <a:bodyPr wrap="square" rtlCol="0">
              <a:spAutoFit/>
            </a:bodyPr>
            <a:lstStyle/>
            <a:p>
              <a:pPr algn="ctr"/>
              <a:r>
                <a:rPr lang="en-US" b="1" dirty="0" smtClean="0"/>
                <a:t>0.1m</a:t>
              </a:r>
              <a:endParaRPr lang="en-US" b="1" dirty="0"/>
            </a:p>
          </p:txBody>
        </p:sp>
        <p:sp>
          <p:nvSpPr>
            <p:cNvPr id="57" name="TextBox 56"/>
            <p:cNvSpPr txBox="1"/>
            <p:nvPr/>
          </p:nvSpPr>
          <p:spPr>
            <a:xfrm rot="16200000">
              <a:off x="2994293" y="3780119"/>
              <a:ext cx="1071570" cy="369332"/>
            </a:xfrm>
            <a:prstGeom prst="rect">
              <a:avLst/>
            </a:prstGeom>
            <a:noFill/>
          </p:spPr>
          <p:txBody>
            <a:bodyPr wrap="square" rtlCol="0">
              <a:spAutoFit/>
            </a:bodyPr>
            <a:lstStyle/>
            <a:p>
              <a:pPr algn="ctr"/>
              <a:r>
                <a:rPr lang="en-US" b="1" dirty="0" smtClean="0"/>
                <a:t>0.1m</a:t>
              </a:r>
              <a:endParaRPr lang="en-US" b="1" dirty="0"/>
            </a:p>
          </p:txBody>
        </p:sp>
        <p:sp>
          <p:nvSpPr>
            <p:cNvPr id="58" name="TextBox 57"/>
            <p:cNvSpPr txBox="1"/>
            <p:nvPr/>
          </p:nvSpPr>
          <p:spPr>
            <a:xfrm>
              <a:off x="3428992" y="3916924"/>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gr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71678"/>
            <a:ext cx="3500462" cy="92869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000" b="1" dirty="0" smtClean="0"/>
              <a:t>Now , let us draw the F.B.D for the other member </a:t>
            </a:r>
          </a:p>
        </p:txBody>
      </p:sp>
      <p:grpSp>
        <p:nvGrpSpPr>
          <p:cNvPr id="49" name="Group 48"/>
          <p:cNvGrpSpPr/>
          <p:nvPr/>
        </p:nvGrpSpPr>
        <p:grpSpPr>
          <a:xfrm>
            <a:off x="4786314" y="1857364"/>
            <a:ext cx="2928958" cy="3371563"/>
            <a:chOff x="714348" y="3214686"/>
            <a:chExt cx="2928958" cy="3371563"/>
          </a:xfrm>
        </p:grpSpPr>
        <p:pic>
          <p:nvPicPr>
            <p:cNvPr id="35843" name="Picture 3"/>
            <p:cNvPicPr>
              <a:picLocks noChangeAspect="1" noChangeArrowheads="1"/>
            </p:cNvPicPr>
            <p:nvPr/>
          </p:nvPicPr>
          <p:blipFill>
            <a:blip r:embed="rId4" cstate="print"/>
            <a:srcRect/>
            <a:stretch>
              <a:fillRect/>
            </a:stretch>
          </p:blipFill>
          <p:spPr bwMode="auto">
            <a:xfrm>
              <a:off x="1285852" y="3286124"/>
              <a:ext cx="1785950" cy="3300125"/>
            </a:xfrm>
            <a:prstGeom prst="rect">
              <a:avLst/>
            </a:prstGeom>
            <a:noFill/>
            <a:ln w="9525">
              <a:noFill/>
              <a:miter lim="800000"/>
              <a:headEnd/>
              <a:tailEnd/>
            </a:ln>
            <a:effectLst/>
          </p:spPr>
        </p:pic>
        <p:sp>
          <p:nvSpPr>
            <p:cNvPr id="57" name="TextBox 56"/>
            <p:cNvSpPr txBox="1"/>
            <p:nvPr/>
          </p:nvSpPr>
          <p:spPr>
            <a:xfrm rot="16200000">
              <a:off x="1077609" y="3922995"/>
              <a:ext cx="1071570" cy="369332"/>
            </a:xfrm>
            <a:prstGeom prst="rect">
              <a:avLst/>
            </a:prstGeom>
            <a:noFill/>
          </p:spPr>
          <p:txBody>
            <a:bodyPr wrap="square" rtlCol="0">
              <a:spAutoFit/>
            </a:bodyPr>
            <a:lstStyle/>
            <a:p>
              <a:pPr algn="ctr"/>
              <a:r>
                <a:rPr lang="en-US" b="1" dirty="0" smtClean="0"/>
                <a:t>0.3 m</a:t>
              </a:r>
              <a:endParaRPr lang="en-US" b="1" dirty="0"/>
            </a:p>
          </p:txBody>
        </p:sp>
        <p:sp>
          <p:nvSpPr>
            <p:cNvPr id="29" name="TextBox 28"/>
            <p:cNvSpPr txBox="1"/>
            <p:nvPr/>
          </p:nvSpPr>
          <p:spPr>
            <a:xfrm rot="16200000">
              <a:off x="1149047" y="5280317"/>
              <a:ext cx="1071570" cy="369332"/>
            </a:xfrm>
            <a:prstGeom prst="rect">
              <a:avLst/>
            </a:prstGeom>
            <a:noFill/>
          </p:spPr>
          <p:txBody>
            <a:bodyPr wrap="square" rtlCol="0">
              <a:spAutoFit/>
            </a:bodyPr>
            <a:lstStyle/>
            <a:p>
              <a:pPr algn="ctr"/>
              <a:r>
                <a:rPr lang="en-US" b="1" dirty="0" smtClean="0"/>
                <a:t>0.1 m</a:t>
              </a:r>
              <a:endParaRPr lang="en-US" b="1" dirty="0"/>
            </a:p>
          </p:txBody>
        </p:sp>
        <p:sp>
          <p:nvSpPr>
            <p:cNvPr id="32" name="TextBox 31"/>
            <p:cNvSpPr txBox="1"/>
            <p:nvPr/>
          </p:nvSpPr>
          <p:spPr>
            <a:xfrm>
              <a:off x="1928794" y="6072206"/>
              <a:ext cx="1071570" cy="369332"/>
            </a:xfrm>
            <a:prstGeom prst="rect">
              <a:avLst/>
            </a:prstGeom>
            <a:noFill/>
          </p:spPr>
          <p:txBody>
            <a:bodyPr wrap="square" rtlCol="0">
              <a:spAutoFit/>
            </a:bodyPr>
            <a:lstStyle/>
            <a:p>
              <a:pPr algn="ctr"/>
              <a:r>
                <a:rPr lang="en-US" b="1" dirty="0" smtClean="0"/>
                <a:t>0.2 m</a:t>
              </a:r>
              <a:endParaRPr lang="en-US" b="1" dirty="0"/>
            </a:p>
          </p:txBody>
        </p:sp>
        <p:sp>
          <p:nvSpPr>
            <p:cNvPr id="46" name="TextBox 45"/>
            <p:cNvSpPr txBox="1"/>
            <p:nvPr/>
          </p:nvSpPr>
          <p:spPr>
            <a:xfrm>
              <a:off x="714348" y="4857760"/>
              <a:ext cx="1071570" cy="369332"/>
            </a:xfrm>
            <a:prstGeom prst="rect">
              <a:avLst/>
            </a:prstGeom>
            <a:noFill/>
          </p:spPr>
          <p:txBody>
            <a:bodyPr wrap="square" rtlCol="0">
              <a:spAutoFit/>
            </a:bodyPr>
            <a:lstStyle/>
            <a:p>
              <a:pPr algn="ctr"/>
              <a:r>
                <a:rPr lang="en-US" b="1" dirty="0" smtClean="0"/>
                <a:t>F</a:t>
              </a:r>
              <a:r>
                <a:rPr lang="en-US" b="1" baseline="-25000" dirty="0" smtClean="0"/>
                <a:t>B</a:t>
              </a:r>
              <a:endParaRPr lang="en-US" b="1" baseline="-25000" dirty="0"/>
            </a:p>
          </p:txBody>
        </p:sp>
        <p:sp>
          <p:nvSpPr>
            <p:cNvPr id="47" name="TextBox 46"/>
            <p:cNvSpPr txBox="1"/>
            <p:nvPr/>
          </p:nvSpPr>
          <p:spPr>
            <a:xfrm>
              <a:off x="2500298" y="6143644"/>
              <a:ext cx="1071570" cy="369332"/>
            </a:xfrm>
            <a:prstGeom prst="rect">
              <a:avLst/>
            </a:prstGeom>
            <a:noFill/>
          </p:spPr>
          <p:txBody>
            <a:bodyPr wrap="square" rtlCol="0">
              <a:spAutoFit/>
            </a:bodyPr>
            <a:lstStyle/>
            <a:p>
              <a:pPr algn="ctr"/>
              <a:r>
                <a:rPr lang="en-US" b="1" dirty="0" smtClean="0"/>
                <a:t>F</a:t>
              </a:r>
              <a:r>
                <a:rPr lang="en-US" b="1" baseline="-25000" dirty="0" smtClean="0"/>
                <a:t>D</a:t>
              </a:r>
              <a:endParaRPr lang="en-US" b="1" baseline="-25000" dirty="0"/>
            </a:p>
          </p:txBody>
        </p:sp>
        <p:sp>
          <p:nvSpPr>
            <p:cNvPr id="48" name="TextBox 47"/>
            <p:cNvSpPr txBox="1"/>
            <p:nvPr/>
          </p:nvSpPr>
          <p:spPr>
            <a:xfrm>
              <a:off x="2571736" y="3214686"/>
              <a:ext cx="1071570" cy="369332"/>
            </a:xfrm>
            <a:prstGeom prst="rect">
              <a:avLst/>
            </a:prstGeom>
            <a:noFill/>
          </p:spPr>
          <p:txBody>
            <a:bodyPr wrap="square" rtlCol="0">
              <a:spAutoFit/>
            </a:bodyPr>
            <a:lstStyle/>
            <a:p>
              <a:pPr algn="ctr"/>
              <a:r>
                <a:rPr lang="en-US" b="1" dirty="0" smtClean="0"/>
                <a:t>100 N</a:t>
              </a:r>
              <a:endParaRPr lang="en-US" b="1" baseline="-25000" dirty="0"/>
            </a:p>
          </p:txBody>
        </p:sp>
      </p:grpSp>
      <p:sp>
        <p:nvSpPr>
          <p:cNvPr id="50" name="Rectangle 49"/>
          <p:cNvSpPr/>
          <p:nvPr/>
        </p:nvSpPr>
        <p:spPr>
          <a:xfrm>
            <a:off x="928662" y="3143248"/>
            <a:ext cx="3500462" cy="128588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000" b="1" dirty="0" smtClean="0"/>
              <a:t>As you can see there is something is missing which is the direction of the reaction force </a:t>
            </a:r>
            <a:r>
              <a:rPr lang="en-US" sz="2000" b="1" dirty="0" smtClean="0"/>
              <a:t>F</a:t>
            </a:r>
            <a:r>
              <a:rPr lang="en-US" sz="2000" b="1" baseline="-25000" dirty="0" smtClean="0"/>
              <a:t>D</a:t>
            </a:r>
            <a:r>
              <a:rPr lang="en-US" sz="2000" b="1" dirty="0" smtClean="0"/>
              <a:t>.</a:t>
            </a:r>
            <a:endParaRPr lang="en-US" sz="2000" b="1" dirty="0" smtClean="0"/>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4" cstate="print"/>
          <a:srcRect/>
          <a:stretch>
            <a:fillRect/>
          </a:stretch>
        </p:blipFill>
        <p:spPr bwMode="auto">
          <a:xfrm>
            <a:off x="5143504" y="1857364"/>
            <a:ext cx="2928958" cy="3763782"/>
          </a:xfrm>
          <a:prstGeom prst="rect">
            <a:avLst/>
          </a:prstGeom>
          <a:noFill/>
          <a:ln w="9525">
            <a:noFill/>
            <a:miter lim="800000"/>
            <a:headEnd/>
            <a:tailEnd/>
          </a:ln>
          <a:effectLst/>
        </p:spPr>
      </p:pic>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5"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28662" y="2071678"/>
            <a:ext cx="3643338" cy="4214842"/>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sz="2000" b="1" dirty="0" smtClean="0"/>
              <a:t>To find the reaction force </a:t>
            </a:r>
            <a:r>
              <a:rPr lang="en-US" sz="2000" b="1" dirty="0" err="1" smtClean="0"/>
              <a:t>Fc</a:t>
            </a:r>
            <a:r>
              <a:rPr lang="en-US" sz="2000" b="1" dirty="0" smtClean="0"/>
              <a:t> we can refer to the 2</a:t>
            </a:r>
            <a:r>
              <a:rPr lang="en-US" sz="2000" b="1" baseline="30000" dirty="0" smtClean="0"/>
              <a:t>nd</a:t>
            </a:r>
            <a:r>
              <a:rPr lang="en-US" sz="2000" b="1" dirty="0" smtClean="0"/>
              <a:t> equilibrium equations  which implies that these  are either parallel or concurrent. As you can see these forces can not be parallel and so it must be concurrent as seen  in Fig. 4. the angle </a:t>
            </a:r>
            <a:r>
              <a:rPr lang="az-Cyrl-AZ" sz="2000" b="1" dirty="0" smtClean="0"/>
              <a:t>Ө</a:t>
            </a:r>
            <a:r>
              <a:rPr lang="en-US" sz="2000" b="1" dirty="0" smtClean="0"/>
              <a:t> can be found as: </a:t>
            </a:r>
          </a:p>
          <a:p>
            <a:pPr algn="just"/>
            <a:endParaRPr lang="en-US" sz="2000" b="1" dirty="0" smtClean="0"/>
          </a:p>
          <a:p>
            <a:pPr algn="just"/>
            <a:endParaRPr lang="en-US" sz="2000" b="1" dirty="0" smtClean="0"/>
          </a:p>
          <a:p>
            <a:pPr algn="just"/>
            <a:endParaRPr lang="en-US" sz="2000" b="1" dirty="0" smtClean="0"/>
          </a:p>
          <a:p>
            <a:pPr algn="just"/>
            <a:r>
              <a:rPr lang="en-US" sz="2000" b="1" dirty="0" smtClean="0"/>
              <a:t> </a:t>
            </a:r>
          </a:p>
        </p:txBody>
      </p:sp>
      <p:sp>
        <p:nvSpPr>
          <p:cNvPr id="57" name="TextBox 56"/>
          <p:cNvSpPr txBox="1"/>
          <p:nvPr/>
        </p:nvSpPr>
        <p:spPr>
          <a:xfrm rot="16200000">
            <a:off x="5078137" y="2779988"/>
            <a:ext cx="1071570" cy="369332"/>
          </a:xfrm>
          <a:prstGeom prst="rect">
            <a:avLst/>
          </a:prstGeom>
          <a:noFill/>
        </p:spPr>
        <p:txBody>
          <a:bodyPr wrap="square" rtlCol="0">
            <a:spAutoFit/>
          </a:bodyPr>
          <a:lstStyle/>
          <a:p>
            <a:pPr algn="ctr"/>
            <a:r>
              <a:rPr lang="en-US" b="1" dirty="0" smtClean="0"/>
              <a:t>0.3 m</a:t>
            </a:r>
            <a:endParaRPr lang="en-US" b="1" dirty="0"/>
          </a:p>
        </p:txBody>
      </p:sp>
      <p:sp>
        <p:nvSpPr>
          <p:cNvPr id="29" name="TextBox 28"/>
          <p:cNvSpPr txBox="1"/>
          <p:nvPr/>
        </p:nvSpPr>
        <p:spPr>
          <a:xfrm rot="16200000">
            <a:off x="5149575" y="4137309"/>
            <a:ext cx="1071570" cy="369332"/>
          </a:xfrm>
          <a:prstGeom prst="rect">
            <a:avLst/>
          </a:prstGeom>
          <a:noFill/>
        </p:spPr>
        <p:txBody>
          <a:bodyPr wrap="square" rtlCol="0">
            <a:spAutoFit/>
          </a:bodyPr>
          <a:lstStyle/>
          <a:p>
            <a:pPr algn="ctr"/>
            <a:r>
              <a:rPr lang="en-US" b="1" dirty="0" smtClean="0"/>
              <a:t>0.1 m</a:t>
            </a:r>
            <a:endParaRPr lang="en-US" b="1" dirty="0"/>
          </a:p>
        </p:txBody>
      </p:sp>
      <p:sp>
        <p:nvSpPr>
          <p:cNvPr id="32" name="TextBox 31"/>
          <p:cNvSpPr txBox="1"/>
          <p:nvPr/>
        </p:nvSpPr>
        <p:spPr>
          <a:xfrm>
            <a:off x="5929322" y="5000636"/>
            <a:ext cx="1071570" cy="369332"/>
          </a:xfrm>
          <a:prstGeom prst="rect">
            <a:avLst/>
          </a:prstGeom>
          <a:noFill/>
        </p:spPr>
        <p:txBody>
          <a:bodyPr wrap="square" rtlCol="0">
            <a:spAutoFit/>
          </a:bodyPr>
          <a:lstStyle/>
          <a:p>
            <a:pPr algn="ctr"/>
            <a:r>
              <a:rPr lang="en-US" b="1" dirty="0" smtClean="0"/>
              <a:t>0.2 m</a:t>
            </a:r>
            <a:endParaRPr lang="en-US" b="1" dirty="0"/>
          </a:p>
        </p:txBody>
      </p:sp>
      <p:sp>
        <p:nvSpPr>
          <p:cNvPr id="33" name="TextBox 32"/>
          <p:cNvSpPr txBox="1"/>
          <p:nvPr/>
        </p:nvSpPr>
        <p:spPr>
          <a:xfrm>
            <a:off x="4857752" y="3631172"/>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cxnSp>
        <p:nvCxnSpPr>
          <p:cNvPr id="43" name="Straight Connector 42"/>
          <p:cNvCxnSpPr/>
          <p:nvPr/>
        </p:nvCxnSpPr>
        <p:spPr>
          <a:xfrm rot="10800000">
            <a:off x="4929190" y="3643314"/>
            <a:ext cx="92869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572132" y="2857496"/>
            <a:ext cx="1071570" cy="369332"/>
          </a:xfrm>
          <a:prstGeom prst="rect">
            <a:avLst/>
          </a:prstGeom>
          <a:noFill/>
        </p:spPr>
        <p:txBody>
          <a:bodyPr wrap="square" rtlCol="0">
            <a:spAutoFit/>
          </a:bodyPr>
          <a:lstStyle/>
          <a:p>
            <a:pPr algn="ctr"/>
            <a:r>
              <a:rPr lang="en-US" b="1" dirty="0" smtClean="0"/>
              <a:t>45</a:t>
            </a:r>
            <a:r>
              <a:rPr lang="en-US" b="1" baseline="30000" dirty="0" smtClean="0"/>
              <a:t>o</a:t>
            </a:r>
            <a:endParaRPr lang="en-US" b="1" baseline="30000" dirty="0"/>
          </a:p>
        </p:txBody>
      </p:sp>
      <p:sp>
        <p:nvSpPr>
          <p:cNvPr id="45" name="TextBox 44"/>
          <p:cNvSpPr txBox="1"/>
          <p:nvPr/>
        </p:nvSpPr>
        <p:spPr>
          <a:xfrm>
            <a:off x="6143636" y="1773784"/>
            <a:ext cx="1071570" cy="369332"/>
          </a:xfrm>
          <a:prstGeom prst="rect">
            <a:avLst/>
          </a:prstGeom>
          <a:noFill/>
        </p:spPr>
        <p:txBody>
          <a:bodyPr wrap="square" rtlCol="0">
            <a:spAutoFit/>
          </a:bodyPr>
          <a:lstStyle/>
          <a:p>
            <a:pPr algn="ctr"/>
            <a:r>
              <a:rPr lang="en-US" b="1" dirty="0" smtClean="0"/>
              <a:t>0.3 m</a:t>
            </a:r>
            <a:endParaRPr lang="en-US" b="1" dirty="0"/>
          </a:p>
        </p:txBody>
      </p:sp>
      <p:cxnSp>
        <p:nvCxnSpPr>
          <p:cNvPr id="35" name="Straight Connector 34"/>
          <p:cNvCxnSpPr/>
          <p:nvPr/>
        </p:nvCxnSpPr>
        <p:spPr>
          <a:xfrm rot="10800000">
            <a:off x="7000892" y="4929198"/>
            <a:ext cx="928694" cy="1588"/>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6643702" y="4500570"/>
            <a:ext cx="1071570" cy="369332"/>
          </a:xfrm>
          <a:prstGeom prst="rect">
            <a:avLst/>
          </a:prstGeom>
          <a:noFill/>
        </p:spPr>
        <p:txBody>
          <a:bodyPr wrap="square" rtlCol="0">
            <a:spAutoFit/>
          </a:bodyPr>
          <a:lstStyle/>
          <a:p>
            <a:pPr algn="ctr"/>
            <a:r>
              <a:rPr lang="az-Cyrl-AZ" b="1" dirty="0" smtClean="0"/>
              <a:t>Ө</a:t>
            </a:r>
            <a:endParaRPr lang="en-US" b="1" baseline="30000" dirty="0"/>
          </a:p>
        </p:txBody>
      </p:sp>
      <p:graphicFrame>
        <p:nvGraphicFramePr>
          <p:cNvPr id="47" name="Object 46"/>
          <p:cNvGraphicFramePr>
            <a:graphicFrameLocks noChangeAspect="1"/>
          </p:cNvGraphicFramePr>
          <p:nvPr/>
        </p:nvGraphicFramePr>
        <p:xfrm>
          <a:off x="1714480" y="5000636"/>
          <a:ext cx="2000264" cy="666755"/>
        </p:xfrm>
        <a:graphic>
          <a:graphicData uri="http://schemas.openxmlformats.org/presentationml/2006/ole">
            <p:oleObj spid="_x0000_s36866" name="Equation" r:id="rId6" imgW="1295280" imgH="43164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[1]</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00174"/>
            <a:ext cx="135732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Solution </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p:cNvGrpSpPr/>
          <p:nvPr/>
        </p:nvGrpSpPr>
        <p:grpSpPr>
          <a:xfrm>
            <a:off x="928662" y="1928802"/>
            <a:ext cx="7858180" cy="4071966"/>
            <a:chOff x="928662" y="1928802"/>
            <a:chExt cx="7858180" cy="4071966"/>
          </a:xfrm>
        </p:grpSpPr>
        <p:sp>
          <p:nvSpPr>
            <p:cNvPr id="19" name="Rectangle 18"/>
            <p:cNvSpPr/>
            <p:nvPr/>
          </p:nvSpPr>
          <p:spPr>
            <a:xfrm>
              <a:off x="928662" y="1928802"/>
              <a:ext cx="7858180" cy="4071966"/>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just"/>
              <a:r>
                <a:rPr lang="en-US" b="1" dirty="0" smtClean="0"/>
                <a:t>Now using the force equilibrium equations (∑</a:t>
              </a:r>
              <a:r>
                <a:rPr lang="en-US" b="1" dirty="0" err="1" smtClean="0"/>
                <a:t>Fx</a:t>
              </a:r>
              <a:r>
                <a:rPr lang="en-US" b="1" dirty="0" smtClean="0"/>
                <a:t> = ∑</a:t>
              </a:r>
              <a:r>
                <a:rPr lang="en-US" b="1" dirty="0" err="1" smtClean="0"/>
                <a:t>Fy</a:t>
              </a:r>
              <a:r>
                <a:rPr lang="en-US" b="1" dirty="0" smtClean="0"/>
                <a:t> = 0)</a:t>
              </a:r>
            </a:p>
            <a:p>
              <a:pPr algn="just"/>
              <a:endParaRPr lang="en-US" b="1" dirty="0" smtClean="0"/>
            </a:p>
            <a:p>
              <a:pPr algn="just"/>
              <a:endParaRPr lang="en-US" b="1" dirty="0" smtClean="0"/>
            </a:p>
            <a:p>
              <a:pPr algn="just"/>
              <a:endParaRPr lang="en-US" b="1" dirty="0" smtClean="0"/>
            </a:p>
            <a:p>
              <a:pPr algn="just"/>
              <a:endParaRPr lang="en-US" b="1" dirty="0" smtClean="0"/>
            </a:p>
            <a:p>
              <a:pPr algn="just"/>
              <a:r>
                <a:rPr lang="en-US" b="1" dirty="0" smtClean="0"/>
                <a:t>Rearrange Eq.2</a:t>
              </a:r>
            </a:p>
            <a:p>
              <a:pPr algn="just"/>
              <a:endParaRPr lang="en-US" b="1" dirty="0" smtClean="0"/>
            </a:p>
            <a:p>
              <a:pPr algn="just"/>
              <a:endParaRPr lang="en-US" b="1" dirty="0" smtClean="0"/>
            </a:p>
            <a:p>
              <a:pPr algn="just"/>
              <a:endParaRPr lang="en-US" b="1" dirty="0" smtClean="0"/>
            </a:p>
            <a:p>
              <a:pPr algn="just"/>
              <a:r>
                <a:rPr lang="en-US" b="1" dirty="0" smtClean="0"/>
                <a:t>Substitute Eq.3 into Eq.1 to have  </a:t>
              </a:r>
            </a:p>
            <a:p>
              <a:pPr algn="just"/>
              <a:endParaRPr lang="en-US" b="1" dirty="0" smtClean="0"/>
            </a:p>
            <a:p>
              <a:pPr algn="just"/>
              <a:endParaRPr lang="en-US" b="1" dirty="0" smtClean="0"/>
            </a:p>
            <a:p>
              <a:pPr algn="just"/>
              <a:r>
                <a:rPr lang="en-US" b="1" dirty="0" smtClean="0"/>
                <a:t>Substitute </a:t>
              </a:r>
              <a:r>
                <a:rPr lang="en-US" b="1" dirty="0" err="1" smtClean="0"/>
                <a:t>Fc</a:t>
              </a:r>
              <a:r>
                <a:rPr lang="en-US" b="1" dirty="0" smtClean="0"/>
                <a:t> in Eq.3 to find F</a:t>
              </a:r>
              <a:r>
                <a:rPr lang="en-US" b="1" baseline="-25000" dirty="0" smtClean="0"/>
                <a:t>B</a:t>
              </a:r>
              <a:r>
                <a:rPr lang="en-US" b="1" dirty="0" smtClean="0"/>
                <a:t>:</a:t>
              </a:r>
            </a:p>
            <a:p>
              <a:pPr algn="just"/>
              <a:r>
                <a:rPr lang="en-US" b="1" dirty="0" smtClean="0"/>
                <a:t>  </a:t>
              </a:r>
            </a:p>
            <a:p>
              <a:pPr algn="just"/>
              <a:r>
                <a:rPr lang="en-US" b="1" dirty="0" smtClean="0"/>
                <a:t> </a:t>
              </a:r>
            </a:p>
          </p:txBody>
        </p:sp>
        <p:graphicFrame>
          <p:nvGraphicFramePr>
            <p:cNvPr id="47" name="Object 46"/>
            <p:cNvGraphicFramePr>
              <a:graphicFrameLocks noChangeAspect="1"/>
            </p:cNvGraphicFramePr>
            <p:nvPr/>
          </p:nvGraphicFramePr>
          <p:xfrm>
            <a:off x="1152541" y="2428874"/>
            <a:ext cx="5705475" cy="392113"/>
          </p:xfrm>
          <a:graphic>
            <a:graphicData uri="http://schemas.openxmlformats.org/presentationml/2006/ole">
              <p:oleObj spid="_x0000_s37890" name="Equation" r:id="rId5" imgW="3695400" imgH="253800" progId="Equation.3">
                <p:embed/>
              </p:oleObj>
            </a:graphicData>
          </a:graphic>
        </p:graphicFrame>
        <p:graphicFrame>
          <p:nvGraphicFramePr>
            <p:cNvPr id="37891" name="Object 3"/>
            <p:cNvGraphicFramePr>
              <a:graphicFrameLocks noChangeAspect="1"/>
            </p:cNvGraphicFramePr>
            <p:nvPr/>
          </p:nvGraphicFramePr>
          <p:xfrm>
            <a:off x="1428728" y="2928934"/>
            <a:ext cx="4881562" cy="392113"/>
          </p:xfrm>
          <a:graphic>
            <a:graphicData uri="http://schemas.openxmlformats.org/presentationml/2006/ole">
              <p:oleObj spid="_x0000_s37891" name="Equation" r:id="rId6" imgW="3162240" imgH="253800" progId="Equation.3">
                <p:embed/>
              </p:oleObj>
            </a:graphicData>
          </a:graphic>
        </p:graphicFrame>
        <p:graphicFrame>
          <p:nvGraphicFramePr>
            <p:cNvPr id="37892" name="Object 4"/>
            <p:cNvGraphicFramePr>
              <a:graphicFrameLocks noChangeAspect="1"/>
            </p:cNvGraphicFramePr>
            <p:nvPr/>
          </p:nvGraphicFramePr>
          <p:xfrm>
            <a:off x="2447934" y="3571876"/>
            <a:ext cx="3409950" cy="706437"/>
          </p:xfrm>
          <a:graphic>
            <a:graphicData uri="http://schemas.openxmlformats.org/presentationml/2006/ole">
              <p:oleObj spid="_x0000_s37892" name="Equation" r:id="rId7" imgW="2209680" imgH="457200" progId="Equation.3">
                <p:embed/>
              </p:oleObj>
            </a:graphicData>
          </a:graphic>
        </p:graphicFrame>
        <p:graphicFrame>
          <p:nvGraphicFramePr>
            <p:cNvPr id="37893" name="Object 5"/>
            <p:cNvGraphicFramePr>
              <a:graphicFrameLocks noChangeAspect="1"/>
            </p:cNvGraphicFramePr>
            <p:nvPr/>
          </p:nvGraphicFramePr>
          <p:xfrm>
            <a:off x="2078042" y="4819650"/>
            <a:ext cx="5994420" cy="409591"/>
          </p:xfrm>
          <a:graphic>
            <a:graphicData uri="http://schemas.openxmlformats.org/presentationml/2006/ole">
              <p:oleObj spid="_x0000_s37893" name="Equation" r:id="rId8" imgW="3340080" imgH="228600" progId="Equation.3">
                <p:embed/>
              </p:oleObj>
            </a:graphicData>
          </a:graphic>
        </p:graphicFrame>
        <p:graphicFrame>
          <p:nvGraphicFramePr>
            <p:cNvPr id="37894" name="Object 6"/>
            <p:cNvGraphicFramePr>
              <a:graphicFrameLocks noChangeAspect="1"/>
            </p:cNvGraphicFramePr>
            <p:nvPr/>
          </p:nvGraphicFramePr>
          <p:xfrm>
            <a:off x="3951288" y="5629276"/>
            <a:ext cx="1077912" cy="333375"/>
          </p:xfrm>
          <a:graphic>
            <a:graphicData uri="http://schemas.openxmlformats.org/presentationml/2006/ole">
              <p:oleObj spid="_x0000_s37894" name="Equation" r:id="rId9" imgW="698400" imgH="215640" progId="Equation.3">
                <p:embed/>
              </p:oleObj>
            </a:graphicData>
          </a:graphic>
        </p:graphicFrame>
      </p:grpSp>
      <p:sp>
        <p:nvSpPr>
          <p:cNvPr id="48" name="TextBox 47"/>
          <p:cNvSpPr txBox="1"/>
          <p:nvPr/>
        </p:nvSpPr>
        <p:spPr>
          <a:xfrm>
            <a:off x="1285852" y="3000372"/>
            <a:ext cx="7143800" cy="142962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lnSpc>
                <a:spcPct val="150000"/>
              </a:lnSpc>
            </a:pPr>
            <a:r>
              <a:rPr lang="en-US" sz="2000" b="1" dirty="0" smtClean="0"/>
              <a:t>Note that you can resolve this problem by resolving the unknown reactions forces to their rectangular components and then use the ∑</a:t>
            </a:r>
            <a:r>
              <a:rPr lang="en-US" sz="2000" b="1" dirty="0" err="1" smtClean="0"/>
              <a:t>Fx</a:t>
            </a:r>
            <a:r>
              <a:rPr lang="en-US" sz="2000" b="1" dirty="0" smtClean="0"/>
              <a:t> = ∑</a:t>
            </a:r>
            <a:r>
              <a:rPr lang="en-US" sz="2000" b="1" dirty="0" err="1" smtClean="0"/>
              <a:t>Fy</a:t>
            </a:r>
            <a:r>
              <a:rPr lang="en-US" sz="2000" b="1" dirty="0" smtClean="0"/>
              <a:t> = ∑M = 0 equations  </a:t>
            </a:r>
            <a:endParaRPr lang="en-US" sz="2000" b="1" dirty="0"/>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nodeType="clickEffect">
                                  <p:stCondLst>
                                    <p:cond delay="0"/>
                                  </p:stCondLst>
                                  <p:childTnLst>
                                    <p:animEffect transition="out" filter="box(in)">
                                      <p:cBhvr>
                                        <p:cTn id="6" dur="500"/>
                                        <p:tgtEl>
                                          <p:spTgt spid="49"/>
                                        </p:tgtEl>
                                      </p:cBhvr>
                                    </p:animEffect>
                                    <p:set>
                                      <p:cBhvr>
                                        <p:cTn id="7" dur="1" fill="hold">
                                          <p:stCondLst>
                                            <p:cond delay="499"/>
                                          </p:stCondLst>
                                        </p:cTn>
                                        <p:tgtEl>
                                          <p:spTgt spid="49"/>
                                        </p:tgtEl>
                                        <p:attrNameLst>
                                          <p:attrName>style.visibility</p:attrName>
                                        </p:attrNameLst>
                                      </p:cBhvr>
                                      <p:to>
                                        <p:strVal val="hidden"/>
                                      </p:to>
                                    </p:se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box(in)">
                                      <p:cBhvr>
                                        <p:cTn id="11"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Two and three forces members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01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buClr>
                <a:schemeClr val="accent1"/>
              </a:buClr>
              <a:buSzPct val="80000"/>
            </a:pPr>
            <a:r>
              <a:rPr lang="en-US" sz="2000" b="1" dirty="0" smtClean="0">
                <a:ln w="1905"/>
                <a:solidFill>
                  <a:schemeClr val="bg1"/>
                </a:solidFill>
                <a:effectLst>
                  <a:outerShdw blurRad="38100" dist="38100" dir="2700000" algn="tl">
                    <a:srgbClr val="000000">
                      <a:alpha val="43137"/>
                    </a:srgbClr>
                  </a:outerShdw>
                </a:effectLst>
              </a:rPr>
              <a:t>Example [2]</a:t>
            </a:r>
            <a:endParaRPr lang="en-US" sz="2000" b="1" cap="all" dirty="0" smtClean="0">
              <a:ln w="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1" name="Rectangle 30"/>
          <p:cNvSpPr/>
          <p:nvPr/>
        </p:nvSpPr>
        <p:spPr>
          <a:xfrm>
            <a:off x="928662" y="1571612"/>
            <a:ext cx="7286676" cy="7143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Fig.5 shows a member under the action of </a:t>
            </a:r>
            <a:r>
              <a:rPr lang="en-US" b="1" dirty="0" smtClean="0"/>
              <a:t>10 </a:t>
            </a:r>
            <a:r>
              <a:rPr lang="en-US" b="1" dirty="0" err="1" smtClean="0"/>
              <a:t>kN</a:t>
            </a:r>
            <a:r>
              <a:rPr lang="en-US" b="1" dirty="0" smtClean="0"/>
              <a:t> force . </a:t>
            </a:r>
            <a:r>
              <a:rPr lang="en-US" b="1" dirty="0" smtClean="0"/>
              <a:t>Find the reaction forces at the supporting connections</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p:cNvGrpSpPr/>
          <p:nvPr/>
        </p:nvGrpSpPr>
        <p:grpSpPr>
          <a:xfrm>
            <a:off x="1285852" y="2357430"/>
            <a:ext cx="6643734" cy="3862171"/>
            <a:chOff x="1357290" y="2528824"/>
            <a:chExt cx="6643734" cy="3862171"/>
          </a:xfrm>
        </p:grpSpPr>
        <p:pic>
          <p:nvPicPr>
            <p:cNvPr id="38915" name="Picture 3"/>
            <p:cNvPicPr>
              <a:picLocks noChangeAspect="1" noChangeArrowheads="1"/>
            </p:cNvPicPr>
            <p:nvPr/>
          </p:nvPicPr>
          <p:blipFill>
            <a:blip r:embed="rId4" cstate="print"/>
            <a:srcRect/>
            <a:stretch>
              <a:fillRect/>
            </a:stretch>
          </p:blipFill>
          <p:spPr bwMode="auto">
            <a:xfrm>
              <a:off x="1928794" y="3214686"/>
              <a:ext cx="5030676" cy="2857520"/>
            </a:xfrm>
            <a:prstGeom prst="rect">
              <a:avLst/>
            </a:prstGeom>
            <a:noFill/>
            <a:ln w="9525">
              <a:noFill/>
              <a:miter lim="800000"/>
              <a:headEnd/>
              <a:tailEnd/>
            </a:ln>
            <a:effectLst/>
          </p:spPr>
        </p:pic>
        <p:cxnSp>
          <p:nvCxnSpPr>
            <p:cNvPr id="78" name="AutoShape 30"/>
            <p:cNvCxnSpPr>
              <a:cxnSpLocks noChangeShapeType="1"/>
            </p:cNvCxnSpPr>
            <p:nvPr/>
          </p:nvCxnSpPr>
          <p:spPr bwMode="auto">
            <a:xfrm rot="5400000" flipH="1">
              <a:off x="6563694" y="3008942"/>
              <a:ext cx="731520" cy="0"/>
            </a:xfrm>
            <a:prstGeom prst="straightConnector1">
              <a:avLst/>
            </a:prstGeom>
            <a:noFill/>
            <a:ln w="25400">
              <a:solidFill>
                <a:srgbClr val="FF0000"/>
              </a:solidFill>
              <a:round/>
              <a:headEnd type="stealth" w="lg" len="lg"/>
              <a:tailEnd type="none" w="lg" len="lg"/>
            </a:ln>
          </p:spPr>
        </p:cxnSp>
        <p:sp>
          <p:nvSpPr>
            <p:cNvPr id="80" name="TextBox 79"/>
            <p:cNvSpPr txBox="1"/>
            <p:nvPr/>
          </p:nvSpPr>
          <p:spPr>
            <a:xfrm>
              <a:off x="4500562" y="5929330"/>
              <a:ext cx="1071570" cy="461665"/>
            </a:xfrm>
            <a:prstGeom prst="rect">
              <a:avLst/>
            </a:prstGeom>
            <a:noFill/>
          </p:spPr>
          <p:txBody>
            <a:bodyPr wrap="square" rtlCol="0">
              <a:spAutoFit/>
            </a:bodyPr>
            <a:lstStyle/>
            <a:p>
              <a:pPr algn="ctr"/>
              <a:r>
                <a:rPr lang="en-US" sz="2400" b="1" dirty="0" smtClean="0"/>
                <a:t>Fig.5</a:t>
              </a:r>
              <a:endParaRPr lang="en-US" sz="2400" b="1" dirty="0"/>
            </a:p>
          </p:txBody>
        </p:sp>
        <p:sp>
          <p:nvSpPr>
            <p:cNvPr id="88" name="TextBox 87"/>
            <p:cNvSpPr txBox="1"/>
            <p:nvPr/>
          </p:nvSpPr>
          <p:spPr>
            <a:xfrm>
              <a:off x="6786578" y="2528824"/>
              <a:ext cx="1214446" cy="461665"/>
            </a:xfrm>
            <a:prstGeom prst="rect">
              <a:avLst/>
            </a:prstGeom>
            <a:noFill/>
          </p:spPr>
          <p:txBody>
            <a:bodyPr wrap="square" rtlCol="0">
              <a:spAutoFit/>
            </a:bodyPr>
            <a:lstStyle/>
            <a:p>
              <a:pPr algn="ctr"/>
              <a:r>
                <a:rPr lang="en-US" sz="2400" b="1" dirty="0" smtClean="0"/>
                <a:t>10 </a:t>
              </a:r>
              <a:r>
                <a:rPr lang="en-US" sz="2400" b="1" dirty="0" err="1" smtClean="0"/>
                <a:t>kN</a:t>
              </a:r>
              <a:endParaRPr lang="en-US" sz="2400" b="1" dirty="0"/>
            </a:p>
          </p:txBody>
        </p:sp>
        <p:sp>
          <p:nvSpPr>
            <p:cNvPr id="116" name="TextBox 115"/>
            <p:cNvSpPr txBox="1"/>
            <p:nvPr/>
          </p:nvSpPr>
          <p:spPr>
            <a:xfrm>
              <a:off x="2000232" y="5643578"/>
              <a:ext cx="1071570" cy="400110"/>
            </a:xfrm>
            <a:prstGeom prst="rect">
              <a:avLst/>
            </a:prstGeom>
            <a:noFill/>
          </p:spPr>
          <p:txBody>
            <a:bodyPr wrap="square" rtlCol="0">
              <a:spAutoFit/>
            </a:bodyPr>
            <a:lstStyle/>
            <a:p>
              <a:pPr algn="ctr"/>
              <a:r>
                <a:rPr lang="en-US" sz="2000" b="1" dirty="0" smtClean="0"/>
                <a:t>A</a:t>
              </a:r>
              <a:endParaRPr lang="en-US" sz="2000" b="1" dirty="0"/>
            </a:p>
          </p:txBody>
        </p:sp>
        <p:sp>
          <p:nvSpPr>
            <p:cNvPr id="119" name="TextBox 118"/>
            <p:cNvSpPr txBox="1"/>
            <p:nvPr/>
          </p:nvSpPr>
          <p:spPr>
            <a:xfrm>
              <a:off x="4071934" y="3000372"/>
              <a:ext cx="1071570" cy="400110"/>
            </a:xfrm>
            <a:prstGeom prst="rect">
              <a:avLst/>
            </a:prstGeom>
            <a:noFill/>
          </p:spPr>
          <p:txBody>
            <a:bodyPr wrap="square" rtlCol="0">
              <a:spAutoFit/>
            </a:bodyPr>
            <a:lstStyle/>
            <a:p>
              <a:pPr algn="ctr"/>
              <a:r>
                <a:rPr lang="en-US" sz="2000" b="1" dirty="0" smtClean="0"/>
                <a:t>B</a:t>
              </a:r>
              <a:endParaRPr lang="en-US" sz="2000" b="1" dirty="0"/>
            </a:p>
          </p:txBody>
        </p:sp>
        <p:sp>
          <p:nvSpPr>
            <p:cNvPr id="120" name="TextBox 119"/>
            <p:cNvSpPr txBox="1"/>
            <p:nvPr/>
          </p:nvSpPr>
          <p:spPr>
            <a:xfrm>
              <a:off x="1714480" y="2857496"/>
              <a:ext cx="1071570" cy="400110"/>
            </a:xfrm>
            <a:prstGeom prst="rect">
              <a:avLst/>
            </a:prstGeom>
            <a:noFill/>
          </p:spPr>
          <p:txBody>
            <a:bodyPr wrap="square" rtlCol="0">
              <a:spAutoFit/>
            </a:bodyPr>
            <a:lstStyle/>
            <a:p>
              <a:pPr algn="ctr"/>
              <a:r>
                <a:rPr lang="en-US" sz="2000" b="1" dirty="0" smtClean="0"/>
                <a:t>C</a:t>
              </a:r>
              <a:endParaRPr lang="en-US" sz="2000" b="1" dirty="0"/>
            </a:p>
          </p:txBody>
        </p:sp>
        <p:sp>
          <p:nvSpPr>
            <p:cNvPr id="33" name="TextBox 32"/>
            <p:cNvSpPr txBox="1"/>
            <p:nvPr/>
          </p:nvSpPr>
          <p:spPr>
            <a:xfrm>
              <a:off x="3000364" y="2967335"/>
              <a:ext cx="1071570" cy="461665"/>
            </a:xfrm>
            <a:prstGeom prst="rect">
              <a:avLst/>
            </a:prstGeom>
            <a:noFill/>
          </p:spPr>
          <p:txBody>
            <a:bodyPr wrap="square" rtlCol="0">
              <a:spAutoFit/>
            </a:bodyPr>
            <a:lstStyle/>
            <a:p>
              <a:pPr algn="ctr"/>
              <a:r>
                <a:rPr lang="en-US" sz="2400" b="1" dirty="0" smtClean="0"/>
                <a:t>2 m</a:t>
              </a:r>
              <a:endParaRPr lang="en-US" sz="2400" b="1" dirty="0"/>
            </a:p>
          </p:txBody>
        </p:sp>
        <p:sp>
          <p:nvSpPr>
            <p:cNvPr id="35" name="TextBox 34"/>
            <p:cNvSpPr txBox="1"/>
            <p:nvPr/>
          </p:nvSpPr>
          <p:spPr>
            <a:xfrm>
              <a:off x="5286380" y="2967335"/>
              <a:ext cx="1071570" cy="461665"/>
            </a:xfrm>
            <a:prstGeom prst="rect">
              <a:avLst/>
            </a:prstGeom>
            <a:noFill/>
          </p:spPr>
          <p:txBody>
            <a:bodyPr wrap="square" rtlCol="0">
              <a:spAutoFit/>
            </a:bodyPr>
            <a:lstStyle/>
            <a:p>
              <a:pPr algn="ctr"/>
              <a:r>
                <a:rPr lang="en-US" sz="2400" b="1" dirty="0" smtClean="0"/>
                <a:t>2 m</a:t>
              </a:r>
              <a:endParaRPr lang="en-US" sz="2400" b="1" dirty="0"/>
            </a:p>
          </p:txBody>
        </p:sp>
        <p:sp>
          <p:nvSpPr>
            <p:cNvPr id="43" name="TextBox 42"/>
            <p:cNvSpPr txBox="1"/>
            <p:nvPr/>
          </p:nvSpPr>
          <p:spPr>
            <a:xfrm>
              <a:off x="1357290" y="4253219"/>
              <a:ext cx="1071570" cy="461665"/>
            </a:xfrm>
            <a:prstGeom prst="rect">
              <a:avLst/>
            </a:prstGeom>
            <a:noFill/>
          </p:spPr>
          <p:txBody>
            <a:bodyPr wrap="square" rtlCol="0">
              <a:spAutoFit/>
            </a:bodyPr>
            <a:lstStyle/>
            <a:p>
              <a:pPr algn="ctr"/>
              <a:r>
                <a:rPr lang="en-US" sz="2400" b="1" dirty="0" smtClean="0"/>
                <a:t>2 m</a:t>
              </a:r>
              <a:endParaRPr lang="en-US" sz="2400" b="1" dirty="0"/>
            </a:p>
          </p:txBody>
        </p:sp>
      </p:gr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1830</TotalTime>
  <Words>937</Words>
  <Application>Microsoft Office PowerPoint</Application>
  <PresentationFormat>On-screen Show (4:3)</PresentationFormat>
  <Paragraphs>258</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377</cp:revision>
  <dcterms:created xsi:type="dcterms:W3CDTF">2013-05-06T16:21:25Z</dcterms:created>
  <dcterms:modified xsi:type="dcterms:W3CDTF">2013-11-04T07:29:40Z</dcterms:modified>
</cp:coreProperties>
</file>