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62" r:id="rId3"/>
    <p:sldId id="307" r:id="rId4"/>
    <p:sldId id="308" r:id="rId5"/>
    <p:sldId id="309" r:id="rId6"/>
    <p:sldId id="310" r:id="rId7"/>
    <p:sldId id="311" r:id="rId8"/>
    <p:sldId id="312" r:id="rId9"/>
    <p:sldId id="313" r:id="rId10"/>
    <p:sldId id="314" r:id="rId11"/>
    <p:sldId id="317" r:id="rId12"/>
    <p:sldId id="318" r:id="rId13"/>
    <p:sldId id="319" r:id="rId14"/>
    <p:sldId id="315" r:id="rId15"/>
    <p:sldId id="316" r:id="rId16"/>
    <p:sldId id="27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60"/>
  </p:normalViewPr>
  <p:slideViewPr>
    <p:cSldViewPr>
      <p:cViewPr varScale="1">
        <p:scale>
          <a:sx n="60" d="100"/>
          <a:sy n="60" d="100"/>
        </p:scale>
        <p:origin x="-115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11/6/2013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11/6/2013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JO"/>
          </a:p>
        </p:txBody>
      </p:sp>
      <p:sp>
        <p:nvSpPr>
          <p:cNvPr id="4" name="Slide Number Placeholder 3"/>
          <p:cNvSpPr>
            <a:spLocks noGrp="1"/>
          </p:cNvSpPr>
          <p:nvPr>
            <p:ph type="sldNum" sz="quarter" idx="10"/>
          </p:nvPr>
        </p:nvSpPr>
        <p:spPr/>
        <p:txBody>
          <a:bodyPr/>
          <a:lstStyle/>
          <a:p>
            <a:fld id="{037B7F41-00C5-4285-AB36-E0AF075D87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notesSlide" Target="../notesSlides/notesSlide11.xml"/><Relationship Id="rId7" Type="http://schemas.openxmlformats.org/officeDocument/2006/relationships/image" Target="../media/image10.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1.png"/><Relationship Id="rId9"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vmlDrawing" Target="../drawings/vmlDrawing3.vml"/><Relationship Id="rId5" Type="http://schemas.openxmlformats.org/officeDocument/2006/relationships/oleObject" Target="../embeddings/oleObject5.bin"/><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Four</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357290" y="2603248"/>
            <a:ext cx="6500858" cy="75431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dirty="0" smtClean="0">
                <a:ln w="1905"/>
                <a:solidFill>
                  <a:srgbClr val="FF0000"/>
                </a:solidFill>
                <a:effectLst>
                  <a:innerShdw blurRad="69850" dist="43180" dir="5400000">
                    <a:srgbClr val="000000">
                      <a:alpha val="65000"/>
                    </a:srgbClr>
                  </a:innerShdw>
                </a:effectLst>
              </a:rPr>
              <a:t>4.4 equilibrium in 3D </a:t>
            </a:r>
            <a:endPar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Improper constraints  </a:t>
            </a:r>
            <a:endParaRPr lang="en-US" sz="2000" b="1" dirty="0"/>
          </a:p>
        </p:txBody>
      </p:sp>
      <p:sp>
        <p:nvSpPr>
          <p:cNvPr id="71" name="TextBox 70"/>
          <p:cNvSpPr txBox="1"/>
          <p:nvPr/>
        </p:nvSpPr>
        <p:spPr>
          <a:xfrm>
            <a:off x="785786" y="1643050"/>
            <a:ext cx="8001056" cy="2308324"/>
          </a:xfrm>
          <a:prstGeom prst="rect">
            <a:avLst/>
          </a:prstGeom>
          <a:noFill/>
        </p:spPr>
        <p:txBody>
          <a:bodyPr wrap="square" rtlCol="0">
            <a:spAutoFit/>
          </a:bodyPr>
          <a:lstStyle/>
          <a:p>
            <a:pPr algn="just"/>
            <a:r>
              <a:rPr lang="en-US" b="1" dirty="0" smtClean="0"/>
              <a:t>The equality between the number of unknowns and the number of equations does not guarantee in all times the equilibrium of a body, for example see the figure below. Such case is called improperly constrained because the system is able to move. </a:t>
            </a:r>
          </a:p>
          <a:p>
            <a:pPr algn="just"/>
            <a:r>
              <a:rPr lang="en-US" b="1" dirty="0" smtClean="0"/>
              <a:t>To explain that, let us go back to the figure. As you can see, we resolve the force to its rectangular components. You can note that the horizontal component (</a:t>
            </a:r>
            <a:r>
              <a:rPr lang="en-US" b="1" dirty="0" err="1" smtClean="0"/>
              <a:t>Fx</a:t>
            </a:r>
            <a:r>
              <a:rPr lang="en-US" b="1" dirty="0" smtClean="0"/>
              <a:t>) tends to move this system in the horizontal direction and so ∑</a:t>
            </a:r>
            <a:r>
              <a:rPr lang="en-US" b="1" dirty="0" err="1" smtClean="0"/>
              <a:t>Fx</a:t>
            </a:r>
            <a:r>
              <a:rPr lang="en-US" b="1" dirty="0" smtClean="0"/>
              <a:t> = 0 is not valid any more.          </a:t>
            </a:r>
            <a:endParaRPr lang="en-US" b="1" dirty="0"/>
          </a:p>
        </p:txBody>
      </p:sp>
      <p:grpSp>
        <p:nvGrpSpPr>
          <p:cNvPr id="49" name="Group 48"/>
          <p:cNvGrpSpPr/>
          <p:nvPr/>
        </p:nvGrpSpPr>
        <p:grpSpPr>
          <a:xfrm>
            <a:off x="1928794" y="4786322"/>
            <a:ext cx="5448168" cy="1928826"/>
            <a:chOff x="1928794" y="4714884"/>
            <a:chExt cx="5448168" cy="1928826"/>
          </a:xfrm>
        </p:grpSpPr>
        <p:grpSp>
          <p:nvGrpSpPr>
            <p:cNvPr id="2" name="Group 71"/>
            <p:cNvGrpSpPr/>
            <p:nvPr/>
          </p:nvGrpSpPr>
          <p:grpSpPr>
            <a:xfrm>
              <a:off x="1928794" y="4714884"/>
              <a:ext cx="5448168" cy="1928826"/>
              <a:chOff x="1000097" y="2257474"/>
              <a:chExt cx="5448168" cy="1928826"/>
            </a:xfrm>
          </p:grpSpPr>
          <p:grpSp>
            <p:nvGrpSpPr>
              <p:cNvPr id="3" name="Group 83"/>
              <p:cNvGrpSpPr/>
              <p:nvPr/>
            </p:nvGrpSpPr>
            <p:grpSpPr>
              <a:xfrm>
                <a:off x="1357290" y="2257474"/>
                <a:ext cx="5090975" cy="1928826"/>
                <a:chOff x="1951668" y="2963286"/>
                <a:chExt cx="5090975" cy="1928826"/>
              </a:xfrm>
            </p:grpSpPr>
            <p:grpSp>
              <p:nvGrpSpPr>
                <p:cNvPr id="4" name="Group 58"/>
                <p:cNvGrpSpPr/>
                <p:nvPr/>
              </p:nvGrpSpPr>
              <p:grpSpPr>
                <a:xfrm>
                  <a:off x="5857884" y="4236947"/>
                  <a:ext cx="1184759" cy="263623"/>
                  <a:chOff x="5857884" y="4236947"/>
                  <a:chExt cx="1184759" cy="263623"/>
                </a:xfrm>
              </p:grpSpPr>
              <p:grpSp>
                <p:nvGrpSpPr>
                  <p:cNvPr id="5" name="Group 3"/>
                  <p:cNvGrpSpPr>
                    <a:grpSpLocks/>
                  </p:cNvGrpSpPr>
                  <p:nvPr/>
                </p:nvGrpSpPr>
                <p:grpSpPr bwMode="auto">
                  <a:xfrm>
                    <a:off x="6381518" y="4236947"/>
                    <a:ext cx="165908" cy="165861"/>
                    <a:chOff x="8498" y="11721"/>
                    <a:chExt cx="397" cy="397"/>
                  </a:xfrm>
                </p:grpSpPr>
                <p:sp>
                  <p:nvSpPr>
                    <p:cNvPr id="125" name="Oval 4"/>
                    <p:cNvSpPr>
                      <a:spLocks noChangeAspect="1" noChangeArrowheads="1"/>
                    </p:cNvSpPr>
                    <p:nvPr/>
                  </p:nvSpPr>
                  <p:spPr bwMode="auto">
                    <a:xfrm>
                      <a:off x="8498" y="11721"/>
                      <a:ext cx="397" cy="397"/>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26" name="Oval 5"/>
                    <p:cNvSpPr>
                      <a:spLocks noChangeAspect="1" noChangeArrowheads="1"/>
                    </p:cNvSpPr>
                    <p:nvPr/>
                  </p:nvSpPr>
                  <p:spPr bwMode="auto">
                    <a:xfrm>
                      <a:off x="8556" y="11779"/>
                      <a:ext cx="283" cy="28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6" name="Group 48"/>
                  <p:cNvGrpSpPr>
                    <a:grpSpLocks/>
                  </p:cNvGrpSpPr>
                  <p:nvPr/>
                </p:nvGrpSpPr>
                <p:grpSpPr bwMode="auto">
                  <a:xfrm>
                    <a:off x="5857884" y="4413671"/>
                    <a:ext cx="1184759" cy="86899"/>
                    <a:chOff x="4608" y="12835"/>
                    <a:chExt cx="2835" cy="208"/>
                  </a:xfrm>
                </p:grpSpPr>
                <p:sp>
                  <p:nvSpPr>
                    <p:cNvPr id="123" name="Rectangle 7" descr="Dark upward diagonal"/>
                    <p:cNvSpPr>
                      <a:spLocks noChangeArrowheads="1"/>
                    </p:cNvSpPr>
                    <p:nvPr/>
                  </p:nvSpPr>
                  <p:spPr bwMode="auto">
                    <a:xfrm>
                      <a:off x="4608" y="12835"/>
                      <a:ext cx="2835" cy="208"/>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124" name="AutoShape 8"/>
                    <p:cNvCxnSpPr>
                      <a:cxnSpLocks noChangeShapeType="1"/>
                    </p:cNvCxnSpPr>
                    <p:nvPr/>
                  </p:nvCxnSpPr>
                  <p:spPr bwMode="auto">
                    <a:xfrm>
                      <a:off x="4608" y="12835"/>
                      <a:ext cx="2835" cy="0"/>
                    </a:xfrm>
                    <a:prstGeom prst="straightConnector1">
                      <a:avLst/>
                    </a:prstGeom>
                    <a:noFill/>
                    <a:ln w="15875">
                      <a:solidFill>
                        <a:srgbClr val="000000"/>
                      </a:solidFill>
                      <a:round/>
                      <a:headEnd/>
                      <a:tailEnd/>
                    </a:ln>
                    <a:effectLst/>
                  </p:spPr>
                </p:cxnSp>
              </p:grpSp>
            </p:grpSp>
            <p:grpSp>
              <p:nvGrpSpPr>
                <p:cNvPr id="8" name="Group 14"/>
                <p:cNvGrpSpPr>
                  <a:grpSpLocks/>
                </p:cNvGrpSpPr>
                <p:nvPr/>
              </p:nvGrpSpPr>
              <p:grpSpPr bwMode="auto">
                <a:xfrm>
                  <a:off x="2025721" y="3901887"/>
                  <a:ext cx="4576111" cy="334359"/>
                  <a:chOff x="3297" y="10919"/>
                  <a:chExt cx="10813" cy="790"/>
                </a:xfrm>
              </p:grpSpPr>
              <p:sp>
                <p:nvSpPr>
                  <p:cNvPr id="116" name="Rectangle 15"/>
                  <p:cNvSpPr>
                    <a:spLocks noChangeArrowheads="1"/>
                  </p:cNvSpPr>
                  <p:nvPr/>
                </p:nvSpPr>
                <p:spPr bwMode="auto">
                  <a:xfrm>
                    <a:off x="3297" y="11036"/>
                    <a:ext cx="10803" cy="603"/>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19" name="Rectangle 16"/>
                  <p:cNvSpPr>
                    <a:spLocks noChangeArrowheads="1"/>
                  </p:cNvSpPr>
                  <p:nvPr/>
                </p:nvSpPr>
                <p:spPr bwMode="auto">
                  <a:xfrm>
                    <a:off x="3301" y="10919"/>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20" name="Rectangle 17"/>
                  <p:cNvSpPr>
                    <a:spLocks noChangeArrowheads="1"/>
                  </p:cNvSpPr>
                  <p:nvPr/>
                </p:nvSpPr>
                <p:spPr bwMode="auto">
                  <a:xfrm>
                    <a:off x="3307" y="11601"/>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cxnSp>
              <p:nvCxnSpPr>
                <p:cNvPr id="92" name="Straight Arrow Connector 91"/>
                <p:cNvCxnSpPr/>
                <p:nvPr/>
              </p:nvCxnSpPr>
              <p:spPr>
                <a:xfrm rot="2700000">
                  <a:off x="4041638" y="3624682"/>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3737615" y="3134680"/>
                  <a:ext cx="500066" cy="400110"/>
                </a:xfrm>
                <a:prstGeom prst="rect">
                  <a:avLst/>
                </a:prstGeom>
                <a:noFill/>
              </p:spPr>
              <p:txBody>
                <a:bodyPr wrap="square" rtlCol="0">
                  <a:spAutoFit/>
                </a:bodyPr>
                <a:lstStyle/>
                <a:p>
                  <a:pPr algn="ctr"/>
                  <a:r>
                    <a:rPr lang="en-US" sz="2000" b="1" dirty="0" smtClean="0"/>
                    <a:t>F</a:t>
                  </a:r>
                  <a:endParaRPr lang="en-US" sz="2000" b="1" baseline="30000" dirty="0"/>
                </a:p>
              </p:txBody>
            </p:sp>
            <p:sp>
              <p:nvSpPr>
                <p:cNvPr id="99" name="TextBox 98"/>
                <p:cNvSpPr txBox="1"/>
                <p:nvPr/>
              </p:nvSpPr>
              <p:spPr>
                <a:xfrm>
                  <a:off x="1951668" y="4492002"/>
                  <a:ext cx="500066" cy="400110"/>
                </a:xfrm>
                <a:prstGeom prst="rect">
                  <a:avLst/>
                </a:prstGeom>
                <a:noFill/>
              </p:spPr>
              <p:txBody>
                <a:bodyPr wrap="square" rtlCol="0">
                  <a:spAutoFit/>
                </a:bodyPr>
                <a:lstStyle/>
                <a:p>
                  <a:pPr algn="ctr"/>
                  <a:r>
                    <a:rPr lang="en-US" sz="2000" b="1" dirty="0" smtClean="0"/>
                    <a:t>A</a:t>
                  </a:r>
                  <a:endParaRPr lang="en-US" sz="2000" b="1" baseline="30000" dirty="0"/>
                </a:p>
              </p:txBody>
            </p:sp>
            <p:sp>
              <p:nvSpPr>
                <p:cNvPr id="46" name="TextBox 45"/>
                <p:cNvSpPr txBox="1"/>
                <p:nvPr/>
              </p:nvSpPr>
              <p:spPr>
                <a:xfrm>
                  <a:off x="3594739" y="3534790"/>
                  <a:ext cx="500066" cy="400110"/>
                </a:xfrm>
                <a:prstGeom prst="rect">
                  <a:avLst/>
                </a:prstGeom>
                <a:noFill/>
              </p:spPr>
              <p:txBody>
                <a:bodyPr wrap="square" rtlCol="0">
                  <a:spAutoFit/>
                </a:bodyPr>
                <a:lstStyle/>
                <a:p>
                  <a:pPr algn="ctr"/>
                  <a:r>
                    <a:rPr lang="en-US" sz="2000" b="1" dirty="0" err="1" smtClean="0"/>
                    <a:t>Fx</a:t>
                  </a:r>
                  <a:endParaRPr lang="en-US" sz="2000" b="1" baseline="30000" dirty="0"/>
                </a:p>
              </p:txBody>
            </p:sp>
            <p:sp>
              <p:nvSpPr>
                <p:cNvPr id="47" name="TextBox 46"/>
                <p:cNvSpPr txBox="1"/>
                <p:nvPr/>
              </p:nvSpPr>
              <p:spPr>
                <a:xfrm>
                  <a:off x="4309119" y="2963286"/>
                  <a:ext cx="500066" cy="400110"/>
                </a:xfrm>
                <a:prstGeom prst="rect">
                  <a:avLst/>
                </a:prstGeom>
                <a:noFill/>
              </p:spPr>
              <p:txBody>
                <a:bodyPr wrap="square" rtlCol="0">
                  <a:spAutoFit/>
                </a:bodyPr>
                <a:lstStyle/>
                <a:p>
                  <a:pPr algn="ctr"/>
                  <a:r>
                    <a:rPr lang="en-US" sz="2000" b="1" dirty="0" err="1" smtClean="0"/>
                    <a:t>Fy</a:t>
                  </a:r>
                  <a:endParaRPr lang="en-US" sz="2000" b="1" baseline="30000" dirty="0"/>
                </a:p>
              </p:txBody>
            </p:sp>
          </p:grpSp>
          <p:sp>
            <p:nvSpPr>
              <p:cNvPr id="77" name="Oval 5"/>
              <p:cNvSpPr>
                <a:spLocks noChangeAspect="1" noChangeArrowheads="1"/>
              </p:cNvSpPr>
              <p:nvPr/>
            </p:nvSpPr>
            <p:spPr bwMode="auto">
              <a:xfrm>
                <a:off x="1547969" y="3571876"/>
                <a:ext cx="118267" cy="11823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78" name="Rectangle 7" descr="Dark upward diagonal"/>
              <p:cNvSpPr>
                <a:spLocks noChangeArrowheads="1"/>
              </p:cNvSpPr>
              <p:nvPr/>
            </p:nvSpPr>
            <p:spPr bwMode="auto">
              <a:xfrm>
                <a:off x="1000097" y="3724368"/>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79" name="AutoShape 8"/>
              <p:cNvCxnSpPr>
                <a:cxnSpLocks noChangeShapeType="1"/>
              </p:cNvCxnSpPr>
              <p:nvPr/>
            </p:nvCxnSpPr>
            <p:spPr bwMode="auto">
              <a:xfrm>
                <a:off x="1000097" y="3724368"/>
                <a:ext cx="1184759" cy="0"/>
              </a:xfrm>
              <a:prstGeom prst="straightConnector1">
                <a:avLst/>
              </a:prstGeom>
              <a:noFill/>
              <a:ln w="15875">
                <a:solidFill>
                  <a:srgbClr val="000000"/>
                </a:solidFill>
                <a:round/>
                <a:headEnd/>
                <a:tailEnd/>
              </a:ln>
              <a:effectLst/>
            </p:spPr>
          </p:cxnSp>
          <p:sp>
            <p:nvSpPr>
              <p:cNvPr id="89" name="TextBox 88"/>
              <p:cNvSpPr txBox="1"/>
              <p:nvPr/>
            </p:nvSpPr>
            <p:spPr>
              <a:xfrm>
                <a:off x="5643570" y="3786190"/>
                <a:ext cx="500066" cy="400110"/>
              </a:xfrm>
              <a:prstGeom prst="rect">
                <a:avLst/>
              </a:prstGeom>
              <a:noFill/>
            </p:spPr>
            <p:txBody>
              <a:bodyPr wrap="square" rtlCol="0">
                <a:spAutoFit/>
              </a:bodyPr>
              <a:lstStyle/>
              <a:p>
                <a:pPr algn="ctr"/>
                <a:r>
                  <a:rPr lang="en-US" sz="2000" b="1" dirty="0" smtClean="0"/>
                  <a:t>B</a:t>
                </a:r>
                <a:endParaRPr lang="en-US" sz="2000" b="1" baseline="30000" dirty="0"/>
              </a:p>
            </p:txBody>
          </p:sp>
        </p:grpSp>
        <p:cxnSp>
          <p:nvCxnSpPr>
            <p:cNvPr id="44" name="Straight Arrow Connector 43"/>
            <p:cNvCxnSpPr/>
            <p:nvPr/>
          </p:nvCxnSpPr>
          <p:spPr>
            <a:xfrm>
              <a:off x="4420554" y="5528680"/>
              <a:ext cx="36576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rot="5400000">
              <a:off x="4652012" y="5294962"/>
              <a:ext cx="41148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48" name="TextBox 47"/>
          <p:cNvSpPr txBox="1"/>
          <p:nvPr/>
        </p:nvSpPr>
        <p:spPr>
          <a:xfrm>
            <a:off x="785786" y="4000504"/>
            <a:ext cx="8001056"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r>
              <a:rPr lang="en-US" b="1" dirty="0" smtClean="0"/>
              <a:t>In general, improper constraints must be avoided in engineering practice because it shows instability in the system. </a:t>
            </a:r>
            <a:endParaRPr lang="en-US" b="1"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2214578"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Example [1]</a:t>
            </a:r>
            <a:endParaRPr lang="en-US" sz="2000" b="1" dirty="0"/>
          </a:p>
        </p:txBody>
      </p:sp>
      <p:sp>
        <p:nvSpPr>
          <p:cNvPr id="48" name="TextBox 47"/>
          <p:cNvSpPr txBox="1"/>
          <p:nvPr/>
        </p:nvSpPr>
        <p:spPr>
          <a:xfrm>
            <a:off x="857224" y="1714488"/>
            <a:ext cx="8072494"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en-US" b="1" dirty="0" smtClean="0"/>
              <a:t>The figure show a rod supporting the 600 N box. </a:t>
            </a:r>
          </a:p>
          <a:p>
            <a:pPr algn="just"/>
            <a:r>
              <a:rPr lang="en-US" b="1" dirty="0" smtClean="0"/>
              <a:t>Find the tension forces developed in the cables B and C</a:t>
            </a:r>
            <a:endParaRPr lang="en-US" b="1" dirty="0"/>
          </a:p>
        </p:txBody>
      </p:sp>
      <p:grpSp>
        <p:nvGrpSpPr>
          <p:cNvPr id="37" name="Group 36"/>
          <p:cNvGrpSpPr/>
          <p:nvPr/>
        </p:nvGrpSpPr>
        <p:grpSpPr>
          <a:xfrm>
            <a:off x="4572000" y="2571745"/>
            <a:ext cx="4750637" cy="4214841"/>
            <a:chOff x="4800600" y="2286000"/>
            <a:chExt cx="4107695" cy="3751885"/>
          </a:xfrm>
        </p:grpSpPr>
        <p:grpSp>
          <p:nvGrpSpPr>
            <p:cNvPr id="38" name="Group 110"/>
            <p:cNvGrpSpPr/>
            <p:nvPr/>
          </p:nvGrpSpPr>
          <p:grpSpPr>
            <a:xfrm>
              <a:off x="4800600" y="2286000"/>
              <a:ext cx="4107695" cy="3480424"/>
              <a:chOff x="4800600" y="2590800"/>
              <a:chExt cx="4107695" cy="3480424"/>
            </a:xfrm>
          </p:grpSpPr>
          <p:grpSp>
            <p:nvGrpSpPr>
              <p:cNvPr id="40" name="Group 105"/>
              <p:cNvGrpSpPr/>
              <p:nvPr/>
            </p:nvGrpSpPr>
            <p:grpSpPr>
              <a:xfrm>
                <a:off x="5102225" y="2819400"/>
                <a:ext cx="3584574" cy="3251824"/>
                <a:chOff x="4724400" y="2819400"/>
                <a:chExt cx="3584574" cy="3251824"/>
              </a:xfrm>
            </p:grpSpPr>
            <p:grpSp>
              <p:nvGrpSpPr>
                <p:cNvPr id="50" name="Group 2"/>
                <p:cNvGrpSpPr>
                  <a:grpSpLocks/>
                </p:cNvGrpSpPr>
                <p:nvPr/>
              </p:nvGrpSpPr>
              <p:grpSpPr bwMode="auto">
                <a:xfrm>
                  <a:off x="4724400" y="2819400"/>
                  <a:ext cx="3584574" cy="2778122"/>
                  <a:chOff x="987" y="1071"/>
                  <a:chExt cx="5646" cy="4373"/>
                </a:xfrm>
              </p:grpSpPr>
              <p:grpSp>
                <p:nvGrpSpPr>
                  <p:cNvPr id="55" name="Group 3"/>
                  <p:cNvGrpSpPr>
                    <a:grpSpLocks/>
                  </p:cNvGrpSpPr>
                  <p:nvPr/>
                </p:nvGrpSpPr>
                <p:grpSpPr bwMode="auto">
                  <a:xfrm>
                    <a:off x="1824" y="1071"/>
                    <a:ext cx="2299" cy="2277"/>
                    <a:chOff x="1824" y="1071"/>
                    <a:chExt cx="2299" cy="2277"/>
                  </a:xfrm>
                </p:grpSpPr>
                <p:sp>
                  <p:nvSpPr>
                    <p:cNvPr id="85" name="AutoShape 4" descr="briks"/>
                    <p:cNvSpPr>
                      <a:spLocks noChangeArrowheads="1"/>
                    </p:cNvSpPr>
                    <p:nvPr/>
                  </p:nvSpPr>
                  <p:spPr bwMode="auto">
                    <a:xfrm rot="-936071">
                      <a:off x="1824" y="1794"/>
                      <a:ext cx="2299" cy="1554"/>
                    </a:xfrm>
                    <a:prstGeom prst="parallelogram">
                      <a:avLst>
                        <a:gd name="adj" fmla="val 27383"/>
                      </a:avLst>
                    </a:prstGeom>
                    <a:blipFill dpi="0" rotWithShape="1">
                      <a:blip r:embed="rId5" cstate="print"/>
                      <a:srcRect/>
                      <a:stretch>
                        <a:fillRect/>
                      </a:stretch>
                    </a:blipFill>
                    <a:ln w="12700">
                      <a:solidFill>
                        <a:srgbClr val="000000"/>
                      </a:solidFill>
                      <a:miter lim="800000"/>
                      <a:headEnd/>
                      <a:tailEnd type="none" w="lg" len="lg"/>
                    </a:ln>
                  </p:spPr>
                  <p:txBody>
                    <a:bodyPr vert="horz" wrap="square" lIns="91440" tIns="45720" rIns="91440" bIns="45720" numCol="1" anchor="t" anchorCtr="0" compatLnSpc="1">
                      <a:prstTxWarp prst="textNoShape">
                        <a:avLst/>
                      </a:prstTxWarp>
                    </a:bodyPr>
                    <a:lstStyle/>
                    <a:p>
                      <a:endParaRPr lang="en-US" sz="1400" b="1"/>
                    </a:p>
                  </p:txBody>
                </p:sp>
                <p:grpSp>
                  <p:nvGrpSpPr>
                    <p:cNvPr id="86" name="Group 5"/>
                    <p:cNvGrpSpPr>
                      <a:grpSpLocks/>
                    </p:cNvGrpSpPr>
                    <p:nvPr/>
                  </p:nvGrpSpPr>
                  <p:grpSpPr bwMode="auto">
                    <a:xfrm>
                      <a:off x="2063" y="1071"/>
                      <a:ext cx="1935" cy="1244"/>
                      <a:chOff x="2063" y="1071"/>
                      <a:chExt cx="1935" cy="1244"/>
                    </a:xfrm>
                  </p:grpSpPr>
                  <p:cxnSp>
                    <p:nvCxnSpPr>
                      <p:cNvPr id="87" name="AutoShape 6"/>
                      <p:cNvCxnSpPr>
                        <a:cxnSpLocks noChangeShapeType="1"/>
                      </p:cNvCxnSpPr>
                      <p:nvPr/>
                    </p:nvCxnSpPr>
                    <p:spPr bwMode="auto">
                      <a:xfrm flipV="1">
                        <a:off x="2289" y="1578"/>
                        <a:ext cx="0" cy="737"/>
                      </a:xfrm>
                      <a:prstGeom prst="straightConnector1">
                        <a:avLst/>
                      </a:prstGeom>
                      <a:noFill/>
                      <a:ln w="6350">
                        <a:solidFill>
                          <a:srgbClr val="000000"/>
                        </a:solidFill>
                        <a:round/>
                        <a:headEnd type="none" w="med" len="lg"/>
                        <a:tailEnd type="none" w="med" len="lg"/>
                      </a:ln>
                    </p:spPr>
                  </p:cxnSp>
                  <p:cxnSp>
                    <p:nvCxnSpPr>
                      <p:cNvPr id="88" name="AutoShape 7"/>
                      <p:cNvCxnSpPr>
                        <a:cxnSpLocks noChangeShapeType="1"/>
                      </p:cNvCxnSpPr>
                      <p:nvPr/>
                    </p:nvCxnSpPr>
                    <p:spPr bwMode="auto">
                      <a:xfrm rot="4500000" flipH="1">
                        <a:off x="2687" y="1255"/>
                        <a:ext cx="0" cy="794"/>
                      </a:xfrm>
                      <a:prstGeom prst="straightConnector1">
                        <a:avLst/>
                      </a:prstGeom>
                      <a:noFill/>
                      <a:ln w="6350">
                        <a:solidFill>
                          <a:srgbClr val="000000"/>
                        </a:solidFill>
                        <a:round/>
                        <a:headEnd type="stealth" w="med" len="med"/>
                        <a:tailEnd type="stealth" w="med" len="med"/>
                      </a:ln>
                    </p:spPr>
                  </p:cxnSp>
                  <p:cxnSp>
                    <p:nvCxnSpPr>
                      <p:cNvPr id="90" name="AutoShape 8"/>
                      <p:cNvCxnSpPr>
                        <a:cxnSpLocks noChangeShapeType="1"/>
                      </p:cNvCxnSpPr>
                      <p:nvPr/>
                    </p:nvCxnSpPr>
                    <p:spPr bwMode="auto">
                      <a:xfrm flipV="1">
                        <a:off x="3689" y="1336"/>
                        <a:ext cx="0" cy="512"/>
                      </a:xfrm>
                      <a:prstGeom prst="straightConnector1">
                        <a:avLst/>
                      </a:prstGeom>
                      <a:noFill/>
                      <a:ln w="6350">
                        <a:solidFill>
                          <a:srgbClr val="000000"/>
                        </a:solidFill>
                        <a:round/>
                        <a:headEnd type="none" w="med" len="lg"/>
                        <a:tailEnd type="none" w="med" len="lg"/>
                      </a:ln>
                    </p:spPr>
                  </p:cxnSp>
                  <p:cxnSp>
                    <p:nvCxnSpPr>
                      <p:cNvPr id="91" name="AutoShape 9"/>
                      <p:cNvCxnSpPr>
                        <a:cxnSpLocks noChangeShapeType="1"/>
                      </p:cNvCxnSpPr>
                      <p:nvPr/>
                    </p:nvCxnSpPr>
                    <p:spPr bwMode="auto">
                      <a:xfrm rot="4500000" flipH="1">
                        <a:off x="3394" y="1159"/>
                        <a:ext cx="0" cy="624"/>
                      </a:xfrm>
                      <a:prstGeom prst="straightConnector1">
                        <a:avLst/>
                      </a:prstGeom>
                      <a:noFill/>
                      <a:ln w="6350">
                        <a:solidFill>
                          <a:srgbClr val="000000"/>
                        </a:solidFill>
                        <a:round/>
                        <a:headEnd type="stealth" w="med" len="med"/>
                        <a:tailEnd type="stealth" w="med" len="med"/>
                      </a:ln>
                    </p:spPr>
                  </p:cxnSp>
                  <p:sp>
                    <p:nvSpPr>
                      <p:cNvPr id="93" name="Rectangle 10"/>
                      <p:cNvSpPr>
                        <a:spLocks noChangeArrowheads="1"/>
                      </p:cNvSpPr>
                      <p:nvPr/>
                    </p:nvSpPr>
                    <p:spPr bwMode="auto">
                      <a:xfrm>
                        <a:off x="2063" y="1224"/>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0.4m</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94" name="Rectangle 11"/>
                      <p:cNvSpPr>
                        <a:spLocks noChangeArrowheads="1"/>
                      </p:cNvSpPr>
                      <p:nvPr/>
                    </p:nvSpPr>
                    <p:spPr bwMode="auto">
                      <a:xfrm>
                        <a:off x="2929" y="1071"/>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0.5m</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grpSp>
              </p:grpSp>
              <p:grpSp>
                <p:nvGrpSpPr>
                  <p:cNvPr id="56" name="Group 12"/>
                  <p:cNvGrpSpPr>
                    <a:grpSpLocks/>
                  </p:cNvGrpSpPr>
                  <p:nvPr/>
                </p:nvGrpSpPr>
                <p:grpSpPr bwMode="auto">
                  <a:xfrm>
                    <a:off x="987" y="1712"/>
                    <a:ext cx="5646" cy="3732"/>
                    <a:chOff x="987" y="1712"/>
                    <a:chExt cx="5646" cy="3732"/>
                  </a:xfrm>
                </p:grpSpPr>
                <p:cxnSp>
                  <p:nvCxnSpPr>
                    <p:cNvPr id="57" name="AutoShape 13"/>
                    <p:cNvCxnSpPr>
                      <a:cxnSpLocks noChangeShapeType="1"/>
                    </p:cNvCxnSpPr>
                    <p:nvPr/>
                  </p:nvCxnSpPr>
                  <p:spPr bwMode="auto">
                    <a:xfrm>
                      <a:off x="2360" y="2613"/>
                      <a:ext cx="2530" cy="1782"/>
                    </a:xfrm>
                    <a:prstGeom prst="straightConnector1">
                      <a:avLst/>
                    </a:prstGeom>
                    <a:noFill/>
                    <a:ln w="25400">
                      <a:solidFill>
                        <a:srgbClr val="CC6600"/>
                      </a:solidFill>
                      <a:round/>
                      <a:headEnd/>
                      <a:tailEnd type="none" w="lg" len="lg"/>
                    </a:ln>
                  </p:spPr>
                </p:cxnSp>
                <p:cxnSp>
                  <p:nvCxnSpPr>
                    <p:cNvPr id="59" name="AutoShape 19"/>
                    <p:cNvCxnSpPr>
                      <a:cxnSpLocks noChangeShapeType="1"/>
                    </p:cNvCxnSpPr>
                    <p:nvPr/>
                  </p:nvCxnSpPr>
                  <p:spPr bwMode="auto">
                    <a:xfrm flipH="1">
                      <a:off x="1162" y="3337"/>
                      <a:ext cx="1911" cy="564"/>
                    </a:xfrm>
                    <a:prstGeom prst="straightConnector1">
                      <a:avLst/>
                    </a:prstGeom>
                    <a:noFill/>
                    <a:ln w="12700">
                      <a:solidFill>
                        <a:srgbClr val="000000"/>
                      </a:solidFill>
                      <a:round/>
                      <a:headEnd/>
                      <a:tailEnd type="stealth" w="lg" len="lg"/>
                    </a:ln>
                  </p:spPr>
                </p:cxnSp>
                <p:cxnSp>
                  <p:nvCxnSpPr>
                    <p:cNvPr id="60" name="AutoShape 20"/>
                    <p:cNvCxnSpPr>
                      <a:cxnSpLocks noChangeShapeType="1"/>
                      <a:stCxn id="54" idx="5"/>
                    </p:cNvCxnSpPr>
                    <p:nvPr/>
                  </p:nvCxnSpPr>
                  <p:spPr bwMode="auto">
                    <a:xfrm>
                      <a:off x="5035" y="4516"/>
                      <a:ext cx="1598" cy="928"/>
                    </a:xfrm>
                    <a:prstGeom prst="straightConnector1">
                      <a:avLst/>
                    </a:prstGeom>
                    <a:noFill/>
                    <a:ln w="12700">
                      <a:solidFill>
                        <a:srgbClr val="000000"/>
                      </a:solidFill>
                      <a:round/>
                      <a:headEnd/>
                      <a:tailEnd type="stealth" w="lg" len="lg"/>
                    </a:ln>
                  </p:spPr>
                </p:cxnSp>
                <p:cxnSp>
                  <p:nvCxnSpPr>
                    <p:cNvPr id="61" name="AutoShape 21"/>
                    <p:cNvCxnSpPr>
                      <a:cxnSpLocks noChangeShapeType="1"/>
                    </p:cNvCxnSpPr>
                    <p:nvPr/>
                  </p:nvCxnSpPr>
                  <p:spPr bwMode="auto">
                    <a:xfrm rot="16200000" flipH="1">
                      <a:off x="3016" y="2521"/>
                      <a:ext cx="2483" cy="1265"/>
                    </a:xfrm>
                    <a:prstGeom prst="straightConnector1">
                      <a:avLst/>
                    </a:prstGeom>
                    <a:noFill/>
                    <a:ln w="25400">
                      <a:solidFill>
                        <a:srgbClr val="CC6600"/>
                      </a:solidFill>
                      <a:round/>
                      <a:headEnd/>
                      <a:tailEnd type="none" w="lg" len="lg"/>
                    </a:ln>
                  </p:spPr>
                </p:cxnSp>
                <p:cxnSp>
                  <p:nvCxnSpPr>
                    <p:cNvPr id="62" name="AutoShape 22"/>
                    <p:cNvCxnSpPr>
                      <a:cxnSpLocks noChangeShapeType="1"/>
                    </p:cNvCxnSpPr>
                    <p:nvPr/>
                  </p:nvCxnSpPr>
                  <p:spPr bwMode="auto">
                    <a:xfrm>
                      <a:off x="3084" y="3337"/>
                      <a:ext cx="1756" cy="1047"/>
                    </a:xfrm>
                    <a:prstGeom prst="straightConnector1">
                      <a:avLst/>
                    </a:prstGeom>
                    <a:ln>
                      <a:gradFill>
                        <a:gsLst>
                          <a:gs pos="0">
                            <a:srgbClr val="FFFFFF"/>
                          </a:gs>
                          <a:gs pos="47000">
                            <a:schemeClr val="tx1"/>
                          </a:gs>
                          <a:gs pos="7001">
                            <a:srgbClr val="E6E6E6"/>
                          </a:gs>
                          <a:gs pos="32001">
                            <a:srgbClr val="7D8496"/>
                          </a:gs>
                          <a:gs pos="47000">
                            <a:srgbClr val="E6E6E6"/>
                          </a:gs>
                          <a:gs pos="85001">
                            <a:srgbClr val="7D8496"/>
                          </a:gs>
                          <a:gs pos="100000">
                            <a:srgbClr val="E6E6E6"/>
                          </a:gs>
                        </a:gsLst>
                        <a:lin ang="5400000" scaled="0"/>
                      </a:gradFill>
                      <a:headEnd/>
                      <a:tailEnd type="none" w="lg" len="lg"/>
                    </a:ln>
                  </p:spPr>
                  <p:style>
                    <a:lnRef idx="3">
                      <a:schemeClr val="dk1"/>
                    </a:lnRef>
                    <a:fillRef idx="0">
                      <a:schemeClr val="dk1"/>
                    </a:fillRef>
                    <a:effectRef idx="2">
                      <a:schemeClr val="dk1"/>
                    </a:effectRef>
                    <a:fontRef idx="minor">
                      <a:schemeClr val="tx1"/>
                    </a:fontRef>
                  </p:style>
                </p:cxnSp>
                <p:cxnSp>
                  <p:nvCxnSpPr>
                    <p:cNvPr id="63" name="AutoShape 23"/>
                    <p:cNvCxnSpPr>
                      <a:cxnSpLocks noChangeShapeType="1"/>
                    </p:cNvCxnSpPr>
                    <p:nvPr/>
                  </p:nvCxnSpPr>
                  <p:spPr bwMode="auto">
                    <a:xfrm>
                      <a:off x="2063" y="3655"/>
                      <a:ext cx="1756" cy="1047"/>
                    </a:xfrm>
                    <a:prstGeom prst="straightConnector1">
                      <a:avLst/>
                    </a:prstGeom>
                    <a:noFill/>
                    <a:ln w="6350">
                      <a:solidFill>
                        <a:srgbClr val="000000"/>
                      </a:solidFill>
                      <a:round/>
                      <a:headEnd type="stealth" w="med" len="med"/>
                      <a:tailEnd type="stealth" w="med" len="med"/>
                    </a:ln>
                  </p:spPr>
                </p:cxnSp>
                <p:cxnSp>
                  <p:nvCxnSpPr>
                    <p:cNvPr id="64" name="AutoShape 24"/>
                    <p:cNvCxnSpPr>
                      <a:cxnSpLocks noChangeShapeType="1"/>
                    </p:cNvCxnSpPr>
                    <p:nvPr/>
                  </p:nvCxnSpPr>
                  <p:spPr bwMode="auto">
                    <a:xfrm flipH="1">
                      <a:off x="3707" y="4395"/>
                      <a:ext cx="1133" cy="364"/>
                    </a:xfrm>
                    <a:prstGeom prst="straightConnector1">
                      <a:avLst/>
                    </a:prstGeom>
                    <a:noFill/>
                    <a:ln w="6350">
                      <a:solidFill>
                        <a:srgbClr val="000000"/>
                      </a:solidFill>
                      <a:round/>
                      <a:headEnd/>
                      <a:tailEnd type="none" w="lg" len="lg"/>
                    </a:ln>
                  </p:spPr>
                </p:cxnSp>
                <p:cxnSp>
                  <p:nvCxnSpPr>
                    <p:cNvPr id="65" name="AutoShape 25"/>
                    <p:cNvCxnSpPr>
                      <a:cxnSpLocks noChangeShapeType="1"/>
                    </p:cNvCxnSpPr>
                    <p:nvPr/>
                  </p:nvCxnSpPr>
                  <p:spPr bwMode="auto">
                    <a:xfrm flipV="1">
                      <a:off x="1767" y="2733"/>
                      <a:ext cx="0" cy="897"/>
                    </a:xfrm>
                    <a:prstGeom prst="straightConnector1">
                      <a:avLst/>
                    </a:prstGeom>
                    <a:noFill/>
                    <a:ln w="6350">
                      <a:solidFill>
                        <a:srgbClr val="000000"/>
                      </a:solidFill>
                      <a:round/>
                      <a:headEnd type="stealth" w="med" len="med"/>
                      <a:tailEnd type="stealth" w="med" len="med"/>
                    </a:ln>
                  </p:spPr>
                </p:cxnSp>
                <p:cxnSp>
                  <p:nvCxnSpPr>
                    <p:cNvPr id="66" name="AutoShape 26"/>
                    <p:cNvCxnSpPr>
                      <a:cxnSpLocks noChangeShapeType="1"/>
                    </p:cNvCxnSpPr>
                    <p:nvPr/>
                  </p:nvCxnSpPr>
                  <p:spPr bwMode="auto">
                    <a:xfrm flipH="1">
                      <a:off x="1502" y="2613"/>
                      <a:ext cx="567" cy="170"/>
                    </a:xfrm>
                    <a:prstGeom prst="straightConnector1">
                      <a:avLst/>
                    </a:prstGeom>
                    <a:noFill/>
                    <a:ln w="6350">
                      <a:solidFill>
                        <a:srgbClr val="000000"/>
                      </a:solidFill>
                      <a:round/>
                      <a:headEnd/>
                      <a:tailEnd type="none" w="lg" len="lg"/>
                    </a:ln>
                  </p:spPr>
                </p:cxnSp>
                <p:cxnSp>
                  <p:nvCxnSpPr>
                    <p:cNvPr id="67" name="AutoShape 27"/>
                    <p:cNvCxnSpPr>
                      <a:cxnSpLocks noChangeShapeType="1"/>
                    </p:cNvCxnSpPr>
                    <p:nvPr/>
                  </p:nvCxnSpPr>
                  <p:spPr bwMode="auto">
                    <a:xfrm flipV="1">
                      <a:off x="4105" y="1712"/>
                      <a:ext cx="0" cy="1409"/>
                    </a:xfrm>
                    <a:prstGeom prst="straightConnector1">
                      <a:avLst/>
                    </a:prstGeom>
                    <a:noFill/>
                    <a:ln w="6350">
                      <a:solidFill>
                        <a:srgbClr val="000000"/>
                      </a:solidFill>
                      <a:round/>
                      <a:headEnd type="stealth" w="med" len="med"/>
                      <a:tailEnd type="stealth" w="med" len="med"/>
                    </a:ln>
                  </p:spPr>
                </p:cxnSp>
                <p:cxnSp>
                  <p:nvCxnSpPr>
                    <p:cNvPr id="68" name="AutoShape 28"/>
                    <p:cNvCxnSpPr>
                      <a:cxnSpLocks noChangeShapeType="1"/>
                    </p:cNvCxnSpPr>
                    <p:nvPr/>
                  </p:nvCxnSpPr>
                  <p:spPr bwMode="auto">
                    <a:xfrm flipH="1">
                      <a:off x="3636" y="1712"/>
                      <a:ext cx="567" cy="170"/>
                    </a:xfrm>
                    <a:prstGeom prst="straightConnector1">
                      <a:avLst/>
                    </a:prstGeom>
                    <a:noFill/>
                    <a:ln w="6350">
                      <a:solidFill>
                        <a:srgbClr val="000000"/>
                      </a:solidFill>
                      <a:round/>
                      <a:headEnd/>
                      <a:tailEnd type="none" w="lg" len="lg"/>
                    </a:ln>
                  </p:spPr>
                </p:cxnSp>
                <p:cxnSp>
                  <p:nvCxnSpPr>
                    <p:cNvPr id="69" name="AutoShape 29"/>
                    <p:cNvCxnSpPr>
                      <a:cxnSpLocks noChangeShapeType="1"/>
                    </p:cNvCxnSpPr>
                    <p:nvPr/>
                  </p:nvCxnSpPr>
                  <p:spPr bwMode="auto">
                    <a:xfrm flipH="1">
                      <a:off x="3707" y="3011"/>
                      <a:ext cx="567" cy="170"/>
                    </a:xfrm>
                    <a:prstGeom prst="straightConnector1">
                      <a:avLst/>
                    </a:prstGeom>
                    <a:noFill/>
                    <a:ln w="6350">
                      <a:solidFill>
                        <a:srgbClr val="000000"/>
                      </a:solidFill>
                      <a:round/>
                      <a:headEnd/>
                      <a:tailEnd type="none" w="lg" len="lg"/>
                    </a:ln>
                  </p:spPr>
                </p:cxnSp>
                <p:sp>
                  <p:nvSpPr>
                    <p:cNvPr id="70" name="Rectangle 30"/>
                    <p:cNvSpPr>
                      <a:spLocks noChangeArrowheads="1"/>
                    </p:cNvSpPr>
                    <p:nvPr/>
                  </p:nvSpPr>
                  <p:spPr bwMode="auto">
                    <a:xfrm>
                      <a:off x="987" y="3086"/>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0.2m</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72" name="Rectangle 31"/>
                    <p:cNvSpPr>
                      <a:spLocks noChangeArrowheads="1"/>
                    </p:cNvSpPr>
                    <p:nvPr/>
                  </p:nvSpPr>
                  <p:spPr bwMode="auto">
                    <a:xfrm>
                      <a:off x="2400" y="4248"/>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0.8 mm</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73" name="Rectangle 32"/>
                    <p:cNvSpPr>
                      <a:spLocks noChangeArrowheads="1"/>
                    </p:cNvSpPr>
                    <p:nvPr/>
                  </p:nvSpPr>
                  <p:spPr bwMode="auto">
                    <a:xfrm>
                      <a:off x="3821" y="2085"/>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0.3m</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74" name="Rectangle 33"/>
                    <p:cNvSpPr>
                      <a:spLocks noChangeArrowheads="1"/>
                    </p:cNvSpPr>
                    <p:nvPr/>
                  </p:nvSpPr>
                  <p:spPr bwMode="auto">
                    <a:xfrm>
                      <a:off x="1681" y="2285"/>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FFFFFF"/>
                          </a:solidFill>
                          <a:effectLst/>
                          <a:latin typeface="Times New Roman" pitchFamily="18" charset="0"/>
                          <a:ea typeface="Arial" pitchFamily="34" charset="0"/>
                          <a:cs typeface="Arial" pitchFamily="34" charset="0"/>
                        </a:rPr>
                        <a:t>C</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75" name="Rectangle 34"/>
                    <p:cNvSpPr>
                      <a:spLocks noChangeArrowheads="1"/>
                    </p:cNvSpPr>
                    <p:nvPr/>
                  </p:nvSpPr>
                  <p:spPr bwMode="auto">
                    <a:xfrm>
                      <a:off x="3072" y="1712"/>
                      <a:ext cx="456" cy="359"/>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rgbClr val="FFFFFF"/>
                          </a:solidFill>
                          <a:effectLst/>
                          <a:latin typeface="Times New Roman" pitchFamily="18" charset="0"/>
                          <a:ea typeface="Arial" pitchFamily="34" charset="0"/>
                          <a:cs typeface="Arial" pitchFamily="34" charset="0"/>
                        </a:rPr>
                        <a:t>B</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76" name="Rectangle 35"/>
                    <p:cNvSpPr>
                      <a:spLocks noChangeArrowheads="1"/>
                    </p:cNvSpPr>
                    <p:nvPr/>
                  </p:nvSpPr>
                  <p:spPr bwMode="auto">
                    <a:xfrm>
                      <a:off x="4647" y="4110"/>
                      <a:ext cx="1069" cy="428"/>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A</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105" name="Rectangle 34"/>
                    <p:cNvSpPr>
                      <a:spLocks noChangeArrowheads="1"/>
                    </p:cNvSpPr>
                    <p:nvPr/>
                  </p:nvSpPr>
                  <p:spPr bwMode="auto">
                    <a:xfrm>
                      <a:off x="2555" y="3055"/>
                      <a:ext cx="456" cy="359"/>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en-US" sz="1400" b="1" dirty="0" smtClean="0">
                          <a:solidFill>
                            <a:srgbClr val="FFFFFF"/>
                          </a:solidFill>
                          <a:latin typeface="Times New Roman" pitchFamily="18" charset="0"/>
                          <a:cs typeface="Arial" pitchFamily="34" charset="0"/>
                        </a:rPr>
                        <a:t>O</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grpSp>
            </p:grpSp>
            <p:pic>
              <p:nvPicPr>
                <p:cNvPr id="52" name="Picture 51"/>
                <p:cNvPicPr/>
                <p:nvPr/>
              </p:nvPicPr>
              <p:blipFill>
                <a:blip r:embed="rId6" cstate="print"/>
                <a:srcRect/>
                <a:stretch>
                  <a:fillRect/>
                </a:stretch>
              </p:blipFill>
              <p:spPr bwMode="auto">
                <a:xfrm rot="5400000">
                  <a:off x="7086123" y="5182077"/>
                  <a:ext cx="359028" cy="53274"/>
                </a:xfrm>
                <a:prstGeom prst="rect">
                  <a:avLst/>
                </a:prstGeom>
                <a:noFill/>
                <a:ln w="9525">
                  <a:noFill/>
                  <a:miter lim="800000"/>
                  <a:headEnd/>
                  <a:tailEnd/>
                </a:ln>
              </p:spPr>
            </p:pic>
            <p:pic>
              <p:nvPicPr>
                <p:cNvPr id="53" name="Picture 52" descr="C:\Users\Laith Batarseh\AppData\Local\Microsoft\Windows\Temporary Internet Files\Content.IE5\X0ZJBJA6\MC900322653[1].wmf"/>
                <p:cNvPicPr/>
                <p:nvPr/>
              </p:nvPicPr>
              <p:blipFill>
                <a:blip r:embed="rId7" cstate="print"/>
                <a:srcRect/>
                <a:stretch>
                  <a:fillRect/>
                </a:stretch>
              </p:blipFill>
              <p:spPr bwMode="auto">
                <a:xfrm>
                  <a:off x="7133232" y="5257800"/>
                  <a:ext cx="334368" cy="813424"/>
                </a:xfrm>
                <a:prstGeom prst="rect">
                  <a:avLst/>
                </a:prstGeom>
                <a:noFill/>
                <a:ln w="9525">
                  <a:noFill/>
                  <a:miter lim="800000"/>
                  <a:headEnd/>
                  <a:tailEnd/>
                </a:ln>
              </p:spPr>
            </p:pic>
            <p:sp>
              <p:nvSpPr>
                <p:cNvPr id="54" name="AutoShape 38"/>
                <p:cNvSpPr>
                  <a:spLocks noChangeArrowheads="1"/>
                </p:cNvSpPr>
                <p:nvPr/>
              </p:nvSpPr>
              <p:spPr bwMode="auto">
                <a:xfrm>
                  <a:off x="7172325" y="4884737"/>
                  <a:ext cx="142875" cy="144463"/>
                </a:xfrm>
                <a:custGeom>
                  <a:avLst/>
                  <a:gdLst>
                    <a:gd name="G0" fmla="+- 4961 0 0"/>
                    <a:gd name="G1" fmla="+- 21600 0 4961"/>
                    <a:gd name="G2" fmla="+- 21600 0 4961"/>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4961" y="10800"/>
                      </a:moveTo>
                      <a:cubicBezTo>
                        <a:pt x="4961" y="14025"/>
                        <a:pt x="7575" y="16639"/>
                        <a:pt x="10800" y="16639"/>
                      </a:cubicBezTo>
                      <a:cubicBezTo>
                        <a:pt x="14025" y="16639"/>
                        <a:pt x="16639" y="14025"/>
                        <a:pt x="16639" y="10800"/>
                      </a:cubicBezTo>
                      <a:cubicBezTo>
                        <a:pt x="16639" y="7575"/>
                        <a:pt x="14025" y="4961"/>
                        <a:pt x="10800" y="4961"/>
                      </a:cubicBezTo>
                      <a:cubicBezTo>
                        <a:pt x="7575" y="4961"/>
                        <a:pt x="4961" y="7575"/>
                        <a:pt x="4961" y="10800"/>
                      </a:cubicBezTo>
                      <a:close/>
                    </a:path>
                  </a:pathLst>
                </a:custGeom>
                <a:gradFill rotWithShape="0">
                  <a:gsLst>
                    <a:gs pos="0">
                      <a:srgbClr val="272727"/>
                    </a:gs>
                    <a:gs pos="50000">
                      <a:srgbClr val="FFFFFF"/>
                    </a:gs>
                    <a:gs pos="100000">
                      <a:srgbClr val="272727"/>
                    </a:gs>
                  </a:gsLst>
                  <a:lin ang="2700000" scaled="1"/>
                </a:gradFill>
                <a:ln w="12700">
                  <a:solidFill>
                    <a:srgbClr val="666666"/>
                  </a:solidFill>
                  <a:round/>
                  <a:headEnd/>
                  <a:tailEnd/>
                </a:ln>
                <a:effectLst/>
              </p:spPr>
              <p:txBody>
                <a:bodyPr vert="horz" wrap="square" lIns="91440" tIns="45720" rIns="91440" bIns="45720" numCol="1" anchor="t" anchorCtr="0" compatLnSpc="1">
                  <a:prstTxWarp prst="textNoShape">
                    <a:avLst/>
                  </a:prstTxWarp>
                </a:bodyPr>
                <a:lstStyle/>
                <a:p>
                  <a:endParaRPr lang="en-US" sz="1400" b="1"/>
                </a:p>
              </p:txBody>
            </p:sp>
          </p:grpSp>
          <p:cxnSp>
            <p:nvCxnSpPr>
              <p:cNvPr id="41" name="AutoShape 39"/>
              <p:cNvCxnSpPr>
                <a:cxnSpLocks noChangeShapeType="1"/>
              </p:cNvCxnSpPr>
              <p:nvPr/>
            </p:nvCxnSpPr>
            <p:spPr bwMode="auto">
              <a:xfrm flipV="1">
                <a:off x="6400800" y="2819400"/>
                <a:ext cx="0" cy="1422400"/>
              </a:xfrm>
              <a:prstGeom prst="straightConnector1">
                <a:avLst/>
              </a:prstGeom>
              <a:noFill/>
              <a:ln w="12700">
                <a:solidFill>
                  <a:srgbClr val="000000"/>
                </a:solidFill>
                <a:round/>
                <a:headEnd/>
                <a:tailEnd type="stealth" w="lg" len="lg"/>
              </a:ln>
            </p:spPr>
          </p:cxnSp>
          <p:sp>
            <p:nvSpPr>
              <p:cNvPr id="42" name="Rectangle 30"/>
              <p:cNvSpPr>
                <a:spLocks noChangeArrowheads="1"/>
              </p:cNvSpPr>
              <p:nvPr/>
            </p:nvSpPr>
            <p:spPr bwMode="auto">
              <a:xfrm>
                <a:off x="6019800" y="2590800"/>
                <a:ext cx="678695" cy="271904"/>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z</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43" name="Rectangle 30"/>
              <p:cNvSpPr>
                <a:spLocks noChangeArrowheads="1"/>
              </p:cNvSpPr>
              <p:nvPr/>
            </p:nvSpPr>
            <p:spPr bwMode="auto">
              <a:xfrm>
                <a:off x="4800600" y="4495800"/>
                <a:ext cx="678695" cy="271904"/>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x</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sp>
            <p:nvSpPr>
              <p:cNvPr id="49" name="Rectangle 30"/>
              <p:cNvSpPr>
                <a:spLocks noChangeArrowheads="1"/>
              </p:cNvSpPr>
              <p:nvPr/>
            </p:nvSpPr>
            <p:spPr bwMode="auto">
              <a:xfrm>
                <a:off x="8229600" y="5486400"/>
                <a:ext cx="678695" cy="271904"/>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y</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p:txBody>
          </p:sp>
        </p:grpSp>
        <p:sp>
          <p:nvSpPr>
            <p:cNvPr id="39" name="Rectangle 30"/>
            <p:cNvSpPr>
              <a:spLocks noChangeArrowheads="1"/>
            </p:cNvSpPr>
            <p:nvPr/>
          </p:nvSpPr>
          <p:spPr bwMode="auto">
            <a:xfrm>
              <a:off x="6591923" y="5719928"/>
              <a:ext cx="1667782" cy="317957"/>
            </a:xfrm>
            <a:prstGeom prst="rect">
              <a:avLst/>
            </a:prstGeom>
            <a:solidFill>
              <a:srgbClr val="FFFFFF">
                <a:alpha val="0"/>
              </a:srgbClr>
            </a:solidFill>
            <a:ln w="25400">
              <a:noFill/>
              <a:miter lim="800000"/>
              <a:headEnd/>
              <a:tailEnd type="none" w="lg" len="lg"/>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solidFill>
                    <a:schemeClr val="tx1"/>
                  </a:solidFill>
                  <a:effectLst/>
                  <a:latin typeface="Arial" pitchFamily="34" charset="0"/>
                  <a:cs typeface="Arial" pitchFamily="34" charset="0"/>
                </a:rPr>
                <a:t>600 N</a:t>
              </a:r>
            </a:p>
          </p:txBody>
        </p:sp>
      </p:grpSp>
      <p:sp>
        <p:nvSpPr>
          <p:cNvPr id="107" name="TextBox 106"/>
          <p:cNvSpPr txBox="1"/>
          <p:nvPr/>
        </p:nvSpPr>
        <p:spPr>
          <a:xfrm>
            <a:off x="857224" y="2500306"/>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08" name="TextBox 107"/>
          <p:cNvSpPr txBox="1"/>
          <p:nvPr/>
        </p:nvSpPr>
        <p:spPr>
          <a:xfrm>
            <a:off x="785786" y="3059676"/>
            <a:ext cx="3429024" cy="369332"/>
          </a:xfrm>
          <a:prstGeom prst="rect">
            <a:avLst/>
          </a:prstGeom>
          <a:noFill/>
        </p:spPr>
        <p:txBody>
          <a:bodyPr wrap="square" rtlCol="0">
            <a:spAutoFit/>
          </a:bodyPr>
          <a:lstStyle/>
          <a:p>
            <a:r>
              <a:rPr lang="en-US" dirty="0" smtClean="0"/>
              <a:t>We can use vector analysis</a:t>
            </a:r>
            <a:endParaRPr lang="en-US" dirty="0"/>
          </a:p>
        </p:txBody>
      </p:sp>
      <p:graphicFrame>
        <p:nvGraphicFramePr>
          <p:cNvPr id="109" name="Object 108"/>
          <p:cNvGraphicFramePr>
            <a:graphicFrameLocks noChangeAspect="1"/>
          </p:cNvGraphicFramePr>
          <p:nvPr/>
        </p:nvGraphicFramePr>
        <p:xfrm>
          <a:off x="785786" y="3571884"/>
          <a:ext cx="3908350" cy="1143008"/>
        </p:xfrm>
        <a:graphic>
          <a:graphicData uri="http://schemas.openxmlformats.org/presentationml/2006/ole">
            <p:oleObj spid="_x0000_s4098" name="Equation" r:id="rId8" imgW="2692080" imgH="787320" progId="Equation.3">
              <p:embed/>
            </p:oleObj>
          </a:graphicData>
        </a:graphic>
      </p:graphicFrame>
      <p:graphicFrame>
        <p:nvGraphicFramePr>
          <p:cNvPr id="110" name="Object 3"/>
          <p:cNvGraphicFramePr>
            <a:graphicFrameLocks noChangeAspect="1"/>
          </p:cNvGraphicFramePr>
          <p:nvPr/>
        </p:nvGraphicFramePr>
        <p:xfrm>
          <a:off x="830263" y="4786330"/>
          <a:ext cx="3962400" cy="1143000"/>
        </p:xfrm>
        <a:graphic>
          <a:graphicData uri="http://schemas.openxmlformats.org/presentationml/2006/ole">
            <p:oleObj spid="_x0000_s4099" name="Equation" r:id="rId9" imgW="2730240" imgH="78732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2214578"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Example [1]</a:t>
            </a:r>
            <a:endParaRPr lang="en-US" sz="2000" b="1" dirty="0"/>
          </a:p>
        </p:txBody>
      </p:sp>
      <p:sp>
        <p:nvSpPr>
          <p:cNvPr id="48" name="TextBox 47"/>
          <p:cNvSpPr txBox="1"/>
          <p:nvPr/>
        </p:nvSpPr>
        <p:spPr>
          <a:xfrm>
            <a:off x="1071538" y="1643050"/>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51" name="TextBox 50"/>
          <p:cNvSpPr txBox="1"/>
          <p:nvPr/>
        </p:nvSpPr>
        <p:spPr>
          <a:xfrm>
            <a:off x="785786" y="5143512"/>
            <a:ext cx="7643866" cy="369332"/>
          </a:xfrm>
          <a:prstGeom prst="rect">
            <a:avLst/>
          </a:prstGeom>
          <a:noFill/>
        </p:spPr>
        <p:txBody>
          <a:bodyPr wrap="square" rtlCol="0">
            <a:spAutoFit/>
          </a:bodyPr>
          <a:lstStyle/>
          <a:p>
            <a:r>
              <a:rPr lang="en-US" b="1" dirty="0" smtClean="0"/>
              <a:t>Rearrange the above equation and collect the similar Cartesian terms    </a:t>
            </a:r>
            <a:endParaRPr lang="en-US" b="1" dirty="0"/>
          </a:p>
        </p:txBody>
      </p:sp>
      <p:graphicFrame>
        <p:nvGraphicFramePr>
          <p:cNvPr id="3075" name="Object 3"/>
          <p:cNvGraphicFramePr>
            <a:graphicFrameLocks noChangeAspect="1"/>
          </p:cNvGraphicFramePr>
          <p:nvPr/>
        </p:nvGraphicFramePr>
        <p:xfrm>
          <a:off x="922367" y="3279775"/>
          <a:ext cx="7935913" cy="1863725"/>
        </p:xfrm>
        <a:graphic>
          <a:graphicData uri="http://schemas.openxmlformats.org/presentationml/2006/ole">
            <p:oleObj spid="_x0000_s3075" name="Equation" r:id="rId5" imgW="5029200" imgH="1180800" progId="Equation.3">
              <p:embed/>
            </p:oleObj>
          </a:graphicData>
        </a:graphic>
      </p:graphicFrame>
      <p:grpSp>
        <p:nvGrpSpPr>
          <p:cNvPr id="100" name="Group 99"/>
          <p:cNvGrpSpPr/>
          <p:nvPr/>
        </p:nvGrpSpPr>
        <p:grpSpPr>
          <a:xfrm>
            <a:off x="5929322" y="1643050"/>
            <a:ext cx="2928958" cy="2643206"/>
            <a:chOff x="6072198" y="2428868"/>
            <a:chExt cx="2928958" cy="2643206"/>
          </a:xfrm>
        </p:grpSpPr>
        <p:cxnSp>
          <p:nvCxnSpPr>
            <p:cNvPr id="58" name="AutoShape 22"/>
            <p:cNvCxnSpPr>
              <a:cxnSpLocks noChangeShapeType="1"/>
            </p:cNvCxnSpPr>
            <p:nvPr/>
          </p:nvCxnSpPr>
          <p:spPr bwMode="auto">
            <a:xfrm>
              <a:off x="7215206" y="3214686"/>
              <a:ext cx="1289362" cy="747223"/>
            </a:xfrm>
            <a:prstGeom prst="straightConnector1">
              <a:avLst/>
            </a:prstGeom>
            <a:ln>
              <a:gradFill>
                <a:gsLst>
                  <a:gs pos="0">
                    <a:srgbClr val="FFFFFF"/>
                  </a:gs>
                  <a:gs pos="47000">
                    <a:schemeClr val="tx1"/>
                  </a:gs>
                  <a:gs pos="7001">
                    <a:srgbClr val="E6E6E6"/>
                  </a:gs>
                  <a:gs pos="32001">
                    <a:srgbClr val="7D8496"/>
                  </a:gs>
                  <a:gs pos="47000">
                    <a:srgbClr val="E6E6E6"/>
                  </a:gs>
                  <a:gs pos="85001">
                    <a:srgbClr val="7D8496"/>
                  </a:gs>
                  <a:gs pos="100000">
                    <a:srgbClr val="E6E6E6"/>
                  </a:gs>
                </a:gsLst>
                <a:lin ang="5400000" scaled="0"/>
              </a:gradFill>
              <a:headEnd/>
              <a:tailEnd type="none" w="lg" len="lg"/>
            </a:ln>
          </p:spPr>
          <p:style>
            <a:lnRef idx="3">
              <a:schemeClr val="dk1"/>
            </a:lnRef>
            <a:fillRef idx="0">
              <a:schemeClr val="dk1"/>
            </a:fillRef>
            <a:effectRef idx="2">
              <a:schemeClr val="dk1"/>
            </a:effectRef>
            <a:fontRef idx="minor">
              <a:schemeClr val="tx1"/>
            </a:fontRef>
          </p:style>
        </p:cxnSp>
        <p:cxnSp>
          <p:nvCxnSpPr>
            <p:cNvPr id="77" name="Straight Arrow Connector 76"/>
            <p:cNvCxnSpPr/>
            <p:nvPr/>
          </p:nvCxnSpPr>
          <p:spPr>
            <a:xfrm rot="5400000">
              <a:off x="8143900" y="4357694"/>
              <a:ext cx="714380" cy="1588"/>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cxnSp>
          <p:nvCxnSpPr>
            <p:cNvPr id="78" name="Straight Arrow Connector 77"/>
            <p:cNvCxnSpPr/>
            <p:nvPr/>
          </p:nvCxnSpPr>
          <p:spPr>
            <a:xfrm rot="16200000" flipV="1">
              <a:off x="8001818" y="3499644"/>
              <a:ext cx="785818" cy="215902"/>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cxnSp>
          <p:nvCxnSpPr>
            <p:cNvPr id="80" name="Straight Arrow Connector 79"/>
            <p:cNvCxnSpPr/>
            <p:nvPr/>
          </p:nvCxnSpPr>
          <p:spPr>
            <a:xfrm rot="10800000">
              <a:off x="7786710" y="3857629"/>
              <a:ext cx="715968" cy="142877"/>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cxnSp>
          <p:nvCxnSpPr>
            <p:cNvPr id="82" name="Straight Arrow Connector 81"/>
            <p:cNvCxnSpPr/>
            <p:nvPr/>
          </p:nvCxnSpPr>
          <p:spPr>
            <a:xfrm rot="16200000">
              <a:off x="6858810" y="3642520"/>
              <a:ext cx="714380" cy="1588"/>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cxnSp>
          <p:nvCxnSpPr>
            <p:cNvPr id="83" name="Straight Arrow Connector 82"/>
            <p:cNvCxnSpPr/>
            <p:nvPr/>
          </p:nvCxnSpPr>
          <p:spPr>
            <a:xfrm rot="9000000">
              <a:off x="7167748" y="3035984"/>
              <a:ext cx="714380" cy="1588"/>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cxnSp>
          <p:nvCxnSpPr>
            <p:cNvPr id="84" name="Straight Arrow Connector 83"/>
            <p:cNvCxnSpPr/>
            <p:nvPr/>
          </p:nvCxnSpPr>
          <p:spPr>
            <a:xfrm>
              <a:off x="6500826" y="2857496"/>
              <a:ext cx="641354" cy="357190"/>
            </a:xfrm>
            <a:prstGeom prst="straightConnector1">
              <a:avLst/>
            </a:prstGeom>
            <a:ln>
              <a:tailEnd type="stealth" w="lg" len="lg"/>
            </a:ln>
          </p:spPr>
          <p:style>
            <a:lnRef idx="3">
              <a:schemeClr val="accent2"/>
            </a:lnRef>
            <a:fillRef idx="0">
              <a:schemeClr val="accent2"/>
            </a:fillRef>
            <a:effectRef idx="2">
              <a:schemeClr val="accent2"/>
            </a:effectRef>
            <a:fontRef idx="minor">
              <a:schemeClr val="tx1"/>
            </a:fontRef>
          </p:style>
        </p:cxnSp>
        <p:sp>
          <p:nvSpPr>
            <p:cNvPr id="89" name="TextBox 88"/>
            <p:cNvSpPr txBox="1"/>
            <p:nvPr/>
          </p:nvSpPr>
          <p:spPr>
            <a:xfrm>
              <a:off x="7500958" y="2428868"/>
              <a:ext cx="714380" cy="369332"/>
            </a:xfrm>
            <a:prstGeom prst="rect">
              <a:avLst/>
            </a:prstGeom>
            <a:noFill/>
          </p:spPr>
          <p:txBody>
            <a:bodyPr wrap="square" rtlCol="0">
              <a:spAutoFit/>
            </a:bodyPr>
            <a:lstStyle/>
            <a:p>
              <a:pPr algn="ctr"/>
              <a:r>
                <a:rPr lang="en-US" b="1" dirty="0" smtClean="0"/>
                <a:t>Ox</a:t>
              </a:r>
              <a:endParaRPr lang="en-US" b="1" dirty="0"/>
            </a:p>
          </p:txBody>
        </p:sp>
        <p:sp>
          <p:nvSpPr>
            <p:cNvPr id="92" name="TextBox 91"/>
            <p:cNvSpPr txBox="1"/>
            <p:nvPr/>
          </p:nvSpPr>
          <p:spPr>
            <a:xfrm>
              <a:off x="6072198" y="2571744"/>
              <a:ext cx="714380" cy="369332"/>
            </a:xfrm>
            <a:prstGeom prst="rect">
              <a:avLst/>
            </a:prstGeom>
            <a:noFill/>
          </p:spPr>
          <p:txBody>
            <a:bodyPr wrap="square" rtlCol="0">
              <a:spAutoFit/>
            </a:bodyPr>
            <a:lstStyle/>
            <a:p>
              <a:pPr algn="ctr"/>
              <a:r>
                <a:rPr lang="en-US" b="1" dirty="0" err="1" smtClean="0"/>
                <a:t>Oy</a:t>
              </a:r>
              <a:endParaRPr lang="en-US" b="1" dirty="0"/>
            </a:p>
          </p:txBody>
        </p:sp>
        <p:sp>
          <p:nvSpPr>
            <p:cNvPr id="95" name="TextBox 94"/>
            <p:cNvSpPr txBox="1"/>
            <p:nvPr/>
          </p:nvSpPr>
          <p:spPr>
            <a:xfrm>
              <a:off x="6858016" y="4000504"/>
              <a:ext cx="714380" cy="369332"/>
            </a:xfrm>
            <a:prstGeom prst="rect">
              <a:avLst/>
            </a:prstGeom>
            <a:noFill/>
          </p:spPr>
          <p:txBody>
            <a:bodyPr wrap="square" rtlCol="0">
              <a:spAutoFit/>
            </a:bodyPr>
            <a:lstStyle/>
            <a:p>
              <a:pPr algn="ctr"/>
              <a:r>
                <a:rPr lang="en-US" b="1" dirty="0" smtClean="0"/>
                <a:t>Oz</a:t>
              </a:r>
              <a:endParaRPr lang="en-US" b="1" dirty="0"/>
            </a:p>
          </p:txBody>
        </p:sp>
        <p:sp>
          <p:nvSpPr>
            <p:cNvPr id="96" name="TextBox 95"/>
            <p:cNvSpPr txBox="1"/>
            <p:nvPr/>
          </p:nvSpPr>
          <p:spPr>
            <a:xfrm>
              <a:off x="8286776" y="2857496"/>
              <a:ext cx="714380" cy="369332"/>
            </a:xfrm>
            <a:prstGeom prst="rect">
              <a:avLst/>
            </a:prstGeom>
            <a:noFill/>
          </p:spPr>
          <p:txBody>
            <a:bodyPr wrap="square" rtlCol="0">
              <a:spAutoFit/>
            </a:bodyPr>
            <a:lstStyle/>
            <a:p>
              <a:pPr algn="ctr"/>
              <a:r>
                <a:rPr lang="en-US" b="1" dirty="0" smtClean="0"/>
                <a:t>F</a:t>
              </a:r>
              <a:r>
                <a:rPr lang="en-US" b="1" baseline="-25000" dirty="0" smtClean="0"/>
                <a:t>AB</a:t>
              </a:r>
              <a:endParaRPr lang="en-US" b="1" baseline="-25000" dirty="0"/>
            </a:p>
          </p:txBody>
        </p:sp>
        <p:sp>
          <p:nvSpPr>
            <p:cNvPr id="97" name="TextBox 96"/>
            <p:cNvSpPr txBox="1"/>
            <p:nvPr/>
          </p:nvSpPr>
          <p:spPr>
            <a:xfrm>
              <a:off x="7215206" y="3571876"/>
              <a:ext cx="714380" cy="369332"/>
            </a:xfrm>
            <a:prstGeom prst="rect">
              <a:avLst/>
            </a:prstGeom>
            <a:noFill/>
          </p:spPr>
          <p:txBody>
            <a:bodyPr wrap="square" rtlCol="0">
              <a:spAutoFit/>
            </a:bodyPr>
            <a:lstStyle/>
            <a:p>
              <a:pPr algn="ctr"/>
              <a:r>
                <a:rPr lang="en-US" b="1" dirty="0" smtClean="0"/>
                <a:t>F</a:t>
              </a:r>
              <a:r>
                <a:rPr lang="en-US" b="1" baseline="-25000" dirty="0" smtClean="0"/>
                <a:t>AC</a:t>
              </a:r>
              <a:endParaRPr lang="en-US" b="1" baseline="-25000" dirty="0"/>
            </a:p>
          </p:txBody>
        </p:sp>
        <p:sp>
          <p:nvSpPr>
            <p:cNvPr id="98" name="TextBox 97"/>
            <p:cNvSpPr txBox="1"/>
            <p:nvPr/>
          </p:nvSpPr>
          <p:spPr>
            <a:xfrm>
              <a:off x="8143900" y="4702742"/>
              <a:ext cx="714380" cy="369332"/>
            </a:xfrm>
            <a:prstGeom prst="rect">
              <a:avLst/>
            </a:prstGeom>
            <a:noFill/>
          </p:spPr>
          <p:txBody>
            <a:bodyPr wrap="square" rtlCol="0">
              <a:spAutoFit/>
            </a:bodyPr>
            <a:lstStyle/>
            <a:p>
              <a:pPr algn="ctr"/>
              <a:r>
                <a:rPr lang="en-US" b="1" dirty="0" smtClean="0"/>
                <a:t>600</a:t>
              </a:r>
              <a:endParaRPr lang="en-US" b="1" dirty="0"/>
            </a:p>
          </p:txBody>
        </p:sp>
      </p:grpSp>
      <p:sp>
        <p:nvSpPr>
          <p:cNvPr id="99" name="TextBox 98"/>
          <p:cNvSpPr txBox="1"/>
          <p:nvPr/>
        </p:nvSpPr>
        <p:spPr>
          <a:xfrm>
            <a:off x="785786" y="2571744"/>
            <a:ext cx="5214974" cy="646331"/>
          </a:xfrm>
          <a:prstGeom prst="rect">
            <a:avLst/>
          </a:prstGeom>
          <a:noFill/>
        </p:spPr>
        <p:txBody>
          <a:bodyPr wrap="square" rtlCol="0">
            <a:spAutoFit/>
          </a:bodyPr>
          <a:lstStyle/>
          <a:p>
            <a:r>
              <a:rPr lang="en-US" b="1" dirty="0" smtClean="0"/>
              <a:t>To eliminate the reactions at point O, we can apply the moment equation at this point: </a:t>
            </a:r>
            <a:endParaRPr lang="en-US" b="1" dirty="0"/>
          </a:p>
        </p:txBody>
      </p:sp>
      <p:sp>
        <p:nvSpPr>
          <p:cNvPr id="101" name="TextBox 100"/>
          <p:cNvSpPr txBox="1"/>
          <p:nvPr/>
        </p:nvSpPr>
        <p:spPr>
          <a:xfrm>
            <a:off x="857224" y="2285992"/>
            <a:ext cx="5214974" cy="369332"/>
          </a:xfrm>
          <a:prstGeom prst="rect">
            <a:avLst/>
          </a:prstGeom>
          <a:noFill/>
        </p:spPr>
        <p:txBody>
          <a:bodyPr wrap="square" rtlCol="0">
            <a:spAutoFit/>
          </a:bodyPr>
          <a:lstStyle/>
          <a:p>
            <a:r>
              <a:rPr lang="en-US" b="1" dirty="0" smtClean="0"/>
              <a:t>Let us now present the F.B.D for the connection rod  </a:t>
            </a:r>
            <a:endParaRPr lang="en-US" b="1" dirty="0"/>
          </a:p>
        </p:txBody>
      </p:sp>
      <p:graphicFrame>
        <p:nvGraphicFramePr>
          <p:cNvPr id="3076" name="Object 4"/>
          <p:cNvGraphicFramePr>
            <a:graphicFrameLocks noChangeAspect="1"/>
          </p:cNvGraphicFramePr>
          <p:nvPr/>
        </p:nvGraphicFramePr>
        <p:xfrm>
          <a:off x="1071538" y="5715016"/>
          <a:ext cx="6432550" cy="400050"/>
        </p:xfrm>
        <a:graphic>
          <a:graphicData uri="http://schemas.openxmlformats.org/presentationml/2006/ole">
            <p:oleObj spid="_x0000_s3076" name="Equation" r:id="rId6" imgW="4076640" imgH="253800" progId="Equation.3">
              <p:embed/>
            </p:oleObj>
          </a:graphicData>
        </a:graphic>
      </p:graphicFrame>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4"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2214578"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Example [1]</a:t>
            </a:r>
            <a:endParaRPr lang="en-US" sz="2000" b="1" dirty="0"/>
          </a:p>
        </p:txBody>
      </p:sp>
      <p:sp>
        <p:nvSpPr>
          <p:cNvPr id="48" name="TextBox 47"/>
          <p:cNvSpPr txBox="1"/>
          <p:nvPr/>
        </p:nvSpPr>
        <p:spPr>
          <a:xfrm>
            <a:off x="1071538" y="1643050"/>
            <a:ext cx="128588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Solution </a:t>
            </a:r>
            <a:endParaRPr lang="en-US" b="1" dirty="0"/>
          </a:p>
        </p:txBody>
      </p:sp>
      <p:sp>
        <p:nvSpPr>
          <p:cNvPr id="101" name="TextBox 100"/>
          <p:cNvSpPr txBox="1"/>
          <p:nvPr/>
        </p:nvSpPr>
        <p:spPr>
          <a:xfrm>
            <a:off x="785786" y="2285992"/>
            <a:ext cx="7715304" cy="369332"/>
          </a:xfrm>
          <a:prstGeom prst="rect">
            <a:avLst/>
          </a:prstGeom>
          <a:noFill/>
        </p:spPr>
        <p:txBody>
          <a:bodyPr wrap="square" rtlCol="0">
            <a:spAutoFit/>
          </a:bodyPr>
          <a:lstStyle/>
          <a:p>
            <a:r>
              <a:rPr lang="en-US" b="1" dirty="0" smtClean="0"/>
              <a:t>From the concept of equilibrium in 3D: </a:t>
            </a:r>
            <a:endParaRPr lang="en-US" b="1" dirty="0"/>
          </a:p>
        </p:txBody>
      </p:sp>
      <p:graphicFrame>
        <p:nvGraphicFramePr>
          <p:cNvPr id="3076" name="Object 4"/>
          <p:cNvGraphicFramePr>
            <a:graphicFrameLocks noChangeAspect="1"/>
          </p:cNvGraphicFramePr>
          <p:nvPr/>
        </p:nvGraphicFramePr>
        <p:xfrm>
          <a:off x="928662" y="2714620"/>
          <a:ext cx="6477714" cy="1571636"/>
        </p:xfrm>
        <a:graphic>
          <a:graphicData uri="http://schemas.openxmlformats.org/presentationml/2006/ole">
            <p:oleObj spid="_x0000_s5123" name="Equation" r:id="rId5" imgW="3238200" imgH="787320" progId="Equation.3">
              <p:embed/>
            </p:oleObj>
          </a:graphicData>
        </a:graphic>
      </p:graphicFrame>
      <p:sp>
        <p:nvSpPr>
          <p:cNvPr id="31" name="TextBox 30"/>
          <p:cNvSpPr txBox="1"/>
          <p:nvPr/>
        </p:nvSpPr>
        <p:spPr>
          <a:xfrm>
            <a:off x="785786" y="4429132"/>
            <a:ext cx="7715304" cy="369332"/>
          </a:xfrm>
          <a:prstGeom prst="rect">
            <a:avLst/>
          </a:prstGeom>
          <a:noFill/>
        </p:spPr>
        <p:txBody>
          <a:bodyPr wrap="square" rtlCol="0">
            <a:spAutoFit/>
          </a:bodyPr>
          <a:lstStyle/>
          <a:p>
            <a:r>
              <a:rPr lang="en-US" b="1" dirty="0" smtClean="0"/>
              <a:t>Solve equation 1 and 2 to find F</a:t>
            </a:r>
            <a:r>
              <a:rPr lang="en-US" b="1" baseline="-25000" dirty="0" smtClean="0"/>
              <a:t>AB</a:t>
            </a:r>
            <a:r>
              <a:rPr lang="en-US" b="1" dirty="0" smtClean="0"/>
              <a:t> and F</a:t>
            </a:r>
            <a:r>
              <a:rPr lang="en-US" b="1" baseline="-25000" dirty="0" smtClean="0"/>
              <a:t>AC</a:t>
            </a:r>
            <a:endParaRPr lang="en-US" b="1" baseline="-25000" dirty="0"/>
          </a:p>
        </p:txBody>
      </p:sp>
      <p:sp>
        <p:nvSpPr>
          <p:cNvPr id="32" name="TextBox 31"/>
          <p:cNvSpPr txBox="1"/>
          <p:nvPr/>
        </p:nvSpPr>
        <p:spPr>
          <a:xfrm>
            <a:off x="785786" y="4845618"/>
            <a:ext cx="7715304" cy="369332"/>
          </a:xfrm>
          <a:prstGeom prst="rect">
            <a:avLst/>
          </a:prstGeom>
          <a:noFill/>
        </p:spPr>
        <p:txBody>
          <a:bodyPr wrap="square" rtlCol="0">
            <a:spAutoFit/>
          </a:bodyPr>
          <a:lstStyle/>
          <a:p>
            <a:r>
              <a:rPr lang="en-US" b="1" dirty="0" smtClean="0"/>
              <a:t>Try this by your self. </a:t>
            </a:r>
            <a:endParaRPr lang="en-US" b="1" baseline="-25000" dirty="0"/>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3068414"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en-US" sz="2000" b="1" dirty="0" smtClean="0"/>
              <a:t>Summary </a:t>
            </a:r>
            <a:endParaRPr lang="en-US" sz="2000" b="1" dirty="0"/>
          </a:p>
        </p:txBody>
      </p:sp>
      <p:sp>
        <p:nvSpPr>
          <p:cNvPr id="96" name="Rectangle 95"/>
          <p:cNvSpPr/>
          <p:nvPr/>
        </p:nvSpPr>
        <p:spPr>
          <a:xfrm>
            <a:off x="928662" y="1571612"/>
            <a:ext cx="7286676" cy="7143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In general, any support connection will develop a reactions  when its subjected to loading configuration.  </a:t>
            </a:r>
          </a:p>
        </p:txBody>
      </p:sp>
      <p:sp>
        <p:nvSpPr>
          <p:cNvPr id="98" name="Rectangle 97"/>
          <p:cNvSpPr/>
          <p:nvPr/>
        </p:nvSpPr>
        <p:spPr>
          <a:xfrm>
            <a:off x="899592" y="2426588"/>
            <a:ext cx="7286676" cy="930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The type of reaction developed in the connection depends on the support it self. However, the minimum number of reactions is one and the maximum is six. </a:t>
            </a:r>
          </a:p>
        </p:txBody>
      </p:sp>
      <p:sp>
        <p:nvSpPr>
          <p:cNvPr id="100" name="Rectangle 99"/>
          <p:cNvSpPr/>
          <p:nvPr/>
        </p:nvSpPr>
        <p:spPr>
          <a:xfrm>
            <a:off x="899592" y="3506708"/>
            <a:ext cx="7286676" cy="6423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In two dimensional problems, the equilibrium forces and moments equations are used directly to find the unknowns    </a:t>
            </a:r>
          </a:p>
        </p:txBody>
      </p:sp>
      <p:sp>
        <p:nvSpPr>
          <p:cNvPr id="101" name="Rectangle 100"/>
          <p:cNvSpPr/>
          <p:nvPr/>
        </p:nvSpPr>
        <p:spPr>
          <a:xfrm>
            <a:off x="899592" y="4298796"/>
            <a:ext cx="7286676" cy="150646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In two dimensional problems, the assumption of equilibrium is valid when the summation of forces equal zero and they are parallel or concurrent. Being concurrent means: the line of action for the reaction forces intersect at common point. This help in finding the direction of the unknown reaction forces.   </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96">
                                            <p:txEl>
                                              <p:pRg st="0" end="0"/>
                                            </p:txEl>
                                          </p:spTgt>
                                        </p:tgtEl>
                                        <p:attrNameLst>
                                          <p:attrName>style.visibility</p:attrName>
                                        </p:attrNameLst>
                                      </p:cBhvr>
                                      <p:to>
                                        <p:strVal val="visible"/>
                                      </p:to>
                                    </p:set>
                                    <p:animEffect transition="in" filter="slide(fromTop)">
                                      <p:cBhvr>
                                        <p:cTn id="7" dur="500"/>
                                        <p:tgtEl>
                                          <p:spTgt spid="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98">
                                            <p:txEl>
                                              <p:pRg st="0" end="0"/>
                                            </p:txEl>
                                          </p:spTgt>
                                        </p:tgtEl>
                                        <p:attrNameLst>
                                          <p:attrName>style.visibility</p:attrName>
                                        </p:attrNameLst>
                                      </p:cBhvr>
                                      <p:to>
                                        <p:strVal val="visible"/>
                                      </p:to>
                                    </p:set>
                                    <p:animEffect transition="in" filter="slide(fromTop)">
                                      <p:cBhvr>
                                        <p:cTn id="12" dur="500"/>
                                        <p:tgtEl>
                                          <p:spTgt spid="9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100">
                                            <p:txEl>
                                              <p:pRg st="0" end="0"/>
                                            </p:txEl>
                                          </p:spTgt>
                                        </p:tgtEl>
                                        <p:attrNameLst>
                                          <p:attrName>style.visibility</p:attrName>
                                        </p:attrNameLst>
                                      </p:cBhvr>
                                      <p:to>
                                        <p:strVal val="visible"/>
                                      </p:to>
                                    </p:set>
                                    <p:animEffect transition="in" filter="slide(fromTop)">
                                      <p:cBhvr>
                                        <p:cTn id="17" dur="500"/>
                                        <p:tgtEl>
                                          <p:spTgt spid="10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101">
                                            <p:txEl>
                                              <p:pRg st="0" end="0"/>
                                            </p:txEl>
                                          </p:spTgt>
                                        </p:tgtEl>
                                        <p:attrNameLst>
                                          <p:attrName>style.visibility</p:attrName>
                                        </p:attrNameLst>
                                      </p:cBhvr>
                                      <p:to>
                                        <p:strVal val="visible"/>
                                      </p:to>
                                    </p:set>
                                    <p:animEffect transition="in" filter="slide(fromTop)">
                                      <p:cBhvr>
                                        <p:cTn id="22" dur="500"/>
                                        <p:tgtEl>
                                          <p:spTgt spid="1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3068414"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r>
              <a:rPr lang="en-US" sz="2000" b="1" dirty="0" smtClean="0"/>
              <a:t>Summary </a:t>
            </a:r>
            <a:endParaRPr lang="en-US" sz="2000" b="1" dirty="0"/>
          </a:p>
        </p:txBody>
      </p:sp>
      <p:sp>
        <p:nvSpPr>
          <p:cNvPr id="96" name="Rectangle 95"/>
          <p:cNvSpPr/>
          <p:nvPr/>
        </p:nvSpPr>
        <p:spPr>
          <a:xfrm>
            <a:off x="928662" y="1571612"/>
            <a:ext cx="7286676" cy="71438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In three dimensional problem, vector and scalar analysis can be used to find the unknown reactions  </a:t>
            </a:r>
          </a:p>
        </p:txBody>
      </p:sp>
      <p:sp>
        <p:nvSpPr>
          <p:cNvPr id="98" name="Rectangle 97"/>
          <p:cNvSpPr/>
          <p:nvPr/>
        </p:nvSpPr>
        <p:spPr>
          <a:xfrm>
            <a:off x="899592" y="2426588"/>
            <a:ext cx="7286676" cy="107442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In vector analysis, the summation of forces vectors and moment vectors equal zero while in the scalar analysis the summation of forces components equal zero. The last method is done with the aid of Cartesian notation system </a:t>
            </a:r>
          </a:p>
        </p:txBody>
      </p:sp>
      <p:sp>
        <p:nvSpPr>
          <p:cNvPr id="100" name="Rectangle 99"/>
          <p:cNvSpPr/>
          <p:nvPr/>
        </p:nvSpPr>
        <p:spPr>
          <a:xfrm>
            <a:off x="899592" y="3722732"/>
            <a:ext cx="7286676" cy="6423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We can say that the system is statically determined if the number of unknowns equal the number of equilibrium equations  </a:t>
            </a:r>
          </a:p>
        </p:txBody>
      </p:sp>
      <p:sp>
        <p:nvSpPr>
          <p:cNvPr id="101" name="Rectangle 100"/>
          <p:cNvSpPr/>
          <p:nvPr/>
        </p:nvSpPr>
        <p:spPr>
          <a:xfrm>
            <a:off x="899592" y="4586828"/>
            <a:ext cx="7286676" cy="6423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Redundant constraints are extra constraints that does not affect the state of equilibrium how ever create   a case of statically in-determined </a:t>
            </a:r>
          </a:p>
        </p:txBody>
      </p:sp>
      <p:sp>
        <p:nvSpPr>
          <p:cNvPr id="14" name="Rectangle 13"/>
          <p:cNvSpPr/>
          <p:nvPr/>
        </p:nvSpPr>
        <p:spPr>
          <a:xfrm>
            <a:off x="899592" y="5378916"/>
            <a:ext cx="7286676" cy="6423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en-US" b="1" dirty="0" smtClean="0"/>
              <a:t>improper constraints is the case where the system is statically determined but the system is </a:t>
            </a:r>
            <a:r>
              <a:rPr lang="en-US" b="1" smtClean="0"/>
              <a:t>still able to move   </a:t>
            </a:r>
            <a:endParaRPr lang="en-US" b="1" dirty="0" smtClean="0"/>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96">
                                            <p:txEl>
                                              <p:pRg st="0" end="0"/>
                                            </p:txEl>
                                          </p:spTgt>
                                        </p:tgtEl>
                                        <p:attrNameLst>
                                          <p:attrName>style.visibility</p:attrName>
                                        </p:attrNameLst>
                                      </p:cBhvr>
                                      <p:to>
                                        <p:strVal val="visible"/>
                                      </p:to>
                                    </p:set>
                                    <p:animEffect transition="in" filter="slide(fromTop)">
                                      <p:cBhvr>
                                        <p:cTn id="7" dur="500"/>
                                        <p:tgtEl>
                                          <p:spTgt spid="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98">
                                            <p:txEl>
                                              <p:pRg st="0" end="0"/>
                                            </p:txEl>
                                          </p:spTgt>
                                        </p:tgtEl>
                                        <p:attrNameLst>
                                          <p:attrName>style.visibility</p:attrName>
                                        </p:attrNameLst>
                                      </p:cBhvr>
                                      <p:to>
                                        <p:strVal val="visible"/>
                                      </p:to>
                                    </p:set>
                                    <p:animEffect transition="in" filter="slide(fromTop)">
                                      <p:cBhvr>
                                        <p:cTn id="12" dur="500"/>
                                        <p:tgtEl>
                                          <p:spTgt spid="9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100">
                                            <p:txEl>
                                              <p:pRg st="0" end="0"/>
                                            </p:txEl>
                                          </p:spTgt>
                                        </p:tgtEl>
                                        <p:attrNameLst>
                                          <p:attrName>style.visibility</p:attrName>
                                        </p:attrNameLst>
                                      </p:cBhvr>
                                      <p:to>
                                        <p:strVal val="visible"/>
                                      </p:to>
                                    </p:set>
                                    <p:animEffect transition="in" filter="slide(fromTop)">
                                      <p:cBhvr>
                                        <p:cTn id="17" dur="500"/>
                                        <p:tgtEl>
                                          <p:spTgt spid="10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nodeType="clickEffect">
                                  <p:stCondLst>
                                    <p:cond delay="0"/>
                                  </p:stCondLst>
                                  <p:childTnLst>
                                    <p:set>
                                      <p:cBhvr>
                                        <p:cTn id="21" dur="1" fill="hold">
                                          <p:stCondLst>
                                            <p:cond delay="0"/>
                                          </p:stCondLst>
                                        </p:cTn>
                                        <p:tgtEl>
                                          <p:spTgt spid="101">
                                            <p:txEl>
                                              <p:pRg st="0" end="0"/>
                                            </p:txEl>
                                          </p:spTgt>
                                        </p:tgtEl>
                                        <p:attrNameLst>
                                          <p:attrName>style.visibility</p:attrName>
                                        </p:attrNameLst>
                                      </p:cBhvr>
                                      <p:to>
                                        <p:strVal val="visible"/>
                                      </p:to>
                                    </p:set>
                                    <p:animEffect transition="in" filter="slide(fromTop)">
                                      <p:cBhvr>
                                        <p:cTn id="22" dur="500"/>
                                        <p:tgtEl>
                                          <p:spTgt spid="10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animEffect transition="in" filter="slide(fromTop)">
                                      <p:cBhvr>
                                        <p:cTn id="27"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We reached the 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the quiz</a:t>
            </a: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16" name="Rectangle 15"/>
          <p:cNvSpPr/>
          <p:nvPr/>
        </p:nvSpPr>
        <p:spPr>
          <a:xfrm>
            <a:off x="928662" y="1071546"/>
            <a:ext cx="4857784"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lvl="0" algn="ctr">
              <a:buClr>
                <a:schemeClr val="accent1"/>
              </a:buClr>
              <a:buSzPct val="80000"/>
            </a:pPr>
            <a:r>
              <a:rPr lang="en-US" sz="2000" b="1" dirty="0" smtClean="0">
                <a:ln w="1905"/>
                <a:solidFill>
                  <a:schemeClr val="bg1"/>
                </a:solidFill>
                <a:effectLst>
                  <a:innerShdw blurRad="69850" dist="43180" dir="5400000">
                    <a:srgbClr val="000000">
                      <a:alpha val="65000"/>
                    </a:srgbClr>
                  </a:innerShdw>
                </a:effectLst>
              </a:rPr>
              <a:t>Supported reactions </a:t>
            </a:r>
            <a:endParaRPr lang="en-US" sz="2000" b="1" cap="all" dirty="0" smtClean="0">
              <a:ln w="0"/>
              <a:solidFill>
                <a:schemeClr val="bg1"/>
              </a:solidFill>
              <a:effectLst>
                <a:reflection blurRad="12700" stA="50000" endPos="50000" dist="5000" dir="5400000" sy="-100000" rotWithShape="0"/>
              </a:effectLst>
              <a:latin typeface="Times New Roman" pitchFamily="18" charset="0"/>
              <a:cs typeface="Times New Roman" pitchFamily="18" charset="0"/>
            </a:endParaRPr>
          </a:p>
        </p:txBody>
      </p:sp>
      <p:sp>
        <p:nvSpPr>
          <p:cNvPr id="31" name="Rectangle 30"/>
          <p:cNvSpPr/>
          <p:nvPr/>
        </p:nvSpPr>
        <p:spPr>
          <a:xfrm>
            <a:off x="928662" y="1571612"/>
            <a:ext cx="7572428" cy="2571768"/>
          </a:xfrm>
          <a:prstGeom prst="rect">
            <a:avLst/>
          </a:prstGeom>
        </p:spPr>
        <p:style>
          <a:lnRef idx="1">
            <a:schemeClr val="accent1"/>
          </a:lnRef>
          <a:fillRef idx="2">
            <a:schemeClr val="accent1"/>
          </a:fillRef>
          <a:effectRef idx="1">
            <a:schemeClr val="accent1"/>
          </a:effectRef>
          <a:fontRef idx="minor">
            <a:schemeClr val="dk1"/>
          </a:fontRef>
        </p:style>
        <p:txBody>
          <a:bodyPr rtlCol="0" anchor="t" anchorCtr="0"/>
          <a:lstStyle/>
          <a:p>
            <a:pPr algn="just">
              <a:lnSpc>
                <a:spcPct val="150000"/>
              </a:lnSpc>
            </a:pPr>
            <a:r>
              <a:rPr lang="en-US" sz="1900" b="1" dirty="0" smtClean="0">
                <a:solidFill>
                  <a:schemeClr val="tx1"/>
                </a:solidFill>
                <a:latin typeface="+mj-lt"/>
                <a:cs typeface="Aharoni" pitchFamily="2" charset="-79"/>
              </a:rPr>
              <a:t>As in two dimensional problems, : </a:t>
            </a:r>
          </a:p>
          <a:p>
            <a:pPr algn="just">
              <a:lnSpc>
                <a:spcPct val="150000"/>
              </a:lnSpc>
              <a:buFont typeface="Wingdings" pitchFamily="2" charset="2"/>
              <a:buChar char="Ø"/>
            </a:pPr>
            <a:r>
              <a:rPr lang="en-US" sz="1900" b="1" dirty="0" smtClean="0">
                <a:solidFill>
                  <a:schemeClr val="tx1"/>
                </a:solidFill>
                <a:latin typeface="+mj-lt"/>
                <a:cs typeface="Aharoni" pitchFamily="2" charset="-79"/>
              </a:rPr>
              <a:t>if the support restricts the body from a translational monition, a reaction force is developed in this connection.</a:t>
            </a:r>
          </a:p>
          <a:p>
            <a:pPr algn="just">
              <a:lnSpc>
                <a:spcPct val="150000"/>
              </a:lnSpc>
              <a:buFont typeface="Wingdings" pitchFamily="2" charset="2"/>
              <a:buChar char="Ø"/>
            </a:pPr>
            <a:r>
              <a:rPr lang="en-US" sz="1900" b="1" dirty="0" smtClean="0">
                <a:solidFill>
                  <a:schemeClr val="tx1"/>
                </a:solidFill>
                <a:latin typeface="+mj-lt"/>
                <a:cs typeface="Aharoni" pitchFamily="2" charset="-79"/>
              </a:rPr>
              <a:t>if the support </a:t>
            </a:r>
            <a:r>
              <a:rPr lang="en-US" sz="1900" b="1" dirty="0" smtClean="0">
                <a:solidFill>
                  <a:schemeClr val="tx1"/>
                </a:solidFill>
                <a:cs typeface="Aharoni" pitchFamily="2" charset="-79"/>
              </a:rPr>
              <a:t>restricts the body from a rotational motion, a reaction moment is developed in this connection  </a:t>
            </a:r>
            <a:endParaRPr lang="en-US" sz="1900" b="1" dirty="0" smtClean="0">
              <a:solidFill>
                <a:schemeClr val="tx1"/>
              </a:solidFill>
              <a:latin typeface="+mj-lt"/>
              <a:cs typeface="Aharoni" pitchFamily="2" charset="-79"/>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slide(fromTop)">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3D connections </a:t>
            </a:r>
            <a:endParaRPr lang="en-US" sz="2000" b="1" dirty="0"/>
          </a:p>
        </p:txBody>
      </p:sp>
      <p:sp>
        <p:nvSpPr>
          <p:cNvPr id="27" name="TextBox 26"/>
          <p:cNvSpPr txBox="1"/>
          <p:nvPr/>
        </p:nvSpPr>
        <p:spPr>
          <a:xfrm>
            <a:off x="857224" y="5131370"/>
            <a:ext cx="2643206"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Smooth surface support </a:t>
            </a:r>
            <a:endParaRPr lang="en-US" b="1" dirty="0"/>
          </a:p>
        </p:txBody>
      </p:sp>
      <p:sp>
        <p:nvSpPr>
          <p:cNvPr id="28" name="TextBox 27"/>
          <p:cNvSpPr txBox="1"/>
          <p:nvPr/>
        </p:nvSpPr>
        <p:spPr>
          <a:xfrm>
            <a:off x="4429124" y="5143512"/>
            <a:ext cx="207170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Roller support </a:t>
            </a:r>
            <a:endParaRPr lang="en-US" b="1" dirty="0"/>
          </a:p>
        </p:txBody>
      </p:sp>
      <p:sp>
        <p:nvSpPr>
          <p:cNvPr id="29" name="TextBox 28"/>
          <p:cNvSpPr txBox="1"/>
          <p:nvPr/>
        </p:nvSpPr>
        <p:spPr>
          <a:xfrm>
            <a:off x="1071538" y="1571612"/>
            <a:ext cx="2928958"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b="1" dirty="0" smtClean="0"/>
              <a:t>Single reaction supports</a:t>
            </a:r>
            <a:endParaRPr lang="en-US" b="1" dirty="0"/>
          </a:p>
        </p:txBody>
      </p:sp>
      <p:sp>
        <p:nvSpPr>
          <p:cNvPr id="32" name="TextBox 31"/>
          <p:cNvSpPr txBox="1"/>
          <p:nvPr/>
        </p:nvSpPr>
        <p:spPr>
          <a:xfrm>
            <a:off x="1214414" y="2143116"/>
            <a:ext cx="7286676" cy="646331"/>
          </a:xfrm>
          <a:prstGeom prst="rect">
            <a:avLst/>
          </a:prstGeom>
          <a:noFill/>
        </p:spPr>
        <p:txBody>
          <a:bodyPr wrap="square" rtlCol="0">
            <a:spAutoFit/>
          </a:bodyPr>
          <a:lstStyle/>
          <a:p>
            <a:r>
              <a:rPr lang="en-US" b="1" dirty="0" smtClean="0"/>
              <a:t>Both smooth surface and 3D roller supports have a single reaction force acts on the surface of the connection   </a:t>
            </a:r>
            <a:endParaRPr lang="en-US" b="1" dirty="0"/>
          </a:p>
        </p:txBody>
      </p:sp>
      <p:pic>
        <p:nvPicPr>
          <p:cNvPr id="1026" name="Picture 2"/>
          <p:cNvPicPr>
            <a:picLocks noChangeAspect="1" noChangeArrowheads="1"/>
          </p:cNvPicPr>
          <p:nvPr/>
        </p:nvPicPr>
        <p:blipFill>
          <a:blip r:embed="rId4" cstate="print"/>
          <a:srcRect/>
          <a:stretch>
            <a:fillRect/>
          </a:stretch>
        </p:blipFill>
        <p:spPr bwMode="auto">
          <a:xfrm>
            <a:off x="4786314" y="2857496"/>
            <a:ext cx="1714512" cy="2274897"/>
          </a:xfrm>
          <a:prstGeom prst="rect">
            <a:avLst/>
          </a:prstGeom>
          <a:noFill/>
          <a:ln w="28575">
            <a:noFill/>
            <a:miter lim="800000"/>
            <a:headEnd/>
            <a:tailEnd/>
          </a:ln>
          <a:effectLst/>
        </p:spPr>
      </p:pic>
      <p:pic>
        <p:nvPicPr>
          <p:cNvPr id="1027" name="Picture 3"/>
          <p:cNvPicPr>
            <a:picLocks noChangeAspect="1" noChangeArrowheads="1"/>
          </p:cNvPicPr>
          <p:nvPr/>
        </p:nvPicPr>
        <p:blipFill>
          <a:blip r:embed="rId5" cstate="print"/>
          <a:srcRect/>
          <a:stretch>
            <a:fillRect/>
          </a:stretch>
        </p:blipFill>
        <p:spPr bwMode="auto">
          <a:xfrm>
            <a:off x="714347" y="3071810"/>
            <a:ext cx="3658501" cy="1847853"/>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3D connections </a:t>
            </a:r>
            <a:endParaRPr lang="en-US" sz="2000" b="1" dirty="0"/>
          </a:p>
        </p:txBody>
      </p:sp>
      <p:sp>
        <p:nvSpPr>
          <p:cNvPr id="27" name="TextBox 26"/>
          <p:cNvSpPr txBox="1"/>
          <p:nvPr/>
        </p:nvSpPr>
        <p:spPr>
          <a:xfrm>
            <a:off x="1000100" y="5488560"/>
            <a:ext cx="292895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Ball and socket connection</a:t>
            </a:r>
            <a:endParaRPr lang="en-US" b="1" dirty="0"/>
          </a:p>
        </p:txBody>
      </p:sp>
      <p:sp>
        <p:nvSpPr>
          <p:cNvPr id="29" name="TextBox 28"/>
          <p:cNvSpPr txBox="1"/>
          <p:nvPr/>
        </p:nvSpPr>
        <p:spPr>
          <a:xfrm>
            <a:off x="1071538" y="1571612"/>
            <a:ext cx="342902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Three and four reaction supports </a:t>
            </a:r>
            <a:endParaRPr lang="en-US" b="1" dirty="0"/>
          </a:p>
        </p:txBody>
      </p:sp>
      <p:sp>
        <p:nvSpPr>
          <p:cNvPr id="32" name="TextBox 31"/>
          <p:cNvSpPr txBox="1"/>
          <p:nvPr/>
        </p:nvSpPr>
        <p:spPr>
          <a:xfrm>
            <a:off x="1214414" y="2143116"/>
            <a:ext cx="7643866" cy="1200329"/>
          </a:xfrm>
          <a:prstGeom prst="rect">
            <a:avLst/>
          </a:prstGeom>
          <a:noFill/>
        </p:spPr>
        <p:txBody>
          <a:bodyPr wrap="square" rtlCol="0">
            <a:spAutoFit/>
          </a:bodyPr>
          <a:lstStyle/>
          <a:p>
            <a:pPr algn="just"/>
            <a:r>
              <a:rPr lang="en-US" b="1" dirty="0" smtClean="0"/>
              <a:t>Ball and socket connection one of the famous 3 reaction forces connection and the single journal bearing is a famous example on 4 reactions supporting. The reactions developed in journal bearing are : two forces and two couple moments    </a:t>
            </a:r>
            <a:endParaRPr lang="en-US" b="1" dirty="0"/>
          </a:p>
        </p:txBody>
      </p:sp>
      <p:sp>
        <p:nvSpPr>
          <p:cNvPr id="26" name="TextBox 25"/>
          <p:cNvSpPr txBox="1"/>
          <p:nvPr/>
        </p:nvSpPr>
        <p:spPr>
          <a:xfrm>
            <a:off x="4286248" y="5500702"/>
            <a:ext cx="2928958"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b="1" dirty="0" smtClean="0"/>
              <a:t>Single journal bearing </a:t>
            </a:r>
            <a:endParaRPr lang="en-US" b="1" dirty="0"/>
          </a:p>
        </p:txBody>
      </p:sp>
      <p:pic>
        <p:nvPicPr>
          <p:cNvPr id="2050" name="Picture 2"/>
          <p:cNvPicPr>
            <a:picLocks noChangeAspect="1" noChangeArrowheads="1"/>
          </p:cNvPicPr>
          <p:nvPr/>
        </p:nvPicPr>
        <p:blipFill>
          <a:blip r:embed="rId4" cstate="print"/>
          <a:srcRect/>
          <a:stretch>
            <a:fillRect/>
          </a:stretch>
        </p:blipFill>
        <p:spPr bwMode="auto">
          <a:xfrm>
            <a:off x="1000100" y="3500437"/>
            <a:ext cx="2714644" cy="1974287"/>
          </a:xfrm>
          <a:prstGeom prst="rect">
            <a:avLst/>
          </a:prstGeom>
          <a:noFill/>
          <a:ln w="9525">
            <a:noFill/>
            <a:miter lim="800000"/>
            <a:headEnd/>
            <a:tailEnd/>
          </a:ln>
          <a:effectLst/>
        </p:spPr>
      </p:pic>
      <p:pic>
        <p:nvPicPr>
          <p:cNvPr id="2051" name="Picture 3"/>
          <p:cNvPicPr>
            <a:picLocks noChangeAspect="1" noChangeArrowheads="1"/>
          </p:cNvPicPr>
          <p:nvPr/>
        </p:nvPicPr>
        <p:blipFill>
          <a:blip r:embed="rId5" cstate="print"/>
          <a:srcRect/>
          <a:stretch>
            <a:fillRect/>
          </a:stretch>
        </p:blipFill>
        <p:spPr bwMode="auto">
          <a:xfrm>
            <a:off x="4214810" y="3200194"/>
            <a:ext cx="3286148" cy="2086194"/>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3D connections </a:t>
            </a:r>
            <a:endParaRPr lang="en-US" sz="2000" b="1" dirty="0"/>
          </a:p>
        </p:txBody>
      </p:sp>
      <p:sp>
        <p:nvSpPr>
          <p:cNvPr id="29" name="TextBox 28"/>
          <p:cNvSpPr txBox="1"/>
          <p:nvPr/>
        </p:nvSpPr>
        <p:spPr>
          <a:xfrm>
            <a:off x="1071538" y="1571612"/>
            <a:ext cx="342902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Five and six reactions support </a:t>
            </a:r>
            <a:endParaRPr lang="en-US" b="1" dirty="0"/>
          </a:p>
        </p:txBody>
      </p:sp>
      <p:sp>
        <p:nvSpPr>
          <p:cNvPr id="32" name="TextBox 31"/>
          <p:cNvSpPr txBox="1"/>
          <p:nvPr/>
        </p:nvSpPr>
        <p:spPr>
          <a:xfrm>
            <a:off x="1000100" y="2143116"/>
            <a:ext cx="7286676" cy="3323987"/>
          </a:xfrm>
          <a:prstGeom prst="rect">
            <a:avLst/>
          </a:prstGeom>
          <a:noFill/>
        </p:spPr>
        <p:txBody>
          <a:bodyPr wrap="square" rtlCol="0">
            <a:spAutoFit/>
          </a:bodyPr>
          <a:lstStyle/>
          <a:p>
            <a:pPr algn="just">
              <a:lnSpc>
                <a:spcPct val="150000"/>
              </a:lnSpc>
            </a:pPr>
            <a:r>
              <a:rPr lang="en-US" sz="2000" b="1" dirty="0" smtClean="0">
                <a:solidFill>
                  <a:srgbClr val="FF0000"/>
                </a:solidFill>
              </a:rPr>
              <a:t>This category include:</a:t>
            </a:r>
          </a:p>
          <a:p>
            <a:pPr algn="just">
              <a:lnSpc>
                <a:spcPct val="150000"/>
              </a:lnSpc>
              <a:buFont typeface="Wingdings" pitchFamily="2" charset="2"/>
              <a:buChar char="Ø"/>
            </a:pPr>
            <a:r>
              <a:rPr lang="en-US" sz="2000" b="1" dirty="0" smtClean="0"/>
              <a:t>Single journal bearing with beam shaft: </a:t>
            </a:r>
            <a:r>
              <a:rPr lang="en-US" sz="2000" b="1" dirty="0" smtClean="0">
                <a:solidFill>
                  <a:schemeClr val="tx2"/>
                </a:solidFill>
              </a:rPr>
              <a:t>two forces + three couple moments  </a:t>
            </a:r>
          </a:p>
          <a:p>
            <a:pPr algn="just">
              <a:lnSpc>
                <a:spcPct val="150000"/>
              </a:lnSpc>
              <a:buFont typeface="Wingdings" pitchFamily="2" charset="2"/>
              <a:buChar char="Ø"/>
            </a:pPr>
            <a:r>
              <a:rPr lang="en-US" sz="2000" b="1" dirty="0" smtClean="0"/>
              <a:t> single thrust bearing: </a:t>
            </a:r>
            <a:r>
              <a:rPr lang="en-US" sz="2000" b="1" dirty="0" smtClean="0">
                <a:solidFill>
                  <a:schemeClr val="tx2"/>
                </a:solidFill>
              </a:rPr>
              <a:t>three forces + two couple moments</a:t>
            </a:r>
            <a:r>
              <a:rPr lang="en-US" sz="2000" b="1" dirty="0" smtClean="0"/>
              <a:t> </a:t>
            </a:r>
          </a:p>
          <a:p>
            <a:pPr algn="just">
              <a:lnSpc>
                <a:spcPct val="150000"/>
              </a:lnSpc>
              <a:buFont typeface="Wingdings" pitchFamily="2" charset="2"/>
              <a:buChar char="Ø"/>
            </a:pPr>
            <a:r>
              <a:rPr lang="en-US" sz="2000" b="1" dirty="0" smtClean="0"/>
              <a:t>Single smooth pen: </a:t>
            </a:r>
            <a:r>
              <a:rPr lang="en-US" sz="2000" b="1" dirty="0" smtClean="0">
                <a:solidFill>
                  <a:schemeClr val="tx2"/>
                </a:solidFill>
              </a:rPr>
              <a:t>three forces + two couple moments</a:t>
            </a:r>
            <a:r>
              <a:rPr lang="en-US" sz="2000" b="1" dirty="0" smtClean="0"/>
              <a:t> </a:t>
            </a:r>
          </a:p>
          <a:p>
            <a:pPr algn="just">
              <a:lnSpc>
                <a:spcPct val="150000"/>
              </a:lnSpc>
              <a:buFont typeface="Wingdings" pitchFamily="2" charset="2"/>
              <a:buChar char="Ø"/>
            </a:pPr>
            <a:r>
              <a:rPr lang="en-US" sz="2000" b="1" dirty="0" smtClean="0"/>
              <a:t>Single hinge : </a:t>
            </a:r>
            <a:r>
              <a:rPr lang="en-US" sz="2000" b="1" dirty="0" smtClean="0">
                <a:solidFill>
                  <a:schemeClr val="tx2"/>
                </a:solidFill>
              </a:rPr>
              <a:t>three forces + two couple moments</a:t>
            </a:r>
            <a:r>
              <a:rPr lang="en-US" sz="2000" b="1" dirty="0" smtClean="0"/>
              <a:t> </a:t>
            </a:r>
          </a:p>
          <a:p>
            <a:pPr algn="just">
              <a:lnSpc>
                <a:spcPct val="150000"/>
              </a:lnSpc>
              <a:buFont typeface="Wingdings" pitchFamily="2" charset="2"/>
              <a:buChar char="Ø"/>
            </a:pPr>
            <a:r>
              <a:rPr lang="en-US" sz="2000" b="1" dirty="0" smtClean="0"/>
              <a:t>Fixed support (6 reactions): </a:t>
            </a:r>
            <a:r>
              <a:rPr lang="en-US" sz="2000" b="1" dirty="0" smtClean="0">
                <a:solidFill>
                  <a:schemeClr val="tx2"/>
                </a:solidFill>
              </a:rPr>
              <a:t>three forces + three couple moments</a:t>
            </a:r>
            <a:r>
              <a:rPr lang="en-US" sz="2000" b="1" dirty="0" smtClean="0"/>
              <a:t> </a:t>
            </a:r>
            <a:endParaRPr lang="en-US" sz="2000" b="1" dirty="0"/>
          </a:p>
        </p:txBody>
      </p:sp>
      <p:sp>
        <p:nvSpPr>
          <p:cNvPr id="24" name="Rectangle 23"/>
          <p:cNvSpPr/>
          <p:nvPr/>
        </p:nvSpPr>
        <p:spPr>
          <a:xfrm>
            <a:off x="1009788" y="5757850"/>
            <a:ext cx="7863840" cy="4572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n-US" sz="1400" dirty="0" smtClean="0">
                <a:solidFill>
                  <a:schemeClr val="tx1"/>
                </a:solidFill>
                <a:latin typeface="Aharoni" pitchFamily="2" charset="-79"/>
                <a:cs typeface="Aharoni" pitchFamily="2" charset="-79"/>
              </a:rPr>
              <a:t>For more connection reactions, refer to Engineering Mechanics, Statics, 12</a:t>
            </a:r>
            <a:r>
              <a:rPr lang="en-US" sz="1400" baseline="30000" dirty="0" smtClean="0">
                <a:solidFill>
                  <a:schemeClr val="tx1"/>
                </a:solidFill>
                <a:latin typeface="Aharoni" pitchFamily="2" charset="-79"/>
                <a:cs typeface="Aharoni" pitchFamily="2" charset="-79"/>
              </a:rPr>
              <a:t>th</a:t>
            </a:r>
            <a:r>
              <a:rPr lang="en-US" sz="1400" dirty="0" smtClean="0">
                <a:solidFill>
                  <a:schemeClr val="tx1"/>
                </a:solidFill>
                <a:latin typeface="Aharoni" pitchFamily="2" charset="-79"/>
                <a:cs typeface="Aharoni" pitchFamily="2" charset="-79"/>
              </a:rPr>
              <a:t> edition, R. C. </a:t>
            </a:r>
            <a:r>
              <a:rPr lang="en-US" sz="1400" dirty="0" err="1" smtClean="0">
                <a:solidFill>
                  <a:schemeClr val="tx1"/>
                </a:solidFill>
                <a:latin typeface="Aharoni" pitchFamily="2" charset="-79"/>
                <a:cs typeface="Aharoni" pitchFamily="2" charset="-79"/>
              </a:rPr>
              <a:t>Hibbeler</a:t>
            </a:r>
            <a:r>
              <a:rPr lang="en-US" sz="1400" dirty="0" smtClean="0">
                <a:solidFill>
                  <a:schemeClr val="tx1"/>
                </a:solidFill>
                <a:latin typeface="Aharoni" pitchFamily="2" charset="-79"/>
                <a:cs typeface="Aharoni" pitchFamily="2" charset="-79"/>
              </a:rPr>
              <a:t>, 2010, pp 238-239</a:t>
            </a:r>
          </a:p>
        </p:txBody>
      </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Equation of equilibrium </a:t>
            </a:r>
            <a:endParaRPr lang="en-US" sz="2000" b="1" dirty="0"/>
          </a:p>
        </p:txBody>
      </p:sp>
      <p:sp>
        <p:nvSpPr>
          <p:cNvPr id="29" name="TextBox 28"/>
          <p:cNvSpPr txBox="1"/>
          <p:nvPr/>
        </p:nvSpPr>
        <p:spPr>
          <a:xfrm>
            <a:off x="1071538" y="2357430"/>
            <a:ext cx="342902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Vector analysis </a:t>
            </a:r>
            <a:endParaRPr lang="en-US" b="1" dirty="0"/>
          </a:p>
        </p:txBody>
      </p:sp>
      <p:sp>
        <p:nvSpPr>
          <p:cNvPr id="32" name="TextBox 31"/>
          <p:cNvSpPr txBox="1"/>
          <p:nvPr/>
        </p:nvSpPr>
        <p:spPr>
          <a:xfrm>
            <a:off x="1000100" y="1571612"/>
            <a:ext cx="7286676" cy="707886"/>
          </a:xfrm>
          <a:prstGeom prst="rect">
            <a:avLst/>
          </a:prstGeom>
          <a:noFill/>
        </p:spPr>
        <p:txBody>
          <a:bodyPr wrap="square" rtlCol="0">
            <a:spAutoFit/>
          </a:bodyPr>
          <a:lstStyle/>
          <a:p>
            <a:pPr algn="just"/>
            <a:r>
              <a:rPr lang="en-US" sz="2000" b="1" dirty="0" smtClean="0"/>
              <a:t>we learn before that we can analyze a 3D problem using vector or scalar approaches </a:t>
            </a:r>
            <a:endParaRPr lang="en-US" sz="2000" b="1" dirty="0"/>
          </a:p>
        </p:txBody>
      </p:sp>
      <p:sp>
        <p:nvSpPr>
          <p:cNvPr id="13" name="TextBox 12"/>
          <p:cNvSpPr txBox="1"/>
          <p:nvPr/>
        </p:nvSpPr>
        <p:spPr>
          <a:xfrm>
            <a:off x="1000100" y="2857496"/>
            <a:ext cx="7286676" cy="1384995"/>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In vector analysis the equation of equilibrium are written as:</a:t>
            </a:r>
          </a:p>
          <a:p>
            <a:pPr algn="ct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F </a:t>
            </a:r>
            <a:r>
              <a:rPr lang="en-US" sz="2400" dirty="0" smtClean="0">
                <a:latin typeface="Times New Roman" pitchFamily="18" charset="0"/>
                <a:cs typeface="Times New Roman" pitchFamily="18" charset="0"/>
              </a:rPr>
              <a:t>= 0 and ∑</a:t>
            </a:r>
            <a:r>
              <a:rPr lang="en-US" sz="2400" b="1" dirty="0" smtClean="0">
                <a:latin typeface="Times New Roman" pitchFamily="18" charset="0"/>
                <a:cs typeface="Times New Roman" pitchFamily="18" charset="0"/>
              </a:rPr>
              <a:t>M </a:t>
            </a:r>
            <a:r>
              <a:rPr lang="en-US" sz="2400" dirty="0" smtClean="0">
                <a:latin typeface="Times New Roman" pitchFamily="18" charset="0"/>
                <a:cs typeface="Times New Roman" pitchFamily="18" charset="0"/>
              </a:rPr>
              <a:t>= 0</a:t>
            </a:r>
            <a:endParaRPr lang="en-US" sz="2400" b="1" dirty="0" smtClean="0">
              <a:latin typeface="Times New Roman" pitchFamily="18" charset="0"/>
              <a:cs typeface="Times New Roman" pitchFamily="18" charset="0"/>
            </a:endParaRPr>
          </a:p>
          <a:p>
            <a:pPr algn="just"/>
            <a:r>
              <a:rPr lang="en-US" sz="2000" b="1" dirty="0" smtClean="0">
                <a:latin typeface="Times New Roman" pitchFamily="18" charset="0"/>
                <a:cs typeface="Times New Roman" pitchFamily="18" charset="0"/>
              </a:rPr>
              <a:t>where F and M are the vectors of the force and moment respectively </a:t>
            </a:r>
            <a:endParaRPr lang="en-US" sz="2000" b="1" dirty="0">
              <a:latin typeface="Times New Roman" pitchFamily="18" charset="0"/>
              <a:cs typeface="Times New Roman" pitchFamily="18" charset="0"/>
            </a:endParaRPr>
          </a:p>
        </p:txBody>
      </p:sp>
      <p:sp>
        <p:nvSpPr>
          <p:cNvPr id="14" name="TextBox 13"/>
          <p:cNvSpPr txBox="1"/>
          <p:nvPr/>
        </p:nvSpPr>
        <p:spPr>
          <a:xfrm>
            <a:off x="1071538" y="4330021"/>
            <a:ext cx="342902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Scalar analysis </a:t>
            </a:r>
            <a:endParaRPr lang="en-US" b="1" dirty="0"/>
          </a:p>
        </p:txBody>
      </p:sp>
      <p:sp>
        <p:nvSpPr>
          <p:cNvPr id="15" name="TextBox 14"/>
          <p:cNvSpPr txBox="1"/>
          <p:nvPr/>
        </p:nvSpPr>
        <p:spPr>
          <a:xfrm>
            <a:off x="1000100" y="4830087"/>
            <a:ext cx="7286676" cy="400110"/>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In scalar analysis the equation of equilibrium are written as:</a:t>
            </a:r>
          </a:p>
        </p:txBody>
      </p:sp>
      <p:sp>
        <p:nvSpPr>
          <p:cNvPr id="16" name="TextBox 15"/>
          <p:cNvSpPr txBox="1"/>
          <p:nvPr/>
        </p:nvSpPr>
        <p:spPr>
          <a:xfrm>
            <a:off x="928662" y="5214950"/>
            <a:ext cx="428628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F </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x</a:t>
            </a:r>
            <a:r>
              <a:rPr lang="en-US" sz="2400" b="1"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y</a:t>
            </a:r>
            <a:r>
              <a:rPr lang="en-US" sz="2400" b="1" dirty="0" err="1" smtClean="0">
                <a:latin typeface="Times New Roman" pitchFamily="18" charset="0"/>
                <a:cs typeface="Times New Roman" pitchFamily="18" charset="0"/>
              </a:rPr>
              <a:t>j</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z</a:t>
            </a:r>
            <a:r>
              <a:rPr lang="en-US" sz="2400" b="1" dirty="0" err="1" smtClean="0">
                <a:latin typeface="Times New Roman" pitchFamily="18" charset="0"/>
                <a:cs typeface="Times New Roman" pitchFamily="18" charset="0"/>
              </a:rPr>
              <a:t>k</a:t>
            </a:r>
            <a:r>
              <a:rPr lang="en-US" sz="2400" dirty="0" smtClean="0">
                <a:latin typeface="Times New Roman" pitchFamily="18" charset="0"/>
                <a:cs typeface="Times New Roman" pitchFamily="18" charset="0"/>
              </a:rPr>
              <a:t> = 0</a:t>
            </a:r>
          </a:p>
          <a:p>
            <a:pPr algn="ctr">
              <a:lnSpc>
                <a:spcPct val="200000"/>
              </a:lnSpc>
            </a:pPr>
            <a:r>
              <a:rPr lang="en-US" sz="2400" dirty="0" smtClean="0">
                <a:latin typeface="Times New Roman" pitchFamily="18" charset="0"/>
                <a:cs typeface="Times New Roman" pitchFamily="18" charset="0"/>
              </a:rPr>
              <a:t>∑</a:t>
            </a:r>
            <a:r>
              <a:rPr lang="en-US" sz="2400" b="1" dirty="0" smtClean="0">
                <a:latin typeface="Times New Roman" pitchFamily="18" charset="0"/>
                <a:cs typeface="Times New Roman" pitchFamily="18" charset="0"/>
              </a:rPr>
              <a:t>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a:t>
            </a:r>
            <a:r>
              <a:rPr lang="en-US" sz="2400" baseline="-25000" dirty="0" err="1" smtClean="0">
                <a:latin typeface="Times New Roman" pitchFamily="18" charset="0"/>
                <a:cs typeface="Times New Roman" pitchFamily="18" charset="0"/>
              </a:rPr>
              <a:t>x</a:t>
            </a:r>
            <a:r>
              <a:rPr lang="en-US" sz="2400" b="1" dirty="0" err="1" smtClean="0">
                <a:latin typeface="Times New Roman" pitchFamily="18" charset="0"/>
                <a:cs typeface="Times New Roman" pitchFamily="18" charset="0"/>
              </a:rPr>
              <a:t>i</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M</a:t>
            </a:r>
            <a:r>
              <a:rPr lang="en-US" sz="2400" baseline="-25000" dirty="0" err="1" smtClean="0">
                <a:latin typeface="Times New Roman" pitchFamily="18" charset="0"/>
                <a:cs typeface="Times New Roman" pitchFamily="18" charset="0"/>
              </a:rPr>
              <a:t>y</a:t>
            </a:r>
            <a:r>
              <a:rPr lang="en-US" sz="2400" b="1" dirty="0" err="1" smtClean="0">
                <a:latin typeface="Times New Roman" pitchFamily="18" charset="0"/>
                <a:cs typeface="Times New Roman" pitchFamily="18" charset="0"/>
              </a:rPr>
              <a:t>j</a:t>
            </a: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M</a:t>
            </a:r>
            <a:r>
              <a:rPr lang="en-US" sz="2400" baseline="-25000" dirty="0" err="1" smtClean="0">
                <a:latin typeface="Times New Roman" pitchFamily="18" charset="0"/>
                <a:cs typeface="Times New Roman" pitchFamily="18" charset="0"/>
              </a:rPr>
              <a:t>z</a:t>
            </a:r>
            <a:r>
              <a:rPr lang="en-US" sz="2400" b="1" dirty="0" err="1" smtClean="0">
                <a:latin typeface="Times New Roman" pitchFamily="18" charset="0"/>
                <a:cs typeface="Times New Roman" pitchFamily="18" charset="0"/>
              </a:rPr>
              <a:t>k</a:t>
            </a:r>
            <a:r>
              <a:rPr lang="en-US" sz="2400" dirty="0" smtClean="0">
                <a:latin typeface="Times New Roman" pitchFamily="18" charset="0"/>
                <a:cs typeface="Times New Roman" pitchFamily="18" charset="0"/>
              </a:rPr>
              <a:t> = 0</a:t>
            </a:r>
          </a:p>
        </p:txBody>
      </p:sp>
      <p:sp>
        <p:nvSpPr>
          <p:cNvPr id="17" name="Right Arrow 16"/>
          <p:cNvSpPr/>
          <p:nvPr/>
        </p:nvSpPr>
        <p:spPr>
          <a:xfrm>
            <a:off x="5357818" y="5715016"/>
            <a:ext cx="428628"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6000760" y="5286388"/>
            <a:ext cx="142876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x</a:t>
            </a:r>
            <a:r>
              <a:rPr lang="en-US" sz="2400" b="1" dirty="0" smtClean="0">
                <a:latin typeface="Times New Roman" pitchFamily="18" charset="0"/>
                <a:cs typeface="Times New Roman" pitchFamily="18" charset="0"/>
              </a:rPr>
              <a:t> =0</a:t>
            </a:r>
          </a:p>
          <a:p>
            <a:pPr algn="ct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y</a:t>
            </a:r>
            <a:r>
              <a:rPr lang="en-US" sz="2400" b="1" dirty="0" smtClean="0">
                <a:latin typeface="Times New Roman" pitchFamily="18" charset="0"/>
                <a:cs typeface="Times New Roman" pitchFamily="18" charset="0"/>
              </a:rPr>
              <a:t> = 0</a:t>
            </a:r>
            <a:endParaRPr lang="en-US" sz="2400" dirty="0" smtClean="0">
              <a:latin typeface="Times New Roman" pitchFamily="18" charset="0"/>
              <a:cs typeface="Times New Roman" pitchFamily="18" charset="0"/>
            </a:endParaRPr>
          </a:p>
          <a:p>
            <a:pPr algn="ct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F</a:t>
            </a:r>
            <a:r>
              <a:rPr lang="en-US" sz="2400" baseline="-25000" dirty="0" err="1"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 = 0</a:t>
            </a:r>
          </a:p>
        </p:txBody>
      </p:sp>
      <p:sp>
        <p:nvSpPr>
          <p:cNvPr id="20" name="TextBox 19"/>
          <p:cNvSpPr txBox="1"/>
          <p:nvPr/>
        </p:nvSpPr>
        <p:spPr>
          <a:xfrm>
            <a:off x="7572364" y="5300505"/>
            <a:ext cx="142876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M</a:t>
            </a:r>
            <a:r>
              <a:rPr lang="en-US" sz="2400" baseline="-25000" dirty="0" err="1" smtClean="0">
                <a:latin typeface="Times New Roman" pitchFamily="18" charset="0"/>
                <a:cs typeface="Times New Roman" pitchFamily="18" charset="0"/>
              </a:rPr>
              <a:t>x</a:t>
            </a:r>
            <a:r>
              <a:rPr lang="en-US" sz="2400" dirty="0" smtClean="0">
                <a:latin typeface="Times New Roman" pitchFamily="18" charset="0"/>
                <a:cs typeface="Times New Roman" pitchFamily="18" charset="0"/>
              </a:rPr>
              <a:t> =0</a:t>
            </a:r>
          </a:p>
          <a:p>
            <a:pPr algn="ctr"/>
            <a:r>
              <a:rPr lang="en-US" sz="2400" dirty="0" smtClean="0">
                <a:latin typeface="Times New Roman" pitchFamily="18" charset="0"/>
                <a:cs typeface="Times New Roman" pitchFamily="18" charset="0"/>
              </a:rPr>
              <a:t>∑M</a:t>
            </a:r>
            <a:r>
              <a:rPr lang="en-US" sz="2400" baseline="-25000" dirty="0" smtClean="0">
                <a:latin typeface="Times New Roman" pitchFamily="18" charset="0"/>
                <a:cs typeface="Times New Roman" pitchFamily="18" charset="0"/>
              </a:rPr>
              <a:t>y</a:t>
            </a:r>
            <a:r>
              <a:rPr lang="en-US" sz="2400" dirty="0" smtClean="0">
                <a:latin typeface="Times New Roman" pitchFamily="18" charset="0"/>
                <a:cs typeface="Times New Roman" pitchFamily="18" charset="0"/>
              </a:rPr>
              <a:t> =0</a:t>
            </a:r>
          </a:p>
          <a:p>
            <a:pPr algn="ct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M</a:t>
            </a:r>
            <a:r>
              <a:rPr lang="en-US" sz="2400" baseline="-25000" dirty="0" err="1"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 = 0</a:t>
            </a:r>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Constrains and </a:t>
            </a:r>
            <a:r>
              <a:rPr lang="en-US" sz="2000" b="1" dirty="0" err="1" smtClean="0"/>
              <a:t>statical</a:t>
            </a:r>
            <a:r>
              <a:rPr lang="en-US" sz="2000" b="1" dirty="0" smtClean="0"/>
              <a:t> determinacy </a:t>
            </a:r>
            <a:endParaRPr lang="en-US" sz="2000" b="1" dirty="0"/>
          </a:p>
        </p:txBody>
      </p:sp>
      <p:sp>
        <p:nvSpPr>
          <p:cNvPr id="32" name="TextBox 31"/>
          <p:cNvSpPr txBox="1"/>
          <p:nvPr/>
        </p:nvSpPr>
        <p:spPr>
          <a:xfrm>
            <a:off x="1000100" y="1571612"/>
            <a:ext cx="7286676" cy="2246769"/>
          </a:xfrm>
          <a:prstGeom prst="rect">
            <a:avLst/>
          </a:prstGeom>
          <a:noFill/>
        </p:spPr>
        <p:txBody>
          <a:bodyPr wrap="square" rtlCol="0">
            <a:spAutoFit/>
          </a:bodyPr>
          <a:lstStyle/>
          <a:p>
            <a:pPr algn="just"/>
            <a:r>
              <a:rPr lang="en-US" sz="2000" b="1" dirty="0" smtClean="0"/>
              <a:t>The concept of supporting a body under equilibrium is important as the satisfaction of the equilibrium equation itself. </a:t>
            </a:r>
          </a:p>
          <a:p>
            <a:pPr algn="just"/>
            <a:r>
              <a:rPr lang="en-US" sz="2000" b="1" dirty="0" smtClean="0"/>
              <a:t>In some cases, body may has more supports than what it needs to be in equilibrium situation while in other cases, the body will not have enough supports to keep it under equilibrium condition. In addition, in other cases, the arrangement of the supports allow the body to move.  </a:t>
            </a:r>
            <a:endParaRPr lang="en-US" sz="2000" b="1" dirty="0"/>
          </a:p>
        </p:txBody>
      </p:sp>
      <p:sp>
        <p:nvSpPr>
          <p:cNvPr id="14" name="TextBox 13"/>
          <p:cNvSpPr txBox="1"/>
          <p:nvPr/>
        </p:nvSpPr>
        <p:spPr>
          <a:xfrm>
            <a:off x="1071538" y="3851756"/>
            <a:ext cx="342902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b="1" dirty="0" smtClean="0"/>
              <a:t>Statically determinacy </a:t>
            </a:r>
            <a:endParaRPr lang="en-US" b="1" dirty="0"/>
          </a:p>
        </p:txBody>
      </p:sp>
      <p:sp>
        <p:nvSpPr>
          <p:cNvPr id="15" name="TextBox 14"/>
          <p:cNvSpPr txBox="1"/>
          <p:nvPr/>
        </p:nvSpPr>
        <p:spPr>
          <a:xfrm>
            <a:off x="1000100" y="4286256"/>
            <a:ext cx="7286676" cy="1631216"/>
          </a:xfrm>
          <a:prstGeom prst="rect">
            <a:avLst/>
          </a:prstGeom>
          <a:noFill/>
        </p:spPr>
        <p:txBody>
          <a:bodyPr wrap="square" rtlCol="0">
            <a:spAutoFit/>
          </a:bodyPr>
          <a:lstStyle/>
          <a:p>
            <a:pPr algn="just"/>
            <a:r>
              <a:rPr lang="en-US" sz="2000" b="1" dirty="0" smtClean="0">
                <a:latin typeface="Times New Roman" pitchFamily="18" charset="0"/>
                <a:cs typeface="Times New Roman" pitchFamily="18" charset="0"/>
              </a:rPr>
              <a:t>We can say that the system is statically </a:t>
            </a:r>
            <a:r>
              <a:rPr lang="en-US" sz="2000" b="1" dirty="0" err="1" smtClean="0">
                <a:latin typeface="Times New Roman" pitchFamily="18" charset="0"/>
                <a:cs typeface="Times New Roman" pitchFamily="18" charset="0"/>
              </a:rPr>
              <a:t>indeterment</a:t>
            </a:r>
            <a:r>
              <a:rPr lang="en-US" sz="2000" b="1" dirty="0" smtClean="0">
                <a:latin typeface="Times New Roman" pitchFamily="18" charset="0"/>
                <a:cs typeface="Times New Roman" pitchFamily="18" charset="0"/>
              </a:rPr>
              <a:t>  if the number of the unknown forces and moments are more than the </a:t>
            </a:r>
            <a:r>
              <a:rPr lang="en-US" sz="2000" b="1" dirty="0" smtClean="0"/>
              <a:t>equilibrium equations. </a:t>
            </a:r>
          </a:p>
          <a:p>
            <a:pPr algn="just"/>
            <a:r>
              <a:rPr lang="en-US" sz="2000" b="1" i="1" dirty="0" smtClean="0">
                <a:solidFill>
                  <a:schemeClr val="tx2"/>
                </a:solidFill>
                <a:latin typeface="Times New Roman" pitchFamily="18" charset="0"/>
                <a:cs typeface="Times New Roman" pitchFamily="18" charset="0"/>
              </a:rPr>
              <a:t>Remember: algebraically, you need a number of equation equal the number of unknowns you desire to solve.   </a:t>
            </a:r>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Redundant constraints  </a:t>
            </a:r>
            <a:endParaRPr lang="en-US" sz="2000" b="1" dirty="0"/>
          </a:p>
        </p:txBody>
      </p:sp>
      <p:sp>
        <p:nvSpPr>
          <p:cNvPr id="32" name="TextBox 31"/>
          <p:cNvSpPr txBox="1"/>
          <p:nvPr/>
        </p:nvSpPr>
        <p:spPr>
          <a:xfrm>
            <a:off x="1000100" y="1571612"/>
            <a:ext cx="7286676" cy="400110"/>
          </a:xfrm>
          <a:prstGeom prst="rect">
            <a:avLst/>
          </a:prstGeom>
          <a:noFill/>
        </p:spPr>
        <p:txBody>
          <a:bodyPr wrap="square" rtlCol="0">
            <a:spAutoFit/>
          </a:bodyPr>
          <a:lstStyle/>
          <a:p>
            <a:pPr algn="just"/>
            <a:r>
              <a:rPr lang="en-US" sz="2000" b="1" dirty="0" smtClean="0"/>
              <a:t>Assume that we have the beam shown in Fig.1-a </a:t>
            </a:r>
            <a:endParaRPr lang="en-US" sz="2000" b="1" dirty="0"/>
          </a:p>
        </p:txBody>
      </p:sp>
      <p:grpSp>
        <p:nvGrpSpPr>
          <p:cNvPr id="70" name="Group 69"/>
          <p:cNvGrpSpPr/>
          <p:nvPr/>
        </p:nvGrpSpPr>
        <p:grpSpPr>
          <a:xfrm>
            <a:off x="3571868" y="1857364"/>
            <a:ext cx="5448166" cy="1927458"/>
            <a:chOff x="1000099" y="2644550"/>
            <a:chExt cx="5448166" cy="1927458"/>
          </a:xfrm>
        </p:grpSpPr>
        <p:grpSp>
          <p:nvGrpSpPr>
            <p:cNvPr id="17" name="Group 83"/>
            <p:cNvGrpSpPr/>
            <p:nvPr/>
          </p:nvGrpSpPr>
          <p:grpSpPr>
            <a:xfrm>
              <a:off x="1000099" y="2644550"/>
              <a:ext cx="5448166" cy="1927458"/>
              <a:chOff x="1594477" y="3350362"/>
              <a:chExt cx="5448166" cy="1927458"/>
            </a:xfrm>
          </p:grpSpPr>
          <p:grpSp>
            <p:nvGrpSpPr>
              <p:cNvPr id="21" name="Group 58"/>
              <p:cNvGrpSpPr/>
              <p:nvPr/>
            </p:nvGrpSpPr>
            <p:grpSpPr>
              <a:xfrm>
                <a:off x="5857884" y="4236947"/>
                <a:ext cx="1184759" cy="263623"/>
                <a:chOff x="5857884" y="4236947"/>
                <a:chExt cx="1184759" cy="263623"/>
              </a:xfrm>
            </p:grpSpPr>
            <p:grpSp>
              <p:nvGrpSpPr>
                <p:cNvPr id="53" name="Group 3"/>
                <p:cNvGrpSpPr>
                  <a:grpSpLocks/>
                </p:cNvGrpSpPr>
                <p:nvPr/>
              </p:nvGrpSpPr>
              <p:grpSpPr bwMode="auto">
                <a:xfrm>
                  <a:off x="6381518" y="4236947"/>
                  <a:ext cx="165908" cy="165861"/>
                  <a:chOff x="8498" y="11721"/>
                  <a:chExt cx="397" cy="397"/>
                </a:xfrm>
              </p:grpSpPr>
              <p:sp>
                <p:nvSpPr>
                  <p:cNvPr id="57" name="Oval 4"/>
                  <p:cNvSpPr>
                    <a:spLocks noChangeAspect="1" noChangeArrowheads="1"/>
                  </p:cNvSpPr>
                  <p:nvPr/>
                </p:nvSpPr>
                <p:spPr bwMode="auto">
                  <a:xfrm>
                    <a:off x="8498" y="11721"/>
                    <a:ext cx="397" cy="397"/>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58" name="Oval 5"/>
                  <p:cNvSpPr>
                    <a:spLocks noChangeAspect="1" noChangeArrowheads="1"/>
                  </p:cNvSpPr>
                  <p:nvPr/>
                </p:nvSpPr>
                <p:spPr bwMode="auto">
                  <a:xfrm>
                    <a:off x="8556" y="11779"/>
                    <a:ext cx="283" cy="28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54" name="Group 48"/>
                <p:cNvGrpSpPr>
                  <a:grpSpLocks/>
                </p:cNvGrpSpPr>
                <p:nvPr/>
              </p:nvGrpSpPr>
              <p:grpSpPr bwMode="auto">
                <a:xfrm>
                  <a:off x="5857884" y="4413671"/>
                  <a:ext cx="1184759" cy="86899"/>
                  <a:chOff x="4608" y="12835"/>
                  <a:chExt cx="2835" cy="208"/>
                </a:xfrm>
              </p:grpSpPr>
              <p:sp>
                <p:nvSpPr>
                  <p:cNvPr id="55" name="Rectangle 7" descr="Dark upward diagonal"/>
                  <p:cNvSpPr>
                    <a:spLocks noChangeArrowheads="1"/>
                  </p:cNvSpPr>
                  <p:nvPr/>
                </p:nvSpPr>
                <p:spPr bwMode="auto">
                  <a:xfrm>
                    <a:off x="4608" y="12835"/>
                    <a:ext cx="2835" cy="208"/>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56" name="AutoShape 8"/>
                  <p:cNvCxnSpPr>
                    <a:cxnSpLocks noChangeShapeType="1"/>
                  </p:cNvCxnSpPr>
                  <p:nvPr/>
                </p:nvCxnSpPr>
                <p:spPr bwMode="auto">
                  <a:xfrm>
                    <a:off x="4608" y="12835"/>
                    <a:ext cx="2835" cy="0"/>
                  </a:xfrm>
                  <a:prstGeom prst="straightConnector1">
                    <a:avLst/>
                  </a:prstGeom>
                  <a:noFill/>
                  <a:ln w="15875">
                    <a:solidFill>
                      <a:srgbClr val="000000"/>
                    </a:solidFill>
                    <a:round/>
                    <a:headEnd/>
                    <a:tailEnd/>
                  </a:ln>
                  <a:effectLst/>
                </p:spPr>
              </p:cxnSp>
            </p:grpSp>
          </p:grpSp>
          <p:grpSp>
            <p:nvGrpSpPr>
              <p:cNvPr id="23" name="Group 13"/>
              <p:cNvGrpSpPr>
                <a:grpSpLocks noChangeAspect="1"/>
              </p:cNvGrpSpPr>
              <p:nvPr/>
            </p:nvGrpSpPr>
            <p:grpSpPr bwMode="auto">
              <a:xfrm>
                <a:off x="1594477" y="3901885"/>
                <a:ext cx="5007357" cy="558676"/>
                <a:chOff x="3010" y="13525"/>
                <a:chExt cx="11832" cy="1320"/>
              </a:xfrm>
            </p:grpSpPr>
            <p:grpSp>
              <p:nvGrpSpPr>
                <p:cNvPr id="43" name="Group 14"/>
                <p:cNvGrpSpPr>
                  <a:grpSpLocks/>
                </p:cNvGrpSpPr>
                <p:nvPr/>
              </p:nvGrpSpPr>
              <p:grpSpPr bwMode="auto">
                <a:xfrm>
                  <a:off x="4029" y="13525"/>
                  <a:ext cx="10813" cy="790"/>
                  <a:chOff x="3297" y="10919"/>
                  <a:chExt cx="10813" cy="790"/>
                </a:xfrm>
              </p:grpSpPr>
              <p:sp>
                <p:nvSpPr>
                  <p:cNvPr id="50" name="Rectangle 15"/>
                  <p:cNvSpPr>
                    <a:spLocks noChangeArrowheads="1"/>
                  </p:cNvSpPr>
                  <p:nvPr/>
                </p:nvSpPr>
                <p:spPr bwMode="auto">
                  <a:xfrm>
                    <a:off x="3297" y="11036"/>
                    <a:ext cx="10803" cy="603"/>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51" name="Rectangle 16"/>
                  <p:cNvSpPr>
                    <a:spLocks noChangeArrowheads="1"/>
                  </p:cNvSpPr>
                  <p:nvPr/>
                </p:nvSpPr>
                <p:spPr bwMode="auto">
                  <a:xfrm>
                    <a:off x="3301" y="10919"/>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52" name="Rectangle 17"/>
                  <p:cNvSpPr>
                    <a:spLocks noChangeArrowheads="1"/>
                  </p:cNvSpPr>
                  <p:nvPr/>
                </p:nvSpPr>
                <p:spPr bwMode="auto">
                  <a:xfrm>
                    <a:off x="3307" y="11601"/>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44" name="Group 18"/>
                <p:cNvGrpSpPr>
                  <a:grpSpLocks noChangeAspect="1"/>
                </p:cNvGrpSpPr>
                <p:nvPr/>
              </p:nvGrpSpPr>
              <p:grpSpPr bwMode="auto">
                <a:xfrm rot="10800000">
                  <a:off x="4025" y="13841"/>
                  <a:ext cx="850" cy="796"/>
                  <a:chOff x="4687" y="3523"/>
                  <a:chExt cx="850" cy="799"/>
                </a:xfrm>
              </p:grpSpPr>
              <p:sp>
                <p:nvSpPr>
                  <p:cNvPr id="46" name="AutoShape 19"/>
                  <p:cNvSpPr>
                    <a:spLocks noChangeAspect="1" noChangeArrowheads="1"/>
                  </p:cNvSpPr>
                  <p:nvPr/>
                </p:nvSpPr>
                <p:spPr bwMode="auto">
                  <a:xfrm>
                    <a:off x="4721" y="3596"/>
                    <a:ext cx="780" cy="54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47" name="Oval 20"/>
                  <p:cNvSpPr>
                    <a:spLocks noChangeAspect="1" noChangeArrowheads="1"/>
                  </p:cNvSpPr>
                  <p:nvPr/>
                </p:nvSpPr>
                <p:spPr bwMode="auto">
                  <a:xfrm>
                    <a:off x="4920" y="3925"/>
                    <a:ext cx="397" cy="397"/>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48" name="Oval 21"/>
                  <p:cNvSpPr>
                    <a:spLocks noChangeAspect="1" noChangeArrowheads="1"/>
                  </p:cNvSpPr>
                  <p:nvPr/>
                </p:nvSpPr>
                <p:spPr bwMode="auto">
                  <a:xfrm>
                    <a:off x="5034" y="4067"/>
                    <a:ext cx="170" cy="1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Rectangle 22"/>
                  <p:cNvSpPr>
                    <a:spLocks noChangeAspect="1" noChangeArrowheads="1"/>
                  </p:cNvSpPr>
                  <p:nvPr/>
                </p:nvSpPr>
                <p:spPr bwMode="auto">
                  <a:xfrm>
                    <a:off x="4687" y="3523"/>
                    <a:ext cx="850" cy="85"/>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45" name="Rectangle 23" descr="Dark upward diagonal"/>
                <p:cNvSpPr>
                  <a:spLocks noChangeArrowheads="1"/>
                </p:cNvSpPr>
                <p:nvPr/>
              </p:nvSpPr>
              <p:spPr bwMode="auto">
                <a:xfrm>
                  <a:off x="3010" y="14637"/>
                  <a:ext cx="2835" cy="208"/>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cxnSp>
            <p:nvCxnSpPr>
              <p:cNvPr id="25" name="Straight Arrow Connector 24"/>
              <p:cNvCxnSpPr/>
              <p:nvPr/>
            </p:nvCxnSpPr>
            <p:spPr>
              <a:xfrm rot="5400000">
                <a:off x="4041638" y="3624682"/>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3666180" y="4877710"/>
                <a:ext cx="1285884" cy="400110"/>
              </a:xfrm>
              <a:prstGeom prst="rect">
                <a:avLst/>
              </a:prstGeom>
              <a:noFill/>
            </p:spPr>
            <p:txBody>
              <a:bodyPr wrap="square" rtlCol="0">
                <a:spAutoFit/>
              </a:bodyPr>
              <a:lstStyle/>
              <a:p>
                <a:pPr algn="ctr"/>
                <a:r>
                  <a:rPr lang="en-US" sz="2000" b="1" dirty="0" smtClean="0"/>
                  <a:t>Fig.1-a</a:t>
                </a:r>
                <a:endParaRPr lang="en-US" sz="2000" b="1" baseline="30000" dirty="0"/>
              </a:p>
            </p:txBody>
          </p:sp>
          <p:sp>
            <p:nvSpPr>
              <p:cNvPr id="59" name="TextBox 58"/>
              <p:cNvSpPr txBox="1"/>
              <p:nvPr/>
            </p:nvSpPr>
            <p:spPr>
              <a:xfrm>
                <a:off x="4256561" y="3356016"/>
                <a:ext cx="500066" cy="400110"/>
              </a:xfrm>
              <a:prstGeom prst="rect">
                <a:avLst/>
              </a:prstGeom>
              <a:noFill/>
            </p:spPr>
            <p:txBody>
              <a:bodyPr wrap="square" rtlCol="0">
                <a:spAutoFit/>
              </a:bodyPr>
              <a:lstStyle/>
              <a:p>
                <a:pPr algn="ctr"/>
                <a:r>
                  <a:rPr lang="en-US" sz="2000" b="1" dirty="0" smtClean="0"/>
                  <a:t>F</a:t>
                </a:r>
                <a:endParaRPr lang="en-US" sz="2000" b="1" baseline="30000" dirty="0"/>
              </a:p>
            </p:txBody>
          </p:sp>
          <p:sp>
            <p:nvSpPr>
              <p:cNvPr id="66" name="TextBox 65"/>
              <p:cNvSpPr txBox="1"/>
              <p:nvPr/>
            </p:nvSpPr>
            <p:spPr>
              <a:xfrm>
                <a:off x="1951668" y="4492002"/>
                <a:ext cx="500066" cy="400110"/>
              </a:xfrm>
              <a:prstGeom prst="rect">
                <a:avLst/>
              </a:prstGeom>
              <a:noFill/>
            </p:spPr>
            <p:txBody>
              <a:bodyPr wrap="square" rtlCol="0">
                <a:spAutoFit/>
              </a:bodyPr>
              <a:lstStyle/>
              <a:p>
                <a:pPr algn="ctr"/>
                <a:r>
                  <a:rPr lang="en-US" sz="2000" b="1" dirty="0" smtClean="0"/>
                  <a:t>A</a:t>
                </a:r>
                <a:endParaRPr lang="en-US" sz="2000" b="1" baseline="30000" dirty="0"/>
              </a:p>
            </p:txBody>
          </p:sp>
        </p:grpSp>
        <p:sp>
          <p:nvSpPr>
            <p:cNvPr id="60" name="Oval 5"/>
            <p:cNvSpPr>
              <a:spLocks noChangeAspect="1" noChangeArrowheads="1"/>
            </p:cNvSpPr>
            <p:nvPr/>
          </p:nvSpPr>
          <p:spPr bwMode="auto">
            <a:xfrm>
              <a:off x="4262616" y="3571876"/>
              <a:ext cx="118267" cy="11823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61" name="Rectangle 7" descr="Dark upward diagonal"/>
            <p:cNvSpPr>
              <a:spLocks noChangeArrowheads="1"/>
            </p:cNvSpPr>
            <p:nvPr/>
          </p:nvSpPr>
          <p:spPr bwMode="auto">
            <a:xfrm>
              <a:off x="3714744" y="3724368"/>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62" name="AutoShape 8"/>
            <p:cNvCxnSpPr>
              <a:cxnSpLocks noChangeShapeType="1"/>
            </p:cNvCxnSpPr>
            <p:nvPr/>
          </p:nvCxnSpPr>
          <p:spPr bwMode="auto">
            <a:xfrm>
              <a:off x="3714744" y="3724368"/>
              <a:ext cx="1184759" cy="0"/>
            </a:xfrm>
            <a:prstGeom prst="straightConnector1">
              <a:avLst/>
            </a:prstGeom>
            <a:noFill/>
            <a:ln w="15875">
              <a:solidFill>
                <a:srgbClr val="000000"/>
              </a:solidFill>
              <a:round/>
              <a:headEnd/>
              <a:tailEnd/>
            </a:ln>
            <a:effectLst/>
          </p:spPr>
        </p:cxnSp>
        <p:sp>
          <p:nvSpPr>
            <p:cNvPr id="63" name="Oval 5"/>
            <p:cNvSpPr>
              <a:spLocks noChangeAspect="1" noChangeArrowheads="1"/>
            </p:cNvSpPr>
            <p:nvPr/>
          </p:nvSpPr>
          <p:spPr bwMode="auto">
            <a:xfrm>
              <a:off x="2905294" y="3571876"/>
              <a:ext cx="118267" cy="11823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64" name="Rectangle 7" descr="Dark upward diagonal"/>
            <p:cNvSpPr>
              <a:spLocks noChangeArrowheads="1"/>
            </p:cNvSpPr>
            <p:nvPr/>
          </p:nvSpPr>
          <p:spPr bwMode="auto">
            <a:xfrm>
              <a:off x="2357422" y="3724368"/>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65" name="AutoShape 8"/>
            <p:cNvCxnSpPr>
              <a:cxnSpLocks noChangeShapeType="1"/>
            </p:cNvCxnSpPr>
            <p:nvPr/>
          </p:nvCxnSpPr>
          <p:spPr bwMode="auto">
            <a:xfrm>
              <a:off x="2357422" y="3724368"/>
              <a:ext cx="1184759" cy="0"/>
            </a:xfrm>
            <a:prstGeom prst="straightConnector1">
              <a:avLst/>
            </a:prstGeom>
            <a:noFill/>
            <a:ln w="15875">
              <a:solidFill>
                <a:srgbClr val="000000"/>
              </a:solidFill>
              <a:round/>
              <a:headEnd/>
              <a:tailEnd/>
            </a:ln>
            <a:effectLst/>
          </p:spPr>
        </p:cxnSp>
        <p:sp>
          <p:nvSpPr>
            <p:cNvPr id="67" name="TextBox 66"/>
            <p:cNvSpPr txBox="1"/>
            <p:nvPr/>
          </p:nvSpPr>
          <p:spPr>
            <a:xfrm>
              <a:off x="2714612" y="3786190"/>
              <a:ext cx="500066"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68" name="TextBox 67"/>
            <p:cNvSpPr txBox="1"/>
            <p:nvPr/>
          </p:nvSpPr>
          <p:spPr>
            <a:xfrm>
              <a:off x="4071934" y="3786190"/>
              <a:ext cx="500066" cy="400110"/>
            </a:xfrm>
            <a:prstGeom prst="rect">
              <a:avLst/>
            </a:prstGeom>
            <a:noFill/>
          </p:spPr>
          <p:txBody>
            <a:bodyPr wrap="square" rtlCol="0">
              <a:spAutoFit/>
            </a:bodyPr>
            <a:lstStyle/>
            <a:p>
              <a:pPr algn="ctr"/>
              <a:r>
                <a:rPr lang="en-US" sz="2000" b="1" dirty="0" smtClean="0"/>
                <a:t>C</a:t>
              </a:r>
              <a:endParaRPr lang="en-US" sz="2000" b="1" baseline="30000" dirty="0"/>
            </a:p>
          </p:txBody>
        </p:sp>
        <p:sp>
          <p:nvSpPr>
            <p:cNvPr id="69" name="TextBox 68"/>
            <p:cNvSpPr txBox="1"/>
            <p:nvPr/>
          </p:nvSpPr>
          <p:spPr>
            <a:xfrm>
              <a:off x="5643570" y="3786190"/>
              <a:ext cx="500066" cy="400110"/>
            </a:xfrm>
            <a:prstGeom prst="rect">
              <a:avLst/>
            </a:prstGeom>
            <a:noFill/>
          </p:spPr>
          <p:txBody>
            <a:bodyPr wrap="square" rtlCol="0">
              <a:spAutoFit/>
            </a:bodyPr>
            <a:lstStyle/>
            <a:p>
              <a:pPr algn="ctr"/>
              <a:r>
                <a:rPr lang="en-US" sz="2000" b="1" dirty="0" smtClean="0"/>
                <a:t>D</a:t>
              </a:r>
              <a:endParaRPr lang="en-US" sz="2000" b="1" baseline="30000" dirty="0"/>
            </a:p>
          </p:txBody>
        </p:sp>
      </p:grpSp>
      <p:sp>
        <p:nvSpPr>
          <p:cNvPr id="71" name="TextBox 70"/>
          <p:cNvSpPr txBox="1"/>
          <p:nvPr/>
        </p:nvSpPr>
        <p:spPr>
          <a:xfrm>
            <a:off x="785786" y="2000240"/>
            <a:ext cx="2643206" cy="4247317"/>
          </a:xfrm>
          <a:prstGeom prst="rect">
            <a:avLst/>
          </a:prstGeom>
          <a:noFill/>
        </p:spPr>
        <p:txBody>
          <a:bodyPr wrap="square" rtlCol="0">
            <a:spAutoFit/>
          </a:bodyPr>
          <a:lstStyle/>
          <a:p>
            <a:r>
              <a:rPr lang="en-US" b="1" dirty="0" smtClean="0"/>
              <a:t>The F.B.D for this beam is shown in Fig.1-b.</a:t>
            </a:r>
          </a:p>
          <a:p>
            <a:r>
              <a:rPr lang="en-US" b="1" dirty="0" smtClean="0"/>
              <a:t>As you can see, the number of unknowns is 5: Ax, Ay, By, Cy and </a:t>
            </a:r>
            <a:r>
              <a:rPr lang="en-US" b="1" dirty="0" err="1" smtClean="0"/>
              <a:t>Dy</a:t>
            </a:r>
            <a:r>
              <a:rPr lang="en-US" b="1" dirty="0" smtClean="0"/>
              <a:t> and as you know, there are three equilibrium equations to use so you will failed to find all the unknown reactions using the equilibrium equations only because the number of unknowns is larger than the number of equations.         </a:t>
            </a:r>
            <a:endParaRPr lang="en-US" b="1" dirty="0"/>
          </a:p>
        </p:txBody>
      </p:sp>
      <p:grpSp>
        <p:nvGrpSpPr>
          <p:cNvPr id="73" name="Group 83"/>
          <p:cNvGrpSpPr/>
          <p:nvPr/>
        </p:nvGrpSpPr>
        <p:grpSpPr>
          <a:xfrm>
            <a:off x="3655490" y="3814708"/>
            <a:ext cx="5131352" cy="1971746"/>
            <a:chOff x="1470479" y="3306074"/>
            <a:chExt cx="5131352" cy="1971746"/>
          </a:xfrm>
        </p:grpSpPr>
        <p:grpSp>
          <p:nvGrpSpPr>
            <p:cNvPr id="84" name="Group 83"/>
            <p:cNvGrpSpPr>
              <a:grpSpLocks noChangeAspect="1"/>
            </p:cNvGrpSpPr>
            <p:nvPr/>
          </p:nvGrpSpPr>
          <p:grpSpPr bwMode="auto">
            <a:xfrm>
              <a:off x="2025720" y="3901885"/>
              <a:ext cx="4576111" cy="334359"/>
              <a:chOff x="4029" y="13525"/>
              <a:chExt cx="10813" cy="790"/>
            </a:xfrm>
          </p:grpSpPr>
          <p:grpSp>
            <p:nvGrpSpPr>
              <p:cNvPr id="89" name="Group 14"/>
              <p:cNvGrpSpPr>
                <a:grpSpLocks/>
              </p:cNvGrpSpPr>
              <p:nvPr/>
            </p:nvGrpSpPr>
            <p:grpSpPr bwMode="auto">
              <a:xfrm>
                <a:off x="4029" y="13525"/>
                <a:ext cx="10813" cy="790"/>
                <a:chOff x="3297" y="10919"/>
                <a:chExt cx="10813" cy="790"/>
              </a:xfrm>
            </p:grpSpPr>
            <p:sp>
              <p:nvSpPr>
                <p:cNvPr id="96" name="Rectangle 15"/>
                <p:cNvSpPr>
                  <a:spLocks noChangeArrowheads="1"/>
                </p:cNvSpPr>
                <p:nvPr/>
              </p:nvSpPr>
              <p:spPr bwMode="auto">
                <a:xfrm>
                  <a:off x="3297" y="11036"/>
                  <a:ext cx="10803" cy="603"/>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97" name="Rectangle 16"/>
                <p:cNvSpPr>
                  <a:spLocks noChangeArrowheads="1"/>
                </p:cNvSpPr>
                <p:nvPr/>
              </p:nvSpPr>
              <p:spPr bwMode="auto">
                <a:xfrm>
                  <a:off x="3301" y="10919"/>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98" name="Rectangle 17"/>
                <p:cNvSpPr>
                  <a:spLocks noChangeArrowheads="1"/>
                </p:cNvSpPr>
                <p:nvPr/>
              </p:nvSpPr>
              <p:spPr bwMode="auto">
                <a:xfrm>
                  <a:off x="3307" y="11601"/>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94" name="Oval 21"/>
              <p:cNvSpPr>
                <a:spLocks noChangeAspect="1" noChangeArrowheads="1"/>
              </p:cNvSpPr>
              <p:nvPr/>
            </p:nvSpPr>
            <p:spPr bwMode="auto">
              <a:xfrm rot="10800000">
                <a:off x="4358" y="13926"/>
                <a:ext cx="170" cy="169"/>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85" name="Straight Arrow Connector 84"/>
            <p:cNvCxnSpPr/>
            <p:nvPr/>
          </p:nvCxnSpPr>
          <p:spPr>
            <a:xfrm rot="5400000">
              <a:off x="4041638" y="3623314"/>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3666180" y="4877710"/>
              <a:ext cx="1285884" cy="400110"/>
            </a:xfrm>
            <a:prstGeom prst="rect">
              <a:avLst/>
            </a:prstGeom>
            <a:noFill/>
          </p:spPr>
          <p:txBody>
            <a:bodyPr wrap="square" rtlCol="0">
              <a:spAutoFit/>
            </a:bodyPr>
            <a:lstStyle/>
            <a:p>
              <a:pPr algn="ctr"/>
              <a:r>
                <a:rPr lang="en-US" sz="2000" b="1" dirty="0" smtClean="0"/>
                <a:t>Fig.1-b</a:t>
              </a:r>
              <a:endParaRPr lang="en-US" sz="2000" b="1" baseline="30000" dirty="0"/>
            </a:p>
          </p:txBody>
        </p:sp>
        <p:sp>
          <p:nvSpPr>
            <p:cNvPr id="87" name="TextBox 86"/>
            <p:cNvSpPr txBox="1"/>
            <p:nvPr/>
          </p:nvSpPr>
          <p:spPr>
            <a:xfrm>
              <a:off x="4309122" y="3306074"/>
              <a:ext cx="500066" cy="400110"/>
            </a:xfrm>
            <a:prstGeom prst="rect">
              <a:avLst/>
            </a:prstGeom>
            <a:noFill/>
          </p:spPr>
          <p:txBody>
            <a:bodyPr wrap="square" rtlCol="0">
              <a:spAutoFit/>
            </a:bodyPr>
            <a:lstStyle/>
            <a:p>
              <a:pPr algn="ctr"/>
              <a:r>
                <a:rPr lang="en-US" sz="2000" b="1" dirty="0" smtClean="0"/>
                <a:t>F</a:t>
              </a:r>
              <a:endParaRPr lang="en-US" sz="2000" b="1" baseline="30000" dirty="0"/>
            </a:p>
          </p:txBody>
        </p:sp>
        <p:sp>
          <p:nvSpPr>
            <p:cNvPr id="88" name="TextBox 87"/>
            <p:cNvSpPr txBox="1"/>
            <p:nvPr/>
          </p:nvSpPr>
          <p:spPr>
            <a:xfrm>
              <a:off x="1470479" y="3691782"/>
              <a:ext cx="500066" cy="400110"/>
            </a:xfrm>
            <a:prstGeom prst="rect">
              <a:avLst/>
            </a:prstGeom>
            <a:noFill/>
          </p:spPr>
          <p:txBody>
            <a:bodyPr wrap="square" rtlCol="0">
              <a:spAutoFit/>
            </a:bodyPr>
            <a:lstStyle/>
            <a:p>
              <a:pPr algn="ctr"/>
              <a:r>
                <a:rPr lang="en-US" sz="2000" b="1" dirty="0" smtClean="0"/>
                <a:t>Ax</a:t>
              </a:r>
              <a:endParaRPr lang="en-US" sz="2000" b="1" baseline="30000" dirty="0"/>
            </a:p>
          </p:txBody>
        </p:sp>
        <p:sp>
          <p:nvSpPr>
            <p:cNvPr id="111" name="TextBox 110"/>
            <p:cNvSpPr txBox="1"/>
            <p:nvPr/>
          </p:nvSpPr>
          <p:spPr>
            <a:xfrm>
              <a:off x="1827669" y="4449082"/>
              <a:ext cx="775344" cy="400110"/>
            </a:xfrm>
            <a:prstGeom prst="rect">
              <a:avLst/>
            </a:prstGeom>
            <a:noFill/>
          </p:spPr>
          <p:txBody>
            <a:bodyPr wrap="square" rtlCol="0">
              <a:spAutoFit/>
            </a:bodyPr>
            <a:lstStyle/>
            <a:p>
              <a:pPr algn="ctr"/>
              <a:r>
                <a:rPr lang="en-US" sz="2000" b="1" dirty="0" smtClean="0"/>
                <a:t>Ay</a:t>
              </a:r>
              <a:endParaRPr lang="en-US" sz="2000" b="1" baseline="30000" dirty="0"/>
            </a:p>
          </p:txBody>
        </p:sp>
      </p:grpSp>
      <p:sp>
        <p:nvSpPr>
          <p:cNvPr id="80" name="TextBox 79"/>
          <p:cNvSpPr txBox="1"/>
          <p:nvPr/>
        </p:nvSpPr>
        <p:spPr>
          <a:xfrm>
            <a:off x="5463456" y="5000636"/>
            <a:ext cx="500066" cy="400110"/>
          </a:xfrm>
          <a:prstGeom prst="rect">
            <a:avLst/>
          </a:prstGeom>
          <a:noFill/>
        </p:spPr>
        <p:txBody>
          <a:bodyPr wrap="square" rtlCol="0">
            <a:spAutoFit/>
          </a:bodyPr>
          <a:lstStyle/>
          <a:p>
            <a:pPr algn="ctr"/>
            <a:r>
              <a:rPr lang="en-US" sz="2000" b="1" dirty="0" smtClean="0"/>
              <a:t>By</a:t>
            </a:r>
            <a:endParaRPr lang="en-US" sz="2000" b="1" baseline="30000" dirty="0"/>
          </a:p>
        </p:txBody>
      </p:sp>
      <p:sp>
        <p:nvSpPr>
          <p:cNvPr id="81" name="TextBox 80"/>
          <p:cNvSpPr txBox="1"/>
          <p:nvPr/>
        </p:nvSpPr>
        <p:spPr>
          <a:xfrm>
            <a:off x="6892216" y="5000636"/>
            <a:ext cx="500066" cy="400110"/>
          </a:xfrm>
          <a:prstGeom prst="rect">
            <a:avLst/>
          </a:prstGeom>
          <a:noFill/>
        </p:spPr>
        <p:txBody>
          <a:bodyPr wrap="square" rtlCol="0">
            <a:spAutoFit/>
          </a:bodyPr>
          <a:lstStyle/>
          <a:p>
            <a:pPr algn="ctr"/>
            <a:r>
              <a:rPr lang="en-US" sz="2000" b="1" dirty="0" smtClean="0"/>
              <a:t>Cy</a:t>
            </a:r>
            <a:endParaRPr lang="en-US" sz="2000" b="1" baseline="30000" dirty="0"/>
          </a:p>
        </p:txBody>
      </p:sp>
      <p:sp>
        <p:nvSpPr>
          <p:cNvPr id="82" name="TextBox 81"/>
          <p:cNvSpPr txBox="1"/>
          <p:nvPr/>
        </p:nvSpPr>
        <p:spPr>
          <a:xfrm>
            <a:off x="8392414" y="5000636"/>
            <a:ext cx="500066" cy="400110"/>
          </a:xfrm>
          <a:prstGeom prst="rect">
            <a:avLst/>
          </a:prstGeom>
          <a:noFill/>
        </p:spPr>
        <p:txBody>
          <a:bodyPr wrap="square" rtlCol="0">
            <a:spAutoFit/>
          </a:bodyPr>
          <a:lstStyle/>
          <a:p>
            <a:pPr algn="ctr"/>
            <a:r>
              <a:rPr lang="en-US" sz="2000" b="1" dirty="0" err="1" smtClean="0"/>
              <a:t>Dy</a:t>
            </a:r>
            <a:endParaRPr lang="en-US" sz="2000" b="1" baseline="30000" dirty="0"/>
          </a:p>
        </p:txBody>
      </p:sp>
      <p:cxnSp>
        <p:nvCxnSpPr>
          <p:cNvPr id="105" name="Straight Arrow Connector 104"/>
          <p:cNvCxnSpPr/>
          <p:nvPr/>
        </p:nvCxnSpPr>
        <p:spPr>
          <a:xfrm rot="16200000">
            <a:off x="3940490" y="5021188"/>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rot="16200000">
            <a:off x="5226374" y="5021188"/>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p:nvPr/>
        </p:nvCxnSpPr>
        <p:spPr>
          <a:xfrm rot="16200000">
            <a:off x="6583696" y="4998325"/>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p:nvPr/>
        </p:nvCxnSpPr>
        <p:spPr>
          <a:xfrm rot="16200000">
            <a:off x="8155332" y="4998325"/>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p:nvPr/>
        </p:nvCxnSpPr>
        <p:spPr>
          <a:xfrm>
            <a:off x="3523294" y="4581128"/>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12" name="TextBox 111"/>
          <p:cNvSpPr txBox="1"/>
          <p:nvPr/>
        </p:nvSpPr>
        <p:spPr>
          <a:xfrm>
            <a:off x="857224" y="6143644"/>
            <a:ext cx="7929618" cy="369332"/>
          </a:xfrm>
          <a:prstGeom prst="rect">
            <a:avLst/>
          </a:prstGeom>
          <a:noFill/>
        </p:spPr>
        <p:txBody>
          <a:bodyPr wrap="square" rtlCol="0">
            <a:spAutoFit/>
          </a:bodyPr>
          <a:lstStyle/>
          <a:p>
            <a:r>
              <a:rPr lang="en-US" b="1" dirty="0" smtClean="0"/>
              <a:t>Such cases are called statically </a:t>
            </a:r>
            <a:r>
              <a:rPr lang="en-US" b="1" dirty="0" err="1" smtClean="0"/>
              <a:t>indeterment</a:t>
            </a:r>
            <a:r>
              <a:rPr lang="en-US" b="1" dirty="0" smtClean="0"/>
              <a:t>  </a:t>
            </a:r>
            <a:endParaRPr lang="en-US" b="1" dirty="0"/>
          </a:p>
        </p:txBody>
      </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equilibrium in 3D </a:t>
            </a:r>
            <a:endParaRPr lang="en-US" sz="24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endParaRP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071538" y="1071546"/>
            <a:ext cx="4572032" cy="400110"/>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en-US" sz="2000" b="1" dirty="0" smtClean="0"/>
              <a:t>Redundant constraints  </a:t>
            </a:r>
            <a:endParaRPr lang="en-US" sz="2000" b="1" dirty="0"/>
          </a:p>
        </p:txBody>
      </p:sp>
      <p:sp>
        <p:nvSpPr>
          <p:cNvPr id="71" name="TextBox 70"/>
          <p:cNvSpPr txBox="1"/>
          <p:nvPr/>
        </p:nvSpPr>
        <p:spPr>
          <a:xfrm>
            <a:off x="785786" y="2000240"/>
            <a:ext cx="7715304" cy="1015663"/>
          </a:xfrm>
          <a:prstGeom prst="rect">
            <a:avLst/>
          </a:prstGeom>
          <a:noFill/>
        </p:spPr>
        <p:txBody>
          <a:bodyPr wrap="square" rtlCol="0">
            <a:spAutoFit/>
          </a:bodyPr>
          <a:lstStyle/>
          <a:p>
            <a:pPr algn="just"/>
            <a:r>
              <a:rPr lang="en-US" sz="2000" b="1" dirty="0" smtClean="0"/>
              <a:t>If we go back to the same case, you can find that this system can be under equilibrium with only one roller support and so, there are two extra supports used to keep the body under equilibrium. </a:t>
            </a:r>
            <a:endParaRPr lang="en-US" sz="2000" b="1" dirty="0"/>
          </a:p>
        </p:txBody>
      </p:sp>
      <p:grpSp>
        <p:nvGrpSpPr>
          <p:cNvPr id="72" name="Group 71"/>
          <p:cNvGrpSpPr/>
          <p:nvPr/>
        </p:nvGrpSpPr>
        <p:grpSpPr>
          <a:xfrm>
            <a:off x="1928794" y="4071942"/>
            <a:ext cx="5448168" cy="1541750"/>
            <a:chOff x="1000097" y="2644550"/>
            <a:chExt cx="5448168" cy="1541750"/>
          </a:xfrm>
        </p:grpSpPr>
        <p:grpSp>
          <p:nvGrpSpPr>
            <p:cNvPr id="73" name="Group 83"/>
            <p:cNvGrpSpPr/>
            <p:nvPr/>
          </p:nvGrpSpPr>
          <p:grpSpPr>
            <a:xfrm>
              <a:off x="1000097" y="2644550"/>
              <a:ext cx="5448168" cy="1541750"/>
              <a:chOff x="1594475" y="3350362"/>
              <a:chExt cx="5448168" cy="1541750"/>
            </a:xfrm>
          </p:grpSpPr>
          <p:grpSp>
            <p:nvGrpSpPr>
              <p:cNvPr id="90" name="Group 58"/>
              <p:cNvGrpSpPr/>
              <p:nvPr/>
            </p:nvGrpSpPr>
            <p:grpSpPr>
              <a:xfrm>
                <a:off x="5857884" y="4236947"/>
                <a:ext cx="1184759" cy="263623"/>
                <a:chOff x="5857884" y="4236947"/>
                <a:chExt cx="1184759" cy="263623"/>
              </a:xfrm>
            </p:grpSpPr>
            <p:grpSp>
              <p:nvGrpSpPr>
                <p:cNvPr id="121" name="Group 3"/>
                <p:cNvGrpSpPr>
                  <a:grpSpLocks/>
                </p:cNvGrpSpPr>
                <p:nvPr/>
              </p:nvGrpSpPr>
              <p:grpSpPr bwMode="auto">
                <a:xfrm>
                  <a:off x="6381518" y="4236947"/>
                  <a:ext cx="165908" cy="165861"/>
                  <a:chOff x="8498" y="11721"/>
                  <a:chExt cx="397" cy="397"/>
                </a:xfrm>
              </p:grpSpPr>
              <p:sp>
                <p:nvSpPr>
                  <p:cNvPr id="125" name="Oval 4"/>
                  <p:cNvSpPr>
                    <a:spLocks noChangeAspect="1" noChangeArrowheads="1"/>
                  </p:cNvSpPr>
                  <p:nvPr/>
                </p:nvSpPr>
                <p:spPr bwMode="auto">
                  <a:xfrm>
                    <a:off x="8498" y="11721"/>
                    <a:ext cx="397" cy="397"/>
                  </a:xfrm>
                  <a:prstGeom prst="ellipse">
                    <a:avLst/>
                  </a:prstGeom>
                  <a:gradFill rotWithShape="1">
                    <a:gsLst>
                      <a:gs pos="0">
                        <a:srgbClr val="E6E6E6"/>
                      </a:gs>
                      <a:gs pos="14999">
                        <a:srgbClr val="7D8496"/>
                      </a:gs>
                      <a:gs pos="53000">
                        <a:srgbClr val="E6E6E6"/>
                      </a:gs>
                      <a:gs pos="67999">
                        <a:srgbClr val="7D8496"/>
                      </a:gs>
                      <a:gs pos="92999">
                        <a:srgbClr val="E6E6E6"/>
                      </a:gs>
                      <a:gs pos="100000">
                        <a:srgbClr val="FFFFFF"/>
                      </a:gs>
                    </a:gsLst>
                    <a:lin ang="2700000" scaled="1"/>
                  </a:gra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26" name="Oval 5"/>
                  <p:cNvSpPr>
                    <a:spLocks noChangeAspect="1" noChangeArrowheads="1"/>
                  </p:cNvSpPr>
                  <p:nvPr/>
                </p:nvSpPr>
                <p:spPr bwMode="auto">
                  <a:xfrm>
                    <a:off x="8556" y="11779"/>
                    <a:ext cx="283" cy="28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122" name="Group 48"/>
                <p:cNvGrpSpPr>
                  <a:grpSpLocks/>
                </p:cNvGrpSpPr>
                <p:nvPr/>
              </p:nvGrpSpPr>
              <p:grpSpPr bwMode="auto">
                <a:xfrm>
                  <a:off x="5857884" y="4413671"/>
                  <a:ext cx="1184759" cy="86899"/>
                  <a:chOff x="4608" y="12835"/>
                  <a:chExt cx="2835" cy="208"/>
                </a:xfrm>
              </p:grpSpPr>
              <p:sp>
                <p:nvSpPr>
                  <p:cNvPr id="123" name="Rectangle 7" descr="Dark upward diagonal"/>
                  <p:cNvSpPr>
                    <a:spLocks noChangeArrowheads="1"/>
                  </p:cNvSpPr>
                  <p:nvPr/>
                </p:nvSpPr>
                <p:spPr bwMode="auto">
                  <a:xfrm>
                    <a:off x="4608" y="12835"/>
                    <a:ext cx="2835" cy="208"/>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124" name="AutoShape 8"/>
                  <p:cNvCxnSpPr>
                    <a:cxnSpLocks noChangeShapeType="1"/>
                  </p:cNvCxnSpPr>
                  <p:nvPr/>
                </p:nvCxnSpPr>
                <p:spPr bwMode="auto">
                  <a:xfrm>
                    <a:off x="4608" y="12835"/>
                    <a:ext cx="2835" cy="0"/>
                  </a:xfrm>
                  <a:prstGeom prst="straightConnector1">
                    <a:avLst/>
                  </a:prstGeom>
                  <a:noFill/>
                  <a:ln w="15875">
                    <a:solidFill>
                      <a:srgbClr val="000000"/>
                    </a:solidFill>
                    <a:round/>
                    <a:headEnd/>
                    <a:tailEnd/>
                  </a:ln>
                  <a:effectLst/>
                </p:spPr>
              </p:cxnSp>
            </p:grpSp>
          </p:grpSp>
          <p:grpSp>
            <p:nvGrpSpPr>
              <p:cNvPr id="91" name="Group 90"/>
              <p:cNvGrpSpPr>
                <a:grpSpLocks noChangeAspect="1"/>
              </p:cNvGrpSpPr>
              <p:nvPr/>
            </p:nvGrpSpPr>
            <p:grpSpPr bwMode="auto">
              <a:xfrm>
                <a:off x="1594475" y="3901887"/>
                <a:ext cx="5007357" cy="558676"/>
                <a:chOff x="3010" y="13525"/>
                <a:chExt cx="11832" cy="1320"/>
              </a:xfrm>
            </p:grpSpPr>
            <p:grpSp>
              <p:nvGrpSpPr>
                <p:cNvPr id="100" name="Group 14"/>
                <p:cNvGrpSpPr>
                  <a:grpSpLocks/>
                </p:cNvGrpSpPr>
                <p:nvPr/>
              </p:nvGrpSpPr>
              <p:grpSpPr bwMode="auto">
                <a:xfrm>
                  <a:off x="4029" y="13525"/>
                  <a:ext cx="10813" cy="790"/>
                  <a:chOff x="3297" y="10919"/>
                  <a:chExt cx="10813" cy="790"/>
                </a:xfrm>
              </p:grpSpPr>
              <p:sp>
                <p:nvSpPr>
                  <p:cNvPr id="116" name="Rectangle 15"/>
                  <p:cNvSpPr>
                    <a:spLocks noChangeArrowheads="1"/>
                  </p:cNvSpPr>
                  <p:nvPr/>
                </p:nvSpPr>
                <p:spPr bwMode="auto">
                  <a:xfrm>
                    <a:off x="3297" y="11036"/>
                    <a:ext cx="10803" cy="603"/>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19" name="Rectangle 16"/>
                  <p:cNvSpPr>
                    <a:spLocks noChangeArrowheads="1"/>
                  </p:cNvSpPr>
                  <p:nvPr/>
                </p:nvSpPr>
                <p:spPr bwMode="auto">
                  <a:xfrm>
                    <a:off x="3301" y="10919"/>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20" name="Rectangle 17"/>
                  <p:cNvSpPr>
                    <a:spLocks noChangeArrowheads="1"/>
                  </p:cNvSpPr>
                  <p:nvPr/>
                </p:nvSpPr>
                <p:spPr bwMode="auto">
                  <a:xfrm>
                    <a:off x="3307" y="11601"/>
                    <a:ext cx="10803" cy="108"/>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grpSp>
              <p:nvGrpSpPr>
                <p:cNvPr id="101" name="Group 18"/>
                <p:cNvGrpSpPr>
                  <a:grpSpLocks noChangeAspect="1"/>
                </p:cNvGrpSpPr>
                <p:nvPr/>
              </p:nvGrpSpPr>
              <p:grpSpPr bwMode="auto">
                <a:xfrm rot="10800000">
                  <a:off x="4025" y="13841"/>
                  <a:ext cx="850" cy="796"/>
                  <a:chOff x="4687" y="3523"/>
                  <a:chExt cx="850" cy="799"/>
                </a:xfrm>
              </p:grpSpPr>
              <p:sp>
                <p:nvSpPr>
                  <p:cNvPr id="103" name="AutoShape 19"/>
                  <p:cNvSpPr>
                    <a:spLocks noChangeAspect="1" noChangeArrowheads="1"/>
                  </p:cNvSpPr>
                  <p:nvPr/>
                </p:nvSpPr>
                <p:spPr bwMode="auto">
                  <a:xfrm>
                    <a:off x="4721" y="3596"/>
                    <a:ext cx="780" cy="547"/>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04" name="Oval 20"/>
                  <p:cNvSpPr>
                    <a:spLocks noChangeAspect="1" noChangeArrowheads="1"/>
                  </p:cNvSpPr>
                  <p:nvPr/>
                </p:nvSpPr>
                <p:spPr bwMode="auto">
                  <a:xfrm>
                    <a:off x="4920" y="3925"/>
                    <a:ext cx="397" cy="397"/>
                  </a:xfrm>
                  <a:prstGeom prst="ellipse">
                    <a:avLst/>
                  </a:prstGeom>
                  <a:gradFill rotWithShape="0">
                    <a:gsLst>
                      <a:gs pos="0">
                        <a:srgbClr val="FFFFFF"/>
                      </a:gs>
                      <a:gs pos="100000">
                        <a:srgbClr val="999999"/>
                      </a:gs>
                    </a:gsLst>
                    <a:lin ang="5400000" scaled="1"/>
                  </a:gradFill>
                  <a:ln w="12700">
                    <a:solidFill>
                      <a:srgbClr val="666666"/>
                    </a:solidFill>
                    <a:round/>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14" name="Oval 21"/>
                  <p:cNvSpPr>
                    <a:spLocks noChangeAspect="1" noChangeArrowheads="1"/>
                  </p:cNvSpPr>
                  <p:nvPr/>
                </p:nvSpPr>
                <p:spPr bwMode="auto">
                  <a:xfrm>
                    <a:off x="5034" y="4067"/>
                    <a:ext cx="170" cy="17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 name="Rectangle 22"/>
                  <p:cNvSpPr>
                    <a:spLocks noChangeAspect="1" noChangeArrowheads="1"/>
                  </p:cNvSpPr>
                  <p:nvPr/>
                </p:nvSpPr>
                <p:spPr bwMode="auto">
                  <a:xfrm>
                    <a:off x="4687" y="3523"/>
                    <a:ext cx="850" cy="85"/>
                  </a:xfrm>
                  <a:prstGeom prst="rect">
                    <a:avLst/>
                  </a:prstGeom>
                  <a:gradFill rotWithShape="0">
                    <a:gsLst>
                      <a:gs pos="0">
                        <a:srgbClr val="FFFFFF"/>
                      </a:gs>
                      <a:gs pos="100000">
                        <a:srgbClr val="999999"/>
                      </a:gs>
                    </a:gsLst>
                    <a:lin ang="5400000" scaled="1"/>
                  </a:gradFill>
                  <a:ln w="12700">
                    <a:solidFill>
                      <a:srgbClr val="666666"/>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102" name="Rectangle 23" descr="Dark upward diagonal"/>
                <p:cNvSpPr>
                  <a:spLocks noChangeArrowheads="1"/>
                </p:cNvSpPr>
                <p:nvPr/>
              </p:nvSpPr>
              <p:spPr bwMode="auto">
                <a:xfrm>
                  <a:off x="3010" y="14637"/>
                  <a:ext cx="2835" cy="208"/>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cxnSp>
            <p:nvCxnSpPr>
              <p:cNvPr id="92" name="Straight Arrow Connector 91"/>
              <p:cNvCxnSpPr/>
              <p:nvPr/>
            </p:nvCxnSpPr>
            <p:spPr>
              <a:xfrm rot="5400000">
                <a:off x="4041638" y="3624682"/>
                <a:ext cx="548640" cy="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95" name="TextBox 94"/>
              <p:cNvSpPr txBox="1"/>
              <p:nvPr/>
            </p:nvSpPr>
            <p:spPr>
              <a:xfrm>
                <a:off x="4256561" y="3356016"/>
                <a:ext cx="500066" cy="400110"/>
              </a:xfrm>
              <a:prstGeom prst="rect">
                <a:avLst/>
              </a:prstGeom>
              <a:noFill/>
            </p:spPr>
            <p:txBody>
              <a:bodyPr wrap="square" rtlCol="0">
                <a:spAutoFit/>
              </a:bodyPr>
              <a:lstStyle/>
              <a:p>
                <a:pPr algn="ctr"/>
                <a:r>
                  <a:rPr lang="en-US" sz="2000" b="1" dirty="0" smtClean="0"/>
                  <a:t>F</a:t>
                </a:r>
                <a:endParaRPr lang="en-US" sz="2000" b="1" baseline="30000" dirty="0"/>
              </a:p>
            </p:txBody>
          </p:sp>
          <p:sp>
            <p:nvSpPr>
              <p:cNvPr id="99" name="TextBox 98"/>
              <p:cNvSpPr txBox="1"/>
              <p:nvPr/>
            </p:nvSpPr>
            <p:spPr>
              <a:xfrm>
                <a:off x="1951668" y="4492002"/>
                <a:ext cx="500066" cy="400110"/>
              </a:xfrm>
              <a:prstGeom prst="rect">
                <a:avLst/>
              </a:prstGeom>
              <a:noFill/>
            </p:spPr>
            <p:txBody>
              <a:bodyPr wrap="square" rtlCol="0">
                <a:spAutoFit/>
              </a:bodyPr>
              <a:lstStyle/>
              <a:p>
                <a:pPr algn="ctr"/>
                <a:r>
                  <a:rPr lang="en-US" sz="2000" b="1" dirty="0" smtClean="0"/>
                  <a:t>A</a:t>
                </a:r>
                <a:endParaRPr lang="en-US" sz="2000" b="1" baseline="30000" dirty="0"/>
              </a:p>
            </p:txBody>
          </p:sp>
        </p:grpSp>
        <p:sp>
          <p:nvSpPr>
            <p:cNvPr id="74" name="Oval 5"/>
            <p:cNvSpPr>
              <a:spLocks noChangeAspect="1" noChangeArrowheads="1"/>
            </p:cNvSpPr>
            <p:nvPr/>
          </p:nvSpPr>
          <p:spPr bwMode="auto">
            <a:xfrm>
              <a:off x="4262616" y="3571876"/>
              <a:ext cx="118267" cy="11823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75" name="Rectangle 7" descr="Dark upward diagonal"/>
            <p:cNvSpPr>
              <a:spLocks noChangeArrowheads="1"/>
            </p:cNvSpPr>
            <p:nvPr/>
          </p:nvSpPr>
          <p:spPr bwMode="auto">
            <a:xfrm>
              <a:off x="3714744" y="3724368"/>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76" name="AutoShape 8"/>
            <p:cNvCxnSpPr>
              <a:cxnSpLocks noChangeShapeType="1"/>
            </p:cNvCxnSpPr>
            <p:nvPr/>
          </p:nvCxnSpPr>
          <p:spPr bwMode="auto">
            <a:xfrm>
              <a:off x="3714744" y="3724368"/>
              <a:ext cx="1184759" cy="0"/>
            </a:xfrm>
            <a:prstGeom prst="straightConnector1">
              <a:avLst/>
            </a:prstGeom>
            <a:noFill/>
            <a:ln w="15875">
              <a:solidFill>
                <a:srgbClr val="000000"/>
              </a:solidFill>
              <a:round/>
              <a:headEnd/>
              <a:tailEnd/>
            </a:ln>
            <a:effectLst/>
          </p:spPr>
        </p:cxnSp>
        <p:sp>
          <p:nvSpPr>
            <p:cNvPr id="77" name="Oval 5"/>
            <p:cNvSpPr>
              <a:spLocks noChangeAspect="1" noChangeArrowheads="1"/>
            </p:cNvSpPr>
            <p:nvPr/>
          </p:nvSpPr>
          <p:spPr bwMode="auto">
            <a:xfrm>
              <a:off x="2905294" y="3571876"/>
              <a:ext cx="118267" cy="118233"/>
            </a:xfrm>
            <a:prstGeom prst="ellipse">
              <a:avLst/>
            </a:prstGeom>
            <a:solidFill>
              <a:srgbClr val="FFFFFF"/>
            </a:solidFill>
            <a:ln w="0">
              <a:solidFill>
                <a:srgbClr val="4F81BD"/>
              </a:solidFill>
              <a:round/>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78" name="Rectangle 7" descr="Dark upward diagonal"/>
            <p:cNvSpPr>
              <a:spLocks noChangeArrowheads="1"/>
            </p:cNvSpPr>
            <p:nvPr/>
          </p:nvSpPr>
          <p:spPr bwMode="auto">
            <a:xfrm>
              <a:off x="2357422" y="3724368"/>
              <a:ext cx="1184759" cy="86899"/>
            </a:xfrm>
            <a:prstGeom prst="rect">
              <a:avLst/>
            </a:prstGeom>
            <a:pattFill prst="dkUpDiag">
              <a:fgClr>
                <a:srgbClr val="FFFFFF"/>
              </a:fgClr>
              <a:bgClr>
                <a:srgbClr val="7F7F7F"/>
              </a:bgClr>
            </a:pattFill>
            <a:ln w="0">
              <a:no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cxnSp>
          <p:nvCxnSpPr>
            <p:cNvPr id="79" name="AutoShape 8"/>
            <p:cNvCxnSpPr>
              <a:cxnSpLocks noChangeShapeType="1"/>
            </p:cNvCxnSpPr>
            <p:nvPr/>
          </p:nvCxnSpPr>
          <p:spPr bwMode="auto">
            <a:xfrm>
              <a:off x="2357422" y="3724368"/>
              <a:ext cx="1184759" cy="0"/>
            </a:xfrm>
            <a:prstGeom prst="straightConnector1">
              <a:avLst/>
            </a:prstGeom>
            <a:noFill/>
            <a:ln w="15875">
              <a:solidFill>
                <a:srgbClr val="000000"/>
              </a:solidFill>
              <a:round/>
              <a:headEnd/>
              <a:tailEnd/>
            </a:ln>
            <a:effectLst/>
          </p:spPr>
        </p:cxnSp>
        <p:sp>
          <p:nvSpPr>
            <p:cNvPr id="83" name="TextBox 82"/>
            <p:cNvSpPr txBox="1"/>
            <p:nvPr/>
          </p:nvSpPr>
          <p:spPr>
            <a:xfrm>
              <a:off x="2714612" y="3786190"/>
              <a:ext cx="500066" cy="400110"/>
            </a:xfrm>
            <a:prstGeom prst="rect">
              <a:avLst/>
            </a:prstGeom>
            <a:noFill/>
          </p:spPr>
          <p:txBody>
            <a:bodyPr wrap="square" rtlCol="0">
              <a:spAutoFit/>
            </a:bodyPr>
            <a:lstStyle/>
            <a:p>
              <a:pPr algn="ctr"/>
              <a:r>
                <a:rPr lang="en-US" sz="2000" b="1" dirty="0" smtClean="0"/>
                <a:t>B</a:t>
              </a:r>
              <a:endParaRPr lang="en-US" sz="2000" b="1" baseline="30000" dirty="0"/>
            </a:p>
          </p:txBody>
        </p:sp>
        <p:sp>
          <p:nvSpPr>
            <p:cNvPr id="84" name="TextBox 83"/>
            <p:cNvSpPr txBox="1"/>
            <p:nvPr/>
          </p:nvSpPr>
          <p:spPr>
            <a:xfrm>
              <a:off x="4071934" y="3786190"/>
              <a:ext cx="500066" cy="400110"/>
            </a:xfrm>
            <a:prstGeom prst="rect">
              <a:avLst/>
            </a:prstGeom>
            <a:noFill/>
          </p:spPr>
          <p:txBody>
            <a:bodyPr wrap="square" rtlCol="0">
              <a:spAutoFit/>
            </a:bodyPr>
            <a:lstStyle/>
            <a:p>
              <a:pPr algn="ctr"/>
              <a:r>
                <a:rPr lang="en-US" sz="2000" b="1" dirty="0" smtClean="0"/>
                <a:t>C</a:t>
              </a:r>
              <a:endParaRPr lang="en-US" sz="2000" b="1" baseline="30000" dirty="0"/>
            </a:p>
          </p:txBody>
        </p:sp>
        <p:sp>
          <p:nvSpPr>
            <p:cNvPr id="89" name="TextBox 88"/>
            <p:cNvSpPr txBox="1"/>
            <p:nvPr/>
          </p:nvSpPr>
          <p:spPr>
            <a:xfrm>
              <a:off x="5643570" y="3786190"/>
              <a:ext cx="500066" cy="400110"/>
            </a:xfrm>
            <a:prstGeom prst="rect">
              <a:avLst/>
            </a:prstGeom>
            <a:noFill/>
          </p:spPr>
          <p:txBody>
            <a:bodyPr wrap="square" rtlCol="0">
              <a:spAutoFit/>
            </a:bodyPr>
            <a:lstStyle/>
            <a:p>
              <a:pPr algn="ctr"/>
              <a:r>
                <a:rPr lang="en-US" sz="2000" b="1" dirty="0" smtClean="0"/>
                <a:t>D</a:t>
              </a:r>
              <a:endParaRPr lang="en-US" sz="2000" b="1" baseline="30000" dirty="0"/>
            </a:p>
          </p:txBody>
        </p:sp>
      </p:grpSp>
      <p:sp>
        <p:nvSpPr>
          <p:cNvPr id="127" name="Rectangle 126"/>
          <p:cNvSpPr/>
          <p:nvPr/>
        </p:nvSpPr>
        <p:spPr>
          <a:xfrm>
            <a:off x="857224" y="3149742"/>
            <a:ext cx="7572428" cy="70788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b="1" dirty="0" smtClean="0"/>
              <a:t>The case where there are extra supports to keep the body under equilibrium is called redundant constraints </a:t>
            </a:r>
            <a:endParaRPr lang="en-US" sz="2000" dirty="0"/>
          </a:p>
        </p:txBody>
      </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2113</TotalTime>
  <Words>1243</Words>
  <Application>Microsoft Office PowerPoint</Application>
  <PresentationFormat>On-screen Show (4:3)</PresentationFormat>
  <Paragraphs>199</Paragraphs>
  <Slides>16</Slides>
  <Notes>16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18"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462</cp:revision>
  <dcterms:created xsi:type="dcterms:W3CDTF">2013-05-06T16:21:25Z</dcterms:created>
  <dcterms:modified xsi:type="dcterms:W3CDTF">2013-11-06T06:56:25Z</dcterms:modified>
</cp:coreProperties>
</file>