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9" r:id="rId3"/>
    <p:sldId id="286" r:id="rId4"/>
    <p:sldId id="287" r:id="rId5"/>
    <p:sldId id="288" r:id="rId6"/>
    <p:sldId id="289" r:id="rId7"/>
    <p:sldId id="290" r:id="rId8"/>
    <p:sldId id="291" r:id="rId9"/>
    <p:sldId id="292" r:id="rId10"/>
    <p:sldId id="293" r:id="rId11"/>
    <p:sldId id="294" r:id="rId12"/>
    <p:sldId id="27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115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8ABF34-2BC1-473B-87C0-8E88AE821395}" type="datetimeFigureOut">
              <a:rPr lang="en-US" smtClean="0"/>
              <a:pPr/>
              <a:t>11/6/2013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DAFCB0-6134-47E1-BE4E-4821DD2DF01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B06F84-8023-47C8-9124-E02C765911A4}" type="datetimeFigureOut">
              <a:rPr lang="en-US" smtClean="0"/>
              <a:pPr/>
              <a:t>11/6/2013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7B7F41-00C5-4285-AB36-E0AF075D87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F18BD-0D06-471B-9EB2-9D27EBA77692}" type="datetime1">
              <a:rPr lang="en-US" smtClean="0"/>
              <a:pPr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DAB64-F6C2-4545-ABD9-8E11665509A0}" type="datetime1">
              <a:rPr lang="en-US" smtClean="0"/>
              <a:pPr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B4C64-8AB9-4927-92EB-D5081CD61AD1}" type="datetime1">
              <a:rPr lang="en-US" smtClean="0"/>
              <a:pPr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1EA74-A2C4-47DC-BB4A-714E13492C46}" type="datetime1">
              <a:rPr lang="en-US" smtClean="0"/>
              <a:pPr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499A7-4279-4BD8-AFEB-BE4EE285AADF}" type="datetime1">
              <a:rPr lang="en-US" smtClean="0"/>
              <a:pPr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A88BE-78BC-40C8-8B75-2FBA2B0C7A19}" type="datetime1">
              <a:rPr lang="en-US" smtClean="0"/>
              <a:pPr/>
              <a:t>11/6/2013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11267-5607-40C2-8EB9-EFBB991A6307}" type="datetime1">
              <a:rPr lang="en-US" smtClean="0"/>
              <a:pPr/>
              <a:t>11/6/2013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179D6-DDC1-4FA0-87E5-7A127C70911D}" type="datetime1">
              <a:rPr lang="en-US" smtClean="0"/>
              <a:pPr/>
              <a:t>11/6/2013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E230D-0681-410D-BA04-0D43F99ED355}" type="datetime1">
              <a:rPr lang="en-US" smtClean="0"/>
              <a:pPr/>
              <a:t>11/6/2013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45A0C-6548-42FD-BFFC-106D921BB2E8}" type="datetime1">
              <a:rPr lang="en-US" smtClean="0"/>
              <a:pPr/>
              <a:t>11/6/2013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3A527-D86F-453B-AF27-A507A1D589B9}" type="datetime1">
              <a:rPr lang="en-US" smtClean="0"/>
              <a:pPr/>
              <a:t>11/6/2013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92DEF7-A956-4A6A-B0D8-71EDC7B65DBA}" type="datetime1">
              <a:rPr lang="en-US" smtClean="0"/>
              <a:pPr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ectangle 109"/>
          <p:cNvSpPr/>
          <p:nvPr/>
        </p:nvSpPr>
        <p:spPr>
          <a:xfrm>
            <a:off x="357158" y="406748"/>
            <a:ext cx="108000" cy="6300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Rectangle 110"/>
          <p:cNvSpPr/>
          <p:nvPr/>
        </p:nvSpPr>
        <p:spPr>
          <a:xfrm>
            <a:off x="142844" y="559148"/>
            <a:ext cx="108000" cy="6156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00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Rectangle 113"/>
          <p:cNvSpPr/>
          <p:nvPr/>
        </p:nvSpPr>
        <p:spPr>
          <a:xfrm>
            <a:off x="1357290" y="1643050"/>
            <a:ext cx="3600000" cy="54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Chapter </a:t>
            </a:r>
            <a:r>
              <a:rPr lang="en-US" sz="4000" dirty="0" smtClean="0"/>
              <a:t>Five</a:t>
            </a:r>
            <a:endParaRPr lang="en-US" sz="4000" dirty="0"/>
          </a:p>
        </p:txBody>
      </p:sp>
      <p:sp>
        <p:nvSpPr>
          <p:cNvPr id="115" name="Rectangle 114"/>
          <p:cNvSpPr/>
          <p:nvPr/>
        </p:nvSpPr>
        <p:spPr>
          <a:xfrm>
            <a:off x="1357290" y="4214818"/>
            <a:ext cx="6500858" cy="54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err="1" smtClean="0"/>
              <a:t>Laith</a:t>
            </a:r>
            <a:r>
              <a:rPr lang="en-US" sz="4000" dirty="0" smtClean="0"/>
              <a:t> </a:t>
            </a:r>
            <a:r>
              <a:rPr lang="en-US" sz="4000" dirty="0" err="1" smtClean="0"/>
              <a:t>Batarseh</a:t>
            </a:r>
            <a:endParaRPr lang="en-US" sz="4000" dirty="0"/>
          </a:p>
        </p:txBody>
      </p:sp>
      <p:sp>
        <p:nvSpPr>
          <p:cNvPr id="117" name="Rectangle 116"/>
          <p:cNvSpPr/>
          <p:nvPr/>
        </p:nvSpPr>
        <p:spPr>
          <a:xfrm>
            <a:off x="3664486" y="142852"/>
            <a:ext cx="1836208" cy="769441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</a:rPr>
              <a:t>Statics </a:t>
            </a:r>
            <a:endParaRPr lang="en-US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1357290" y="2603248"/>
            <a:ext cx="6500858" cy="75431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32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5.1 trusses </a:t>
            </a:r>
            <a:endParaRPr lang="en-US" sz="32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9" name="Rectangle 118"/>
          <p:cNvSpPr/>
          <p:nvPr/>
        </p:nvSpPr>
        <p:spPr>
          <a:xfrm>
            <a:off x="4357686" y="3429000"/>
            <a:ext cx="69839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By </a:t>
            </a:r>
            <a:endParaRPr lang="en-US" sz="32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grpSp>
        <p:nvGrpSpPr>
          <p:cNvPr id="120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121" name="Rounded Rectangle 120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122" name="Flowchart: Summing Junction 121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123" name="Flowchart: Or 122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124" name="Rectangle 123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125" name="Rectangle 124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126" name="Rectangle 125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127" name="Rectangle 126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131" name="Oval 130"/>
          <p:cNvSpPr>
            <a:spLocks noChangeAspect="1"/>
          </p:cNvSpPr>
          <p:nvPr/>
        </p:nvSpPr>
        <p:spPr>
          <a:xfrm>
            <a:off x="8005762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Oval 131"/>
          <p:cNvSpPr/>
          <p:nvPr/>
        </p:nvSpPr>
        <p:spPr>
          <a:xfrm>
            <a:off x="8001024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trusses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Member force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1000100" y="1500174"/>
            <a:ext cx="785818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2000" b="1" dirty="0" smtClean="0"/>
              <a:t>There is a simple way to recognize the type of the force in truss member. We can assume if the force try to elongate the member, then the force is a tensile and if the force try to buckle the member, then it will be a compression force. The force acting along the member define the type of stress generated inside the member. This type of analysis is discussed in a filed of engineering science called material mechanics.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endParaRPr lang="en-US" sz="2000" b="1" dirty="0" smtClean="0"/>
          </a:p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2000" b="1" dirty="0" smtClean="0"/>
              <a:t>It is worthy to mention that if the type of member force is compression, then the member is made thicker than the tensile member to prevent bulking.  </a:t>
            </a:r>
          </a:p>
          <a:p>
            <a:pPr algn="just">
              <a:lnSpc>
                <a:spcPct val="150000"/>
              </a:lnSpc>
            </a:pPr>
            <a:r>
              <a:rPr lang="en-US" sz="2000" b="1" dirty="0" smtClean="0"/>
              <a:t>    </a:t>
            </a:r>
            <a:endParaRPr lang="en-US" sz="2000" b="1" dirty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trusses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Simple member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1000100" y="1500174"/>
            <a:ext cx="7858180" cy="31416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5000"/>
              </a:lnSpc>
              <a:buFont typeface="Wingdings" pitchFamily="2" charset="2"/>
              <a:buChar char="q"/>
            </a:pPr>
            <a:r>
              <a:rPr lang="en-US" sz="2000" b="1" dirty="0" smtClean="0"/>
              <a:t>The truss is a rigid body consists from a number of connected members. To built a truss, you need at least 3 members as shown in the figure to the left </a:t>
            </a:r>
          </a:p>
          <a:p>
            <a:pPr algn="just">
              <a:lnSpc>
                <a:spcPct val="125000"/>
              </a:lnSpc>
              <a:buFont typeface="Wingdings" pitchFamily="2" charset="2"/>
              <a:buChar char="q"/>
            </a:pPr>
            <a:r>
              <a:rPr lang="en-US" sz="2000" b="1" dirty="0" smtClean="0"/>
              <a:t>Such type of trusses that consist of three members is called simple truss  </a:t>
            </a:r>
          </a:p>
          <a:p>
            <a:pPr algn="just">
              <a:lnSpc>
                <a:spcPct val="125000"/>
              </a:lnSpc>
              <a:buFont typeface="Wingdings" pitchFamily="2" charset="2"/>
              <a:buChar char="q"/>
            </a:pPr>
            <a:r>
              <a:rPr lang="en-US" sz="2000" b="1" dirty="0" smtClean="0"/>
              <a:t> adding new members to simple truss to form new triangle as shown in the figure to the right does not change the name and we still called it simple </a:t>
            </a:r>
            <a:endParaRPr lang="en-US" sz="2000" b="1" dirty="0"/>
          </a:p>
        </p:txBody>
      </p:sp>
      <p:grpSp>
        <p:nvGrpSpPr>
          <p:cNvPr id="17" name="Group 16"/>
          <p:cNvGrpSpPr/>
          <p:nvPr/>
        </p:nvGrpSpPr>
        <p:grpSpPr>
          <a:xfrm>
            <a:off x="1571604" y="4572008"/>
            <a:ext cx="1776413" cy="1828800"/>
            <a:chOff x="3777892" y="2551632"/>
            <a:chExt cx="1776413" cy="1828800"/>
          </a:xfrm>
        </p:grpSpPr>
        <p:sp>
          <p:nvSpPr>
            <p:cNvPr id="4098" name="AutoShape 2"/>
            <p:cNvSpPr>
              <a:spLocks noChangeArrowheads="1"/>
            </p:cNvSpPr>
            <p:nvPr/>
          </p:nvSpPr>
          <p:spPr bwMode="auto">
            <a:xfrm rot="5400000">
              <a:off x="4597836" y="3322363"/>
              <a:ext cx="123825" cy="1763713"/>
            </a:xfrm>
            <a:prstGeom prst="roundRect">
              <a:avLst>
                <a:gd name="adj" fmla="val 50000"/>
              </a:avLst>
            </a:prstGeom>
            <a:gradFill rotWithShape="0">
              <a:gsLst>
                <a:gs pos="0">
                  <a:srgbClr val="666666"/>
                </a:gs>
                <a:gs pos="100000">
                  <a:srgbClr val="CCCCCC"/>
                </a:gs>
              </a:gsLst>
              <a:lin ang="0" scaled="1"/>
            </a:gradFill>
            <a:ln w="12700">
              <a:solidFill>
                <a:srgbClr val="666666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99" name="AutoShape 3"/>
            <p:cNvSpPr>
              <a:spLocks noChangeArrowheads="1"/>
            </p:cNvSpPr>
            <p:nvPr/>
          </p:nvSpPr>
          <p:spPr bwMode="auto">
            <a:xfrm rot="9000000">
              <a:off x="5020905" y="2551632"/>
              <a:ext cx="123825" cy="1828800"/>
            </a:xfrm>
            <a:prstGeom prst="roundRect">
              <a:avLst>
                <a:gd name="adj" fmla="val 50000"/>
              </a:avLst>
            </a:prstGeom>
            <a:gradFill rotWithShape="0">
              <a:gsLst>
                <a:gs pos="0">
                  <a:srgbClr val="666666"/>
                </a:gs>
                <a:gs pos="100000">
                  <a:srgbClr val="CCCCCC"/>
                </a:gs>
              </a:gsLst>
              <a:lin ang="0" scaled="1"/>
            </a:gradFill>
            <a:ln w="12700">
              <a:solidFill>
                <a:srgbClr val="666666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00" name="Oval 4"/>
            <p:cNvSpPr>
              <a:spLocks noChangeArrowheads="1"/>
            </p:cNvSpPr>
            <p:nvPr/>
          </p:nvSpPr>
          <p:spPr bwMode="auto">
            <a:xfrm>
              <a:off x="5481280" y="4177232"/>
              <a:ext cx="73025" cy="60325"/>
            </a:xfrm>
            <a:prstGeom prst="ellipse">
              <a:avLst/>
            </a:prstGeom>
            <a:gradFill rotWithShape="0">
              <a:gsLst>
                <a:gs pos="0">
                  <a:srgbClr val="95B3D7"/>
                </a:gs>
                <a:gs pos="50000">
                  <a:srgbClr val="DBE5F1"/>
                </a:gs>
                <a:gs pos="100000">
                  <a:srgbClr val="95B3D7"/>
                </a:gs>
              </a:gsLst>
              <a:lin ang="18900000" scaled="1"/>
            </a:gradFill>
            <a:ln w="12700">
              <a:solidFill>
                <a:srgbClr val="95B3D7"/>
              </a:solidFill>
              <a:round/>
              <a:headEnd/>
              <a:tailEnd/>
            </a:ln>
            <a:effectLst>
              <a:outerShdw dist="28398" dir="3806097" algn="ctr" rotWithShape="0">
                <a:srgbClr val="243F60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01" name="AutoShape 5"/>
            <p:cNvSpPr>
              <a:spLocks noChangeArrowheads="1"/>
            </p:cNvSpPr>
            <p:nvPr/>
          </p:nvSpPr>
          <p:spPr bwMode="auto">
            <a:xfrm rot="12600000" flipV="1">
              <a:off x="4171592" y="2551632"/>
              <a:ext cx="123825" cy="1828800"/>
            </a:xfrm>
            <a:prstGeom prst="roundRect">
              <a:avLst>
                <a:gd name="adj" fmla="val 50000"/>
              </a:avLst>
            </a:prstGeom>
            <a:gradFill rotWithShape="0">
              <a:gsLst>
                <a:gs pos="0">
                  <a:srgbClr val="666666"/>
                </a:gs>
                <a:gs pos="100000">
                  <a:srgbClr val="CCCCCC"/>
                </a:gs>
              </a:gsLst>
              <a:lin ang="0" scaled="1"/>
            </a:gradFill>
            <a:ln w="12700">
              <a:solidFill>
                <a:srgbClr val="666666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02" name="Oval 6"/>
            <p:cNvSpPr>
              <a:spLocks noChangeArrowheads="1"/>
            </p:cNvSpPr>
            <p:nvPr/>
          </p:nvSpPr>
          <p:spPr bwMode="auto">
            <a:xfrm>
              <a:off x="3787417" y="4164532"/>
              <a:ext cx="73025" cy="60325"/>
            </a:xfrm>
            <a:prstGeom prst="ellipse">
              <a:avLst/>
            </a:prstGeom>
            <a:gradFill rotWithShape="0">
              <a:gsLst>
                <a:gs pos="0">
                  <a:srgbClr val="95B3D7"/>
                </a:gs>
                <a:gs pos="50000">
                  <a:srgbClr val="DBE5F1"/>
                </a:gs>
                <a:gs pos="100000">
                  <a:srgbClr val="95B3D7"/>
                </a:gs>
              </a:gsLst>
              <a:lin ang="18900000" scaled="1"/>
            </a:gradFill>
            <a:ln w="12700">
              <a:solidFill>
                <a:srgbClr val="95B3D7"/>
              </a:solidFill>
              <a:round/>
              <a:headEnd/>
              <a:tailEnd/>
            </a:ln>
            <a:effectLst>
              <a:outerShdw dist="28398" dir="3806097" algn="ctr" rotWithShape="0">
                <a:srgbClr val="243F60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03" name="Oval 7"/>
            <p:cNvSpPr>
              <a:spLocks noChangeArrowheads="1"/>
            </p:cNvSpPr>
            <p:nvPr/>
          </p:nvSpPr>
          <p:spPr bwMode="auto">
            <a:xfrm>
              <a:off x="4612917" y="2700857"/>
              <a:ext cx="73025" cy="60325"/>
            </a:xfrm>
            <a:prstGeom prst="ellipse">
              <a:avLst/>
            </a:prstGeom>
            <a:gradFill rotWithShape="0">
              <a:gsLst>
                <a:gs pos="0">
                  <a:srgbClr val="95B3D7"/>
                </a:gs>
                <a:gs pos="50000">
                  <a:srgbClr val="DBE5F1"/>
                </a:gs>
                <a:gs pos="100000">
                  <a:srgbClr val="95B3D7"/>
                </a:gs>
              </a:gsLst>
              <a:lin ang="18900000" scaled="1"/>
            </a:gradFill>
            <a:ln w="12700">
              <a:solidFill>
                <a:srgbClr val="95B3D7"/>
              </a:solidFill>
              <a:round/>
              <a:headEnd/>
              <a:tailEnd/>
            </a:ln>
            <a:effectLst>
              <a:outerShdw dist="28398" dir="3806097" algn="ctr" rotWithShape="0">
                <a:srgbClr val="243F60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5278455" y="4572008"/>
            <a:ext cx="1793875" cy="1828800"/>
            <a:chOff x="5016500" y="603250"/>
            <a:chExt cx="1793875" cy="1828800"/>
          </a:xfrm>
        </p:grpSpPr>
        <p:sp>
          <p:nvSpPr>
            <p:cNvPr id="4104" name="AutoShape 8"/>
            <p:cNvSpPr>
              <a:spLocks noChangeArrowheads="1"/>
            </p:cNvSpPr>
            <p:nvPr/>
          </p:nvSpPr>
          <p:spPr bwMode="auto">
            <a:xfrm rot="5400000">
              <a:off x="6265863" y="320675"/>
              <a:ext cx="123825" cy="936625"/>
            </a:xfrm>
            <a:prstGeom prst="roundRect">
              <a:avLst>
                <a:gd name="adj" fmla="val 50000"/>
              </a:avLst>
            </a:prstGeom>
            <a:gradFill rotWithShape="0">
              <a:gsLst>
                <a:gs pos="0">
                  <a:srgbClr val="666666"/>
                </a:gs>
                <a:gs pos="100000">
                  <a:srgbClr val="CCCCCC"/>
                </a:gs>
              </a:gsLst>
              <a:lin ang="0" scaled="1"/>
            </a:gradFill>
            <a:ln w="12700">
              <a:solidFill>
                <a:srgbClr val="666666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05" name="AutoShape 9"/>
            <p:cNvSpPr>
              <a:spLocks noChangeArrowheads="1"/>
            </p:cNvSpPr>
            <p:nvPr/>
          </p:nvSpPr>
          <p:spPr bwMode="auto">
            <a:xfrm rot="5400000">
              <a:off x="5836444" y="1373981"/>
              <a:ext cx="123825" cy="1763713"/>
            </a:xfrm>
            <a:prstGeom prst="roundRect">
              <a:avLst>
                <a:gd name="adj" fmla="val 50000"/>
              </a:avLst>
            </a:prstGeom>
            <a:gradFill rotWithShape="0">
              <a:gsLst>
                <a:gs pos="0">
                  <a:srgbClr val="666666"/>
                </a:gs>
                <a:gs pos="100000">
                  <a:srgbClr val="CCCCCC"/>
                </a:gs>
              </a:gsLst>
              <a:lin ang="0" scaled="1"/>
            </a:gradFill>
            <a:ln w="12700">
              <a:solidFill>
                <a:srgbClr val="666666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06" name="AutoShape 10"/>
            <p:cNvSpPr>
              <a:spLocks noChangeArrowheads="1"/>
            </p:cNvSpPr>
            <p:nvPr/>
          </p:nvSpPr>
          <p:spPr bwMode="auto">
            <a:xfrm rot="9000000">
              <a:off x="6259513" y="603250"/>
              <a:ext cx="123825" cy="1828800"/>
            </a:xfrm>
            <a:prstGeom prst="roundRect">
              <a:avLst>
                <a:gd name="adj" fmla="val 50000"/>
              </a:avLst>
            </a:prstGeom>
            <a:gradFill rotWithShape="0">
              <a:gsLst>
                <a:gs pos="0">
                  <a:srgbClr val="666666"/>
                </a:gs>
                <a:gs pos="100000">
                  <a:srgbClr val="CCCCCC"/>
                </a:gs>
              </a:gsLst>
              <a:lin ang="0" scaled="1"/>
            </a:gradFill>
            <a:ln w="12700">
              <a:solidFill>
                <a:srgbClr val="666666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07" name="AutoShape 11"/>
            <p:cNvSpPr>
              <a:spLocks noChangeArrowheads="1"/>
            </p:cNvSpPr>
            <p:nvPr/>
          </p:nvSpPr>
          <p:spPr bwMode="auto">
            <a:xfrm>
              <a:off x="6686550" y="708025"/>
              <a:ext cx="123825" cy="1582738"/>
            </a:xfrm>
            <a:prstGeom prst="roundRect">
              <a:avLst>
                <a:gd name="adj" fmla="val 50000"/>
              </a:avLst>
            </a:prstGeom>
            <a:gradFill rotWithShape="0">
              <a:gsLst>
                <a:gs pos="0">
                  <a:srgbClr val="666666"/>
                </a:gs>
                <a:gs pos="100000">
                  <a:srgbClr val="CCCCCC"/>
                </a:gs>
              </a:gsLst>
              <a:lin ang="0" scaled="1"/>
            </a:gradFill>
            <a:ln w="12700">
              <a:solidFill>
                <a:srgbClr val="666666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08" name="Oval 12"/>
            <p:cNvSpPr>
              <a:spLocks noChangeArrowheads="1"/>
            </p:cNvSpPr>
            <p:nvPr/>
          </p:nvSpPr>
          <p:spPr bwMode="auto">
            <a:xfrm>
              <a:off x="6721475" y="752475"/>
              <a:ext cx="73025" cy="60325"/>
            </a:xfrm>
            <a:prstGeom prst="ellipse">
              <a:avLst/>
            </a:prstGeom>
            <a:gradFill rotWithShape="0">
              <a:gsLst>
                <a:gs pos="0">
                  <a:srgbClr val="95B3D7"/>
                </a:gs>
                <a:gs pos="50000">
                  <a:srgbClr val="DBE5F1"/>
                </a:gs>
                <a:gs pos="100000">
                  <a:srgbClr val="95B3D7"/>
                </a:gs>
              </a:gsLst>
              <a:lin ang="18900000" scaled="1"/>
            </a:gradFill>
            <a:ln w="12700">
              <a:solidFill>
                <a:srgbClr val="95B3D7"/>
              </a:solidFill>
              <a:round/>
              <a:headEnd/>
              <a:tailEnd/>
            </a:ln>
            <a:effectLst>
              <a:outerShdw dist="28398" dir="3806097" algn="ctr" rotWithShape="0">
                <a:srgbClr val="243F60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09" name="Oval 13"/>
            <p:cNvSpPr>
              <a:spLocks noChangeArrowheads="1"/>
            </p:cNvSpPr>
            <p:nvPr/>
          </p:nvSpPr>
          <p:spPr bwMode="auto">
            <a:xfrm>
              <a:off x="6719888" y="2228850"/>
              <a:ext cx="73025" cy="60325"/>
            </a:xfrm>
            <a:prstGeom prst="ellipse">
              <a:avLst/>
            </a:prstGeom>
            <a:gradFill rotWithShape="0">
              <a:gsLst>
                <a:gs pos="0">
                  <a:srgbClr val="95B3D7"/>
                </a:gs>
                <a:gs pos="50000">
                  <a:srgbClr val="DBE5F1"/>
                </a:gs>
                <a:gs pos="100000">
                  <a:srgbClr val="95B3D7"/>
                </a:gs>
              </a:gsLst>
              <a:lin ang="18900000" scaled="1"/>
            </a:gradFill>
            <a:ln w="12700">
              <a:solidFill>
                <a:srgbClr val="95B3D7"/>
              </a:solidFill>
              <a:round/>
              <a:headEnd/>
              <a:tailEnd/>
            </a:ln>
            <a:effectLst>
              <a:outerShdw dist="28398" dir="3806097" algn="ctr" rotWithShape="0">
                <a:srgbClr val="243F60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10" name="AutoShape 14"/>
            <p:cNvSpPr>
              <a:spLocks noChangeArrowheads="1"/>
            </p:cNvSpPr>
            <p:nvPr/>
          </p:nvSpPr>
          <p:spPr bwMode="auto">
            <a:xfrm rot="12600000" flipV="1">
              <a:off x="5410200" y="603250"/>
              <a:ext cx="123825" cy="1828800"/>
            </a:xfrm>
            <a:prstGeom prst="roundRect">
              <a:avLst>
                <a:gd name="adj" fmla="val 50000"/>
              </a:avLst>
            </a:prstGeom>
            <a:gradFill rotWithShape="0">
              <a:gsLst>
                <a:gs pos="0">
                  <a:srgbClr val="666666"/>
                </a:gs>
                <a:gs pos="100000">
                  <a:srgbClr val="CCCCCC"/>
                </a:gs>
              </a:gsLst>
              <a:lin ang="0" scaled="1"/>
            </a:gradFill>
            <a:ln w="12700">
              <a:solidFill>
                <a:srgbClr val="666666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11" name="Oval 15"/>
            <p:cNvSpPr>
              <a:spLocks noChangeArrowheads="1"/>
            </p:cNvSpPr>
            <p:nvPr/>
          </p:nvSpPr>
          <p:spPr bwMode="auto">
            <a:xfrm>
              <a:off x="5026025" y="2216150"/>
              <a:ext cx="73025" cy="60325"/>
            </a:xfrm>
            <a:prstGeom prst="ellipse">
              <a:avLst/>
            </a:prstGeom>
            <a:gradFill rotWithShape="0">
              <a:gsLst>
                <a:gs pos="0">
                  <a:srgbClr val="95B3D7"/>
                </a:gs>
                <a:gs pos="50000">
                  <a:srgbClr val="DBE5F1"/>
                </a:gs>
                <a:gs pos="100000">
                  <a:srgbClr val="95B3D7"/>
                </a:gs>
              </a:gsLst>
              <a:lin ang="18900000" scaled="1"/>
            </a:gradFill>
            <a:ln w="12700">
              <a:solidFill>
                <a:srgbClr val="95B3D7"/>
              </a:solidFill>
              <a:round/>
              <a:headEnd/>
              <a:tailEnd/>
            </a:ln>
            <a:effectLst>
              <a:outerShdw dist="28398" dir="3806097" algn="ctr" rotWithShape="0">
                <a:srgbClr val="243F60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12" name="Oval 16"/>
            <p:cNvSpPr>
              <a:spLocks noChangeArrowheads="1"/>
            </p:cNvSpPr>
            <p:nvPr/>
          </p:nvSpPr>
          <p:spPr bwMode="auto">
            <a:xfrm>
              <a:off x="5851525" y="752475"/>
              <a:ext cx="73025" cy="60325"/>
            </a:xfrm>
            <a:prstGeom prst="ellipse">
              <a:avLst/>
            </a:prstGeom>
            <a:gradFill rotWithShape="0">
              <a:gsLst>
                <a:gs pos="0">
                  <a:srgbClr val="95B3D7"/>
                </a:gs>
                <a:gs pos="50000">
                  <a:srgbClr val="DBE5F1"/>
                </a:gs>
                <a:gs pos="100000">
                  <a:srgbClr val="95B3D7"/>
                </a:gs>
              </a:gsLst>
              <a:lin ang="18900000" scaled="1"/>
            </a:gradFill>
            <a:ln w="12700">
              <a:solidFill>
                <a:srgbClr val="95B3D7"/>
              </a:solidFill>
              <a:round/>
              <a:headEnd/>
              <a:tailEnd/>
            </a:ln>
            <a:effectLst>
              <a:outerShdw dist="28398" dir="3806097" algn="ctr" rotWithShape="0">
                <a:srgbClr val="243F60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condition for equilibrium +FBD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36" name="Rounded Rectangle 35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7" name="Flowchart: Summing Junction 36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8" name="Flowchart: Or 37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ontent Placeholder 6"/>
          <p:cNvSpPr txBox="1">
            <a:spLocks/>
          </p:cNvSpPr>
          <p:nvPr/>
        </p:nvSpPr>
        <p:spPr>
          <a:xfrm>
            <a:off x="1214414" y="1357298"/>
            <a:ext cx="6215106" cy="391478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rmAutofit fontScale="7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End of lecture </a:t>
            </a: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See you in the next lecture </a:t>
            </a: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Don’t forget to answer </a:t>
            </a:r>
            <a:r>
              <a:rPr kumimoji="0" lang="en-US" sz="4800" b="1" i="0" u="none" strike="noStrike" kern="120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the quiz</a:t>
            </a:r>
            <a:endParaRPr kumimoji="0" lang="en-US" sz="4800" b="1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ndalus" pitchFamily="18" charset="-78"/>
              <a:ea typeface="+mn-ea"/>
              <a:cs typeface="Andalus" pitchFamily="18" charset="-78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1" dur="10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5" dur="10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trusses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In this lecture we will 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857224" y="2143116"/>
            <a:ext cx="7358114" cy="78581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1">
              <a:buFont typeface="Wingdings" pitchFamily="2" charset="2"/>
              <a:buChar char="q"/>
            </a:pPr>
            <a:r>
              <a:rPr lang="en-US" sz="2000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Introduce the concept of truss and why and where we can use it </a:t>
            </a: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36" name="Rounded Rectangle 35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7" name="Flowchart: Summing Junction 36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8" name="Flowchart: Or 37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trusses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What is the truss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928662" y="1785926"/>
            <a:ext cx="785818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en-US" b="1" dirty="0" smtClean="0"/>
              <a:t>A truss is a combination of slender members (bars or beams) joined together at their ends  </a:t>
            </a: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endParaRPr lang="en-US" b="1" dirty="0" smtClean="0"/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en-US" b="1" dirty="0" smtClean="0"/>
              <a:t>The main advantage of truss is hiding in it ability to distribute the acting loads among its members.</a:t>
            </a: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endParaRPr lang="en-US" b="1" dirty="0" smtClean="0"/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en-US" b="1" dirty="0" smtClean="0"/>
              <a:t>Trusses are generally used in construction field and mainly used to support a bridge or a roof weights. </a:t>
            </a: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endParaRPr lang="en-US" b="1" dirty="0" smtClean="0"/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en-US" b="1" dirty="0" smtClean="0"/>
              <a:t>If the form of truss members share the same plane we called it a planar truss   </a:t>
            </a:r>
            <a:endParaRPr lang="en-US" b="1" dirty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trusses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Examples on truss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1000100" y="1643050"/>
            <a:ext cx="7858180" cy="464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/>
              <a:t>Observe the member connection.  </a:t>
            </a:r>
            <a:endParaRPr lang="en-US" b="1" dirty="0"/>
          </a:p>
        </p:txBody>
      </p:sp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4500562" y="2000240"/>
            <a:ext cx="4500562" cy="4500562"/>
            <a:chOff x="1403" y="3618"/>
            <a:chExt cx="7087" cy="7087"/>
          </a:xfrm>
        </p:grpSpPr>
        <p:sp>
          <p:nvSpPr>
            <p:cNvPr id="1027" name="AutoShape 3"/>
            <p:cNvSpPr>
              <a:spLocks noChangeArrowheads="1"/>
            </p:cNvSpPr>
            <p:nvPr/>
          </p:nvSpPr>
          <p:spPr bwMode="auto">
            <a:xfrm rot="900000">
              <a:off x="6753" y="7813"/>
              <a:ext cx="195" cy="2438"/>
            </a:xfrm>
            <a:prstGeom prst="roundRect">
              <a:avLst>
                <a:gd name="adj" fmla="val 50000"/>
              </a:avLst>
            </a:prstGeom>
            <a:gradFill rotWithShape="0">
              <a:gsLst>
                <a:gs pos="0">
                  <a:srgbClr val="666666"/>
                </a:gs>
                <a:gs pos="100000">
                  <a:srgbClr val="CCCCCC"/>
                </a:gs>
              </a:gsLst>
              <a:lin ang="0" scaled="1"/>
            </a:gradFill>
            <a:ln w="12700">
              <a:solidFill>
                <a:srgbClr val="666666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8" name="AutoShape 4"/>
            <p:cNvSpPr>
              <a:spLocks noChangeArrowheads="1"/>
            </p:cNvSpPr>
            <p:nvPr/>
          </p:nvSpPr>
          <p:spPr bwMode="auto">
            <a:xfrm rot="20700000">
              <a:off x="5658" y="4078"/>
              <a:ext cx="195" cy="6180"/>
            </a:xfrm>
            <a:prstGeom prst="roundRect">
              <a:avLst>
                <a:gd name="adj" fmla="val 50000"/>
              </a:avLst>
            </a:prstGeom>
            <a:gradFill rotWithShape="0">
              <a:gsLst>
                <a:gs pos="0">
                  <a:srgbClr val="666666"/>
                </a:gs>
                <a:gs pos="100000">
                  <a:srgbClr val="CCCCCC"/>
                </a:gs>
              </a:gsLst>
              <a:lin ang="0" scaled="1"/>
            </a:gradFill>
            <a:ln w="12700">
              <a:solidFill>
                <a:srgbClr val="666666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9" name="AutoShape 5"/>
            <p:cNvSpPr>
              <a:spLocks noChangeArrowheads="1"/>
            </p:cNvSpPr>
            <p:nvPr/>
          </p:nvSpPr>
          <p:spPr bwMode="auto">
            <a:xfrm rot="20700000">
              <a:off x="3000" y="7770"/>
              <a:ext cx="195" cy="2438"/>
            </a:xfrm>
            <a:prstGeom prst="roundRect">
              <a:avLst>
                <a:gd name="adj" fmla="val 50000"/>
              </a:avLst>
            </a:prstGeom>
            <a:gradFill rotWithShape="0">
              <a:gsLst>
                <a:gs pos="0">
                  <a:srgbClr val="666666"/>
                </a:gs>
                <a:gs pos="100000">
                  <a:srgbClr val="CCCCCC"/>
                </a:gs>
              </a:gsLst>
              <a:lin ang="0" scaled="1"/>
            </a:gradFill>
            <a:ln w="12700">
              <a:solidFill>
                <a:srgbClr val="666666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0" name="AutoShape 6"/>
            <p:cNvSpPr>
              <a:spLocks noChangeArrowheads="1"/>
            </p:cNvSpPr>
            <p:nvPr/>
          </p:nvSpPr>
          <p:spPr bwMode="auto">
            <a:xfrm rot="900000">
              <a:off x="4044" y="3985"/>
              <a:ext cx="195" cy="6350"/>
            </a:xfrm>
            <a:prstGeom prst="roundRect">
              <a:avLst>
                <a:gd name="adj" fmla="val 50000"/>
              </a:avLst>
            </a:prstGeom>
            <a:gradFill rotWithShape="0">
              <a:gsLst>
                <a:gs pos="0">
                  <a:srgbClr val="666666"/>
                </a:gs>
                <a:gs pos="100000">
                  <a:srgbClr val="CCCCCC"/>
                </a:gs>
              </a:gsLst>
              <a:lin ang="0" scaled="1"/>
            </a:gradFill>
            <a:ln w="12700">
              <a:solidFill>
                <a:srgbClr val="666666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1" name="AutoShape 7"/>
            <p:cNvSpPr>
              <a:spLocks noChangeArrowheads="1"/>
            </p:cNvSpPr>
            <p:nvPr/>
          </p:nvSpPr>
          <p:spPr bwMode="auto">
            <a:xfrm rot="1800000">
              <a:off x="3129" y="3618"/>
              <a:ext cx="195" cy="7087"/>
            </a:xfrm>
            <a:prstGeom prst="roundRect">
              <a:avLst>
                <a:gd name="adj" fmla="val 50000"/>
              </a:avLst>
            </a:prstGeom>
            <a:gradFill rotWithShape="0">
              <a:gsLst>
                <a:gs pos="0">
                  <a:srgbClr val="666666"/>
                </a:gs>
                <a:gs pos="100000">
                  <a:srgbClr val="CCCCCC"/>
                </a:gs>
              </a:gsLst>
              <a:lin ang="0" scaled="1"/>
            </a:gradFill>
            <a:ln w="12700">
              <a:solidFill>
                <a:srgbClr val="666666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2" name="AutoShape 8"/>
            <p:cNvSpPr>
              <a:spLocks noChangeArrowheads="1"/>
            </p:cNvSpPr>
            <p:nvPr/>
          </p:nvSpPr>
          <p:spPr bwMode="auto">
            <a:xfrm rot="5400000">
              <a:off x="4849" y="6603"/>
              <a:ext cx="195" cy="7087"/>
            </a:xfrm>
            <a:prstGeom prst="roundRect">
              <a:avLst>
                <a:gd name="adj" fmla="val 50000"/>
              </a:avLst>
            </a:prstGeom>
            <a:gradFill rotWithShape="0">
              <a:gsLst>
                <a:gs pos="0">
                  <a:srgbClr val="666666"/>
                </a:gs>
                <a:gs pos="100000">
                  <a:srgbClr val="CCCCCC"/>
                </a:gs>
              </a:gsLst>
              <a:lin ang="0" scaled="1"/>
            </a:gradFill>
            <a:ln w="12700">
              <a:solidFill>
                <a:srgbClr val="666666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3" name="AutoShape 9"/>
            <p:cNvSpPr>
              <a:spLocks noChangeArrowheads="1"/>
            </p:cNvSpPr>
            <p:nvPr/>
          </p:nvSpPr>
          <p:spPr bwMode="auto">
            <a:xfrm rot="19800000">
              <a:off x="6581" y="3618"/>
              <a:ext cx="195" cy="7087"/>
            </a:xfrm>
            <a:prstGeom prst="roundRect">
              <a:avLst>
                <a:gd name="adj" fmla="val 50000"/>
              </a:avLst>
            </a:prstGeom>
            <a:gradFill rotWithShape="0">
              <a:gsLst>
                <a:gs pos="0">
                  <a:srgbClr val="666666"/>
                </a:gs>
                <a:gs pos="100000">
                  <a:srgbClr val="CCCCCC"/>
                </a:gs>
              </a:gsLst>
              <a:lin ang="0" scaled="1"/>
            </a:gradFill>
            <a:ln w="12700">
              <a:solidFill>
                <a:srgbClr val="666666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4" name="Oval 10"/>
            <p:cNvSpPr>
              <a:spLocks noChangeArrowheads="1"/>
            </p:cNvSpPr>
            <p:nvPr/>
          </p:nvSpPr>
          <p:spPr bwMode="auto">
            <a:xfrm>
              <a:off x="2708" y="7915"/>
              <a:ext cx="115" cy="94"/>
            </a:xfrm>
            <a:prstGeom prst="ellipse">
              <a:avLst/>
            </a:prstGeom>
            <a:gradFill rotWithShape="0">
              <a:gsLst>
                <a:gs pos="0">
                  <a:srgbClr val="95B3D7"/>
                </a:gs>
                <a:gs pos="50000">
                  <a:srgbClr val="DBE5F1"/>
                </a:gs>
                <a:gs pos="100000">
                  <a:srgbClr val="95B3D7"/>
                </a:gs>
              </a:gsLst>
              <a:lin ang="18900000" scaled="1"/>
            </a:gradFill>
            <a:ln w="12700">
              <a:solidFill>
                <a:srgbClr val="95B3D7"/>
              </a:solidFill>
              <a:round/>
              <a:headEnd/>
              <a:tailEnd/>
            </a:ln>
            <a:effectLst>
              <a:outerShdw dist="28398" dir="3806097" algn="ctr" rotWithShape="0">
                <a:srgbClr val="243F60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5" name="Oval 11"/>
            <p:cNvSpPr>
              <a:spLocks noChangeArrowheads="1"/>
            </p:cNvSpPr>
            <p:nvPr/>
          </p:nvSpPr>
          <p:spPr bwMode="auto">
            <a:xfrm>
              <a:off x="1493" y="10049"/>
              <a:ext cx="115" cy="94"/>
            </a:xfrm>
            <a:prstGeom prst="ellipse">
              <a:avLst/>
            </a:prstGeom>
            <a:gradFill rotWithShape="0">
              <a:gsLst>
                <a:gs pos="0">
                  <a:srgbClr val="95B3D7"/>
                </a:gs>
                <a:gs pos="50000">
                  <a:srgbClr val="DBE5F1"/>
                </a:gs>
                <a:gs pos="100000">
                  <a:srgbClr val="95B3D7"/>
                </a:gs>
              </a:gsLst>
              <a:lin ang="18900000" scaled="1"/>
            </a:gradFill>
            <a:ln w="12700">
              <a:solidFill>
                <a:srgbClr val="95B3D7"/>
              </a:solidFill>
              <a:round/>
              <a:headEnd/>
              <a:tailEnd/>
            </a:ln>
            <a:effectLst>
              <a:outerShdw dist="28398" dir="3806097" algn="ctr" rotWithShape="0">
                <a:srgbClr val="243F60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6" name="Oval 12"/>
            <p:cNvSpPr>
              <a:spLocks noChangeArrowheads="1"/>
            </p:cNvSpPr>
            <p:nvPr/>
          </p:nvSpPr>
          <p:spPr bwMode="auto">
            <a:xfrm>
              <a:off x="6473" y="10084"/>
              <a:ext cx="115" cy="94"/>
            </a:xfrm>
            <a:prstGeom prst="ellipse">
              <a:avLst/>
            </a:prstGeom>
            <a:gradFill rotWithShape="0">
              <a:gsLst>
                <a:gs pos="0">
                  <a:srgbClr val="95B3D7"/>
                </a:gs>
                <a:gs pos="50000">
                  <a:srgbClr val="DBE5F1"/>
                </a:gs>
                <a:gs pos="100000">
                  <a:srgbClr val="95B3D7"/>
                </a:gs>
              </a:gsLst>
              <a:lin ang="18900000" scaled="1"/>
            </a:gradFill>
            <a:ln w="12700">
              <a:solidFill>
                <a:srgbClr val="95B3D7"/>
              </a:solidFill>
              <a:round/>
              <a:headEnd/>
              <a:tailEnd/>
            </a:ln>
            <a:effectLst>
              <a:outerShdw dist="28398" dir="3806097" algn="ctr" rotWithShape="0">
                <a:srgbClr val="243F60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7" name="Oval 13"/>
            <p:cNvSpPr>
              <a:spLocks noChangeArrowheads="1"/>
            </p:cNvSpPr>
            <p:nvPr/>
          </p:nvSpPr>
          <p:spPr bwMode="auto">
            <a:xfrm>
              <a:off x="7105" y="7919"/>
              <a:ext cx="115" cy="94"/>
            </a:xfrm>
            <a:prstGeom prst="ellipse">
              <a:avLst/>
            </a:prstGeom>
            <a:gradFill rotWithShape="0">
              <a:gsLst>
                <a:gs pos="0">
                  <a:srgbClr val="95B3D7"/>
                </a:gs>
                <a:gs pos="50000">
                  <a:srgbClr val="DBE5F1"/>
                </a:gs>
                <a:gs pos="100000">
                  <a:srgbClr val="95B3D7"/>
                </a:gs>
              </a:gsLst>
              <a:lin ang="18900000" scaled="1"/>
            </a:gradFill>
            <a:ln w="12700">
              <a:solidFill>
                <a:srgbClr val="95B3D7"/>
              </a:solidFill>
              <a:round/>
              <a:headEnd/>
              <a:tailEnd/>
            </a:ln>
            <a:effectLst>
              <a:outerShdw dist="28398" dir="3806097" algn="ctr" rotWithShape="0">
                <a:srgbClr val="243F60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8" name="Oval 14"/>
            <p:cNvSpPr>
              <a:spLocks noChangeArrowheads="1"/>
            </p:cNvSpPr>
            <p:nvPr/>
          </p:nvSpPr>
          <p:spPr bwMode="auto">
            <a:xfrm>
              <a:off x="4914" y="4155"/>
              <a:ext cx="115" cy="94"/>
            </a:xfrm>
            <a:prstGeom prst="ellipse">
              <a:avLst/>
            </a:prstGeom>
            <a:gradFill rotWithShape="0">
              <a:gsLst>
                <a:gs pos="0">
                  <a:srgbClr val="95B3D7"/>
                </a:gs>
                <a:gs pos="50000">
                  <a:srgbClr val="DBE5F1"/>
                </a:gs>
                <a:gs pos="100000">
                  <a:srgbClr val="95B3D7"/>
                </a:gs>
              </a:gsLst>
              <a:lin ang="18900000" scaled="1"/>
            </a:gradFill>
            <a:ln w="12700">
              <a:solidFill>
                <a:srgbClr val="95B3D7"/>
              </a:solidFill>
              <a:round/>
              <a:headEnd/>
              <a:tailEnd/>
            </a:ln>
            <a:effectLst>
              <a:outerShdw dist="28398" dir="3806097" algn="ctr" rotWithShape="0">
                <a:srgbClr val="243F60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9" name="Oval 15"/>
            <p:cNvSpPr>
              <a:spLocks noChangeArrowheads="1"/>
            </p:cNvSpPr>
            <p:nvPr/>
          </p:nvSpPr>
          <p:spPr bwMode="auto">
            <a:xfrm>
              <a:off x="8333" y="10080"/>
              <a:ext cx="115" cy="94"/>
            </a:xfrm>
            <a:prstGeom prst="ellipse">
              <a:avLst/>
            </a:prstGeom>
            <a:gradFill rotWithShape="0">
              <a:gsLst>
                <a:gs pos="0">
                  <a:srgbClr val="95B3D7"/>
                </a:gs>
                <a:gs pos="50000">
                  <a:srgbClr val="DBE5F1"/>
                </a:gs>
                <a:gs pos="100000">
                  <a:srgbClr val="95B3D7"/>
                </a:gs>
              </a:gsLst>
              <a:lin ang="18900000" scaled="1"/>
            </a:gradFill>
            <a:ln w="12700">
              <a:solidFill>
                <a:srgbClr val="95B3D7"/>
              </a:solidFill>
              <a:round/>
              <a:headEnd/>
              <a:tailEnd/>
            </a:ln>
            <a:effectLst>
              <a:outerShdw dist="28398" dir="3806097" algn="ctr" rotWithShape="0">
                <a:srgbClr val="243F60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0" name="Oval 16"/>
            <p:cNvSpPr>
              <a:spLocks noChangeArrowheads="1"/>
            </p:cNvSpPr>
            <p:nvPr/>
          </p:nvSpPr>
          <p:spPr bwMode="auto">
            <a:xfrm>
              <a:off x="3294" y="10076"/>
              <a:ext cx="115" cy="94"/>
            </a:xfrm>
            <a:prstGeom prst="ellipse">
              <a:avLst/>
            </a:prstGeom>
            <a:gradFill rotWithShape="0">
              <a:gsLst>
                <a:gs pos="0">
                  <a:srgbClr val="95B3D7"/>
                </a:gs>
                <a:gs pos="50000">
                  <a:srgbClr val="DBE5F1"/>
                </a:gs>
                <a:gs pos="100000">
                  <a:srgbClr val="95B3D7"/>
                </a:gs>
              </a:gsLst>
              <a:lin ang="18900000" scaled="1"/>
            </a:gradFill>
            <a:ln w="12700">
              <a:solidFill>
                <a:srgbClr val="95B3D7"/>
              </a:solidFill>
              <a:round/>
              <a:headEnd/>
              <a:tailEnd/>
            </a:ln>
            <a:effectLst>
              <a:outerShdw dist="28398" dir="3806097" algn="ctr" rotWithShape="0">
                <a:srgbClr val="243F60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1081" name="Picture 5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28662" y="2285992"/>
            <a:ext cx="4538670" cy="127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82" name="Picture 5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57224" y="3714752"/>
            <a:ext cx="3657600" cy="18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Picture 5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57422" y="3857628"/>
            <a:ext cx="4140348" cy="21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8" name="AutoShape 19"/>
          <p:cNvSpPr>
            <a:spLocks noChangeAspect="1" noChangeArrowheads="1"/>
          </p:cNvSpPr>
          <p:nvPr/>
        </p:nvSpPr>
        <p:spPr bwMode="auto">
          <a:xfrm rot="10800000">
            <a:off x="2233423" y="5953659"/>
            <a:ext cx="330100" cy="230643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gradFill rotWithShape="0">
            <a:gsLst>
              <a:gs pos="0">
                <a:srgbClr val="FFFFFF"/>
              </a:gs>
              <a:gs pos="100000">
                <a:srgbClr val="999999"/>
              </a:gs>
            </a:gsLst>
            <a:lin ang="5400000" scaled="1"/>
          </a:gradFill>
          <a:ln w="12700">
            <a:solidFill>
              <a:srgbClr val="666666"/>
            </a:solidFill>
            <a:miter lim="800000"/>
            <a:headEnd/>
            <a:tailEnd/>
          </a:ln>
          <a:effectLst>
            <a:outerShdw dist="28398" dir="3806097" algn="ctr" rotWithShape="0">
              <a:srgbClr val="7F7F7F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trusses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Examples on truss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1000100" y="1643050"/>
            <a:ext cx="7858180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Wingdings" pitchFamily="2" charset="2"/>
              <a:buChar char="q"/>
            </a:pPr>
            <a:r>
              <a:rPr lang="en-US" b="1" dirty="0" smtClean="0"/>
              <a:t>In trusses, the forces transmit through the joints to the supporting members. 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q"/>
            </a:pPr>
            <a:r>
              <a:rPr lang="en-US" b="1" dirty="0" smtClean="0"/>
              <a:t>Because the trusses share the same plane, the analysis of forces in this configuration is two-dimensional.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q"/>
            </a:pPr>
            <a:r>
              <a:rPr lang="en-US" b="1" dirty="0" smtClean="0"/>
              <a:t>In the large structures, a roller connection may be used to give more freedom for expansion on contraction as shown in the figure below. </a:t>
            </a:r>
            <a:endParaRPr lang="en-US" b="1" dirty="0"/>
          </a:p>
        </p:txBody>
      </p:sp>
      <p:sp>
        <p:nvSpPr>
          <p:cNvPr id="29" name="Oval 5"/>
          <p:cNvSpPr>
            <a:spLocks noChangeAspect="1" noChangeArrowheads="1"/>
          </p:cNvSpPr>
          <p:nvPr/>
        </p:nvSpPr>
        <p:spPr bwMode="auto">
          <a:xfrm>
            <a:off x="6334318" y="5975691"/>
            <a:ext cx="118267" cy="118233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Rectangle 7" descr="Dark upward diagonal"/>
          <p:cNvSpPr>
            <a:spLocks noChangeArrowheads="1"/>
          </p:cNvSpPr>
          <p:nvPr/>
        </p:nvSpPr>
        <p:spPr bwMode="auto">
          <a:xfrm>
            <a:off x="5786446" y="6128183"/>
            <a:ext cx="1184759" cy="86899"/>
          </a:xfrm>
          <a:prstGeom prst="rect">
            <a:avLst/>
          </a:prstGeom>
          <a:pattFill prst="dkUpDiag">
            <a:fgClr>
              <a:srgbClr val="FFFFFF"/>
            </a:fgClr>
            <a:bgClr>
              <a:srgbClr val="7F7F7F"/>
            </a:bgClr>
          </a:pattFill>
          <a:ln w="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31" name="AutoShape 8"/>
          <p:cNvCxnSpPr>
            <a:cxnSpLocks noChangeShapeType="1"/>
          </p:cNvCxnSpPr>
          <p:nvPr/>
        </p:nvCxnSpPr>
        <p:spPr bwMode="auto">
          <a:xfrm>
            <a:off x="5786446" y="6128183"/>
            <a:ext cx="1184759" cy="0"/>
          </a:xfrm>
          <a:prstGeom prst="straightConnector1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ffectLst/>
        </p:spPr>
      </p:cxnSp>
      <p:sp>
        <p:nvSpPr>
          <p:cNvPr id="32" name="Oval 20"/>
          <p:cNvSpPr>
            <a:spLocks noChangeAspect="1" noChangeArrowheads="1"/>
          </p:cNvSpPr>
          <p:nvPr/>
        </p:nvSpPr>
        <p:spPr bwMode="auto">
          <a:xfrm rot="10800000">
            <a:off x="2323237" y="5878184"/>
            <a:ext cx="168012" cy="167395"/>
          </a:xfrm>
          <a:prstGeom prst="ellipse">
            <a:avLst/>
          </a:prstGeom>
          <a:gradFill rotWithShape="0">
            <a:gsLst>
              <a:gs pos="0">
                <a:srgbClr val="FFFFFF"/>
              </a:gs>
              <a:gs pos="100000">
                <a:srgbClr val="999999"/>
              </a:gs>
            </a:gsLst>
            <a:lin ang="5400000" scaled="1"/>
          </a:gradFill>
          <a:ln w="12700">
            <a:solidFill>
              <a:srgbClr val="666666"/>
            </a:solidFill>
            <a:round/>
            <a:headEnd/>
            <a:tailEnd/>
          </a:ln>
          <a:effectLst>
            <a:outerShdw dist="28398" dir="3806097" algn="ctr" rotWithShape="0">
              <a:srgbClr val="7F7F7F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Oval 21"/>
          <p:cNvSpPr>
            <a:spLocks noChangeAspect="1" noChangeArrowheads="1"/>
          </p:cNvSpPr>
          <p:nvPr/>
        </p:nvSpPr>
        <p:spPr bwMode="auto">
          <a:xfrm rot="10800000">
            <a:off x="2371059" y="5914024"/>
            <a:ext cx="71945" cy="71681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Rectangle 22"/>
          <p:cNvSpPr>
            <a:spLocks noChangeAspect="1" noChangeArrowheads="1"/>
          </p:cNvSpPr>
          <p:nvPr/>
        </p:nvSpPr>
        <p:spPr bwMode="auto">
          <a:xfrm rot="10800000">
            <a:off x="2230132" y="6179243"/>
            <a:ext cx="359724" cy="3584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999999"/>
              </a:gs>
            </a:gsLst>
            <a:lin ang="5400000" scaled="1"/>
          </a:gradFill>
          <a:ln w="12700">
            <a:solidFill>
              <a:srgbClr val="666666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Rectangle 23" descr="Dark upward diagonal"/>
          <p:cNvSpPr>
            <a:spLocks noChangeArrowheads="1"/>
          </p:cNvSpPr>
          <p:nvPr/>
        </p:nvSpPr>
        <p:spPr bwMode="auto">
          <a:xfrm>
            <a:off x="1800579" y="6215082"/>
            <a:ext cx="1199785" cy="88034"/>
          </a:xfrm>
          <a:prstGeom prst="rect">
            <a:avLst/>
          </a:prstGeom>
          <a:pattFill prst="dkUpDiag">
            <a:fgClr>
              <a:srgbClr val="FFFFFF"/>
            </a:fgClr>
            <a:bgClr>
              <a:srgbClr val="7F7F7F"/>
            </a:bgClr>
          </a:pattFill>
          <a:ln w="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trusses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Design criteria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1000100" y="1643050"/>
            <a:ext cx="785818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dirty="0" smtClean="0"/>
              <a:t>To obtain a correct truss design, we must first identify the types of forces in members and joints. To do this, there are two assumption required:</a:t>
            </a:r>
          </a:p>
          <a:p>
            <a:pPr>
              <a:lnSpc>
                <a:spcPct val="150000"/>
              </a:lnSpc>
            </a:pPr>
            <a:endParaRPr lang="en-US" sz="2000" b="1" dirty="0" smtClean="0"/>
          </a:p>
          <a:p>
            <a:pPr lvl="1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b="1" dirty="0" smtClean="0"/>
              <a:t>All the applied loads are at the connection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b="1" dirty="0" smtClean="0"/>
              <a:t>The joining must be done by smooth pins   </a:t>
            </a:r>
            <a:endParaRPr lang="en-US" sz="2000" b="1" dirty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trusses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b="1" baseline="30000" dirty="0" smtClean="0">
                <a:latin typeface="Times New Roman" pitchFamily="18" charset="0"/>
                <a:cs typeface="Times New Roman" pitchFamily="18" charset="0"/>
              </a:rPr>
              <a:t>st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assumption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1000100" y="1643050"/>
            <a:ext cx="785818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000" b="1" dirty="0" smtClean="0"/>
              <a:t>In many cases, the applied load is done at the joints. Although, in general, the weight of member is neglected because the applied loads are much larger than the member weight , in some cases the weight of member is involved in the load calculations . In such cases, the member weight is divided equally (half weight ) and each part is applied at a joint of the member. </a:t>
            </a:r>
            <a:endParaRPr lang="en-US" sz="2000" b="1" dirty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trusses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b="1" baseline="30000" dirty="0" smtClean="0">
                <a:latin typeface="Times New Roman" pitchFamily="18" charset="0"/>
                <a:cs typeface="Times New Roman" pitchFamily="18" charset="0"/>
              </a:rPr>
              <a:t>nd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assumption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1000100" y="1500174"/>
            <a:ext cx="785818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000" b="1" dirty="0" smtClean="0"/>
              <a:t>Usually, the connection between the truss members is done by:</a:t>
            </a:r>
          </a:p>
          <a:p>
            <a:pPr marL="1371600" lvl="2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sz="2000" b="1" dirty="0" smtClean="0"/>
              <a:t>gusset plate, or</a:t>
            </a:r>
          </a:p>
          <a:p>
            <a:pPr marL="1371600" lvl="2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sz="2000" b="1" dirty="0" smtClean="0"/>
              <a:t>A common pin or bolt </a:t>
            </a:r>
          </a:p>
          <a:p>
            <a:pPr marL="0" lvl="2" algn="just">
              <a:lnSpc>
                <a:spcPct val="150000"/>
              </a:lnSpc>
            </a:pPr>
            <a:r>
              <a:rPr lang="en-US" sz="2000" b="1" dirty="0" smtClean="0"/>
              <a:t>Both kinds of connections are shown in the Figures below. For both cases, we can assume that the forces are concurrent. </a:t>
            </a:r>
            <a:endParaRPr lang="en-US" sz="2000" b="1" dirty="0"/>
          </a:p>
        </p:txBody>
      </p:sp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928662" y="4143380"/>
            <a:ext cx="3549650" cy="1819275"/>
            <a:chOff x="4204" y="2116"/>
            <a:chExt cx="5591" cy="2863"/>
          </a:xfrm>
        </p:grpSpPr>
        <p:grpSp>
          <p:nvGrpSpPr>
            <p:cNvPr id="2051" name="Group 3"/>
            <p:cNvGrpSpPr>
              <a:grpSpLocks/>
            </p:cNvGrpSpPr>
            <p:nvPr/>
          </p:nvGrpSpPr>
          <p:grpSpPr bwMode="auto">
            <a:xfrm>
              <a:off x="5686" y="3344"/>
              <a:ext cx="2591" cy="1635"/>
              <a:chOff x="5686" y="3344"/>
              <a:chExt cx="2591" cy="1635"/>
            </a:xfrm>
          </p:grpSpPr>
          <p:sp>
            <p:nvSpPr>
              <p:cNvPr id="2052" name="AutoShape 4"/>
              <p:cNvSpPr>
                <a:spLocks noChangeArrowheads="1"/>
              </p:cNvSpPr>
              <p:nvPr/>
            </p:nvSpPr>
            <p:spPr bwMode="auto">
              <a:xfrm rot="10800000">
                <a:off x="5686" y="3344"/>
                <a:ext cx="2591" cy="495"/>
              </a:xfrm>
              <a:custGeom>
                <a:avLst/>
                <a:gdLst>
                  <a:gd name="G0" fmla="+- 5277 0 0"/>
                  <a:gd name="G1" fmla="+- 21600 0 5277"/>
                  <a:gd name="G2" fmla="*/ 5277 1 2"/>
                  <a:gd name="G3" fmla="+- 21600 0 G2"/>
                  <a:gd name="G4" fmla="+/ 5277 21600 2"/>
                  <a:gd name="G5" fmla="+/ G1 0 2"/>
                  <a:gd name="G6" fmla="*/ 21600 21600 5277"/>
                  <a:gd name="G7" fmla="*/ G6 1 2"/>
                  <a:gd name="G8" fmla="+- 21600 0 G7"/>
                  <a:gd name="G9" fmla="*/ 21600 1 2"/>
                  <a:gd name="G10" fmla="+- 5277 0 G9"/>
                  <a:gd name="G11" fmla="?: G10 G8 0"/>
                  <a:gd name="G12" fmla="?: G10 G7 21600"/>
                  <a:gd name="T0" fmla="*/ 18961 w 21600"/>
                  <a:gd name="T1" fmla="*/ 10800 h 21600"/>
                  <a:gd name="T2" fmla="*/ 10800 w 21600"/>
                  <a:gd name="T3" fmla="*/ 21600 h 21600"/>
                  <a:gd name="T4" fmla="*/ 2639 w 21600"/>
                  <a:gd name="T5" fmla="*/ 10800 h 21600"/>
                  <a:gd name="T6" fmla="*/ 10800 w 21600"/>
                  <a:gd name="T7" fmla="*/ 0 h 21600"/>
                  <a:gd name="T8" fmla="*/ 4439 w 21600"/>
                  <a:gd name="T9" fmla="*/ 4439 h 21600"/>
                  <a:gd name="T10" fmla="*/ 17161 w 21600"/>
                  <a:gd name="T11" fmla="*/ 17161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277" y="21600"/>
                    </a:lnTo>
                    <a:lnTo>
                      <a:pt x="16323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999999"/>
                  </a:gs>
                  <a:gs pos="100000">
                    <a:srgbClr val="FFFFFF"/>
                  </a:gs>
                </a:gsLst>
                <a:lin ang="5400000" scaled="1"/>
              </a:gradFill>
              <a:ln w="12700">
                <a:solidFill>
                  <a:srgbClr val="666666"/>
                </a:solidFill>
                <a:miter lim="800000"/>
                <a:headEnd/>
                <a:tailEnd/>
              </a:ln>
              <a:effectLst>
                <a:outerShdw dist="28398" dir="3806097" algn="ctr" rotWithShape="0">
                  <a:srgbClr val="7F7F7F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53" name="Rectangle 5"/>
              <p:cNvSpPr>
                <a:spLocks noChangeArrowheads="1"/>
              </p:cNvSpPr>
              <p:nvPr/>
            </p:nvSpPr>
            <p:spPr bwMode="auto">
              <a:xfrm>
                <a:off x="5686" y="3839"/>
                <a:ext cx="2591" cy="1140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999999"/>
                  </a:gs>
                </a:gsLst>
                <a:lin ang="5400000" scaled="1"/>
              </a:gradFill>
              <a:ln w="12700">
                <a:solidFill>
                  <a:srgbClr val="666666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2054" name="Group 6"/>
            <p:cNvGrpSpPr>
              <a:grpSpLocks/>
            </p:cNvGrpSpPr>
            <p:nvPr/>
          </p:nvGrpSpPr>
          <p:grpSpPr bwMode="auto">
            <a:xfrm>
              <a:off x="7589" y="4470"/>
              <a:ext cx="2206" cy="450"/>
              <a:chOff x="7335" y="1335"/>
              <a:chExt cx="2206" cy="450"/>
            </a:xfrm>
          </p:grpSpPr>
          <p:sp>
            <p:nvSpPr>
              <p:cNvPr id="2055" name="Rectangle 7"/>
              <p:cNvSpPr>
                <a:spLocks noChangeArrowheads="1"/>
              </p:cNvSpPr>
              <p:nvPr/>
            </p:nvSpPr>
            <p:spPr bwMode="auto">
              <a:xfrm>
                <a:off x="7335" y="1335"/>
                <a:ext cx="2206" cy="450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999999"/>
                  </a:gs>
                </a:gsLst>
                <a:lin ang="5400000" scaled="1"/>
              </a:gradFill>
              <a:ln w="12700">
                <a:solidFill>
                  <a:srgbClr val="666666"/>
                </a:solidFill>
                <a:miter lim="800000"/>
                <a:headEnd/>
                <a:tailEnd/>
              </a:ln>
              <a:effectLst>
                <a:outerShdw dist="28398" dir="3806097" algn="ctr" rotWithShape="0">
                  <a:srgbClr val="7F7F7F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56" name="AutoShape 8"/>
              <p:cNvSpPr>
                <a:spLocks noChangeArrowheads="1"/>
              </p:cNvSpPr>
              <p:nvPr/>
            </p:nvSpPr>
            <p:spPr bwMode="auto">
              <a:xfrm>
                <a:off x="7407" y="1395"/>
                <a:ext cx="113" cy="113"/>
              </a:xfrm>
              <a:prstGeom prst="hexagon">
                <a:avLst>
                  <a:gd name="adj" fmla="val 25000"/>
                  <a:gd name="vf" fmla="val 115470"/>
                </a:avLst>
              </a:prstGeom>
              <a:gradFill rotWithShape="0">
                <a:gsLst>
                  <a:gs pos="0">
                    <a:srgbClr val="FFFFFF"/>
                  </a:gs>
                  <a:gs pos="100000">
                    <a:srgbClr val="999999"/>
                  </a:gs>
                </a:gsLst>
                <a:lin ang="5400000" scaled="1"/>
              </a:gradFill>
              <a:ln w="12700">
                <a:solidFill>
                  <a:srgbClr val="666666"/>
                </a:solidFill>
                <a:miter lim="800000"/>
                <a:headEnd/>
                <a:tailEnd/>
              </a:ln>
              <a:effectLst>
                <a:outerShdw dist="28398" dir="3806097" algn="ctr" rotWithShape="0">
                  <a:srgbClr val="7F7F7F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57" name="AutoShape 9"/>
              <p:cNvSpPr>
                <a:spLocks noChangeArrowheads="1"/>
              </p:cNvSpPr>
              <p:nvPr/>
            </p:nvSpPr>
            <p:spPr bwMode="auto">
              <a:xfrm>
                <a:off x="7647" y="1395"/>
                <a:ext cx="113" cy="113"/>
              </a:xfrm>
              <a:prstGeom prst="hexagon">
                <a:avLst>
                  <a:gd name="adj" fmla="val 25000"/>
                  <a:gd name="vf" fmla="val 115470"/>
                </a:avLst>
              </a:prstGeom>
              <a:gradFill rotWithShape="0">
                <a:gsLst>
                  <a:gs pos="0">
                    <a:srgbClr val="FFFFFF"/>
                  </a:gs>
                  <a:gs pos="100000">
                    <a:srgbClr val="999999"/>
                  </a:gs>
                </a:gsLst>
                <a:lin ang="5400000" scaled="1"/>
              </a:gradFill>
              <a:ln w="12700">
                <a:solidFill>
                  <a:srgbClr val="666666"/>
                </a:solidFill>
                <a:miter lim="800000"/>
                <a:headEnd/>
                <a:tailEnd/>
              </a:ln>
              <a:effectLst>
                <a:outerShdw dist="28398" dir="3806097" algn="ctr" rotWithShape="0">
                  <a:srgbClr val="7F7F7F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58" name="AutoShape 10"/>
              <p:cNvSpPr>
                <a:spLocks noChangeArrowheads="1"/>
              </p:cNvSpPr>
              <p:nvPr/>
            </p:nvSpPr>
            <p:spPr bwMode="auto">
              <a:xfrm>
                <a:off x="7647" y="1635"/>
                <a:ext cx="113" cy="113"/>
              </a:xfrm>
              <a:prstGeom prst="hexagon">
                <a:avLst>
                  <a:gd name="adj" fmla="val 25000"/>
                  <a:gd name="vf" fmla="val 115470"/>
                </a:avLst>
              </a:prstGeom>
              <a:gradFill rotWithShape="0">
                <a:gsLst>
                  <a:gs pos="0">
                    <a:srgbClr val="FFFFFF"/>
                  </a:gs>
                  <a:gs pos="100000">
                    <a:srgbClr val="999999"/>
                  </a:gs>
                </a:gsLst>
                <a:lin ang="5400000" scaled="1"/>
              </a:gradFill>
              <a:ln w="12700">
                <a:solidFill>
                  <a:srgbClr val="666666"/>
                </a:solidFill>
                <a:miter lim="800000"/>
                <a:headEnd/>
                <a:tailEnd/>
              </a:ln>
              <a:effectLst>
                <a:outerShdw dist="28398" dir="3806097" algn="ctr" rotWithShape="0">
                  <a:srgbClr val="7F7F7F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59" name="AutoShape 11"/>
              <p:cNvSpPr>
                <a:spLocks noChangeArrowheads="1"/>
              </p:cNvSpPr>
              <p:nvPr/>
            </p:nvSpPr>
            <p:spPr bwMode="auto">
              <a:xfrm>
                <a:off x="7422" y="1635"/>
                <a:ext cx="113" cy="113"/>
              </a:xfrm>
              <a:prstGeom prst="hexagon">
                <a:avLst>
                  <a:gd name="adj" fmla="val 25000"/>
                  <a:gd name="vf" fmla="val 115470"/>
                </a:avLst>
              </a:prstGeom>
              <a:gradFill rotWithShape="0">
                <a:gsLst>
                  <a:gs pos="0">
                    <a:srgbClr val="FFFFFF"/>
                  </a:gs>
                  <a:gs pos="100000">
                    <a:srgbClr val="999999"/>
                  </a:gs>
                </a:gsLst>
                <a:lin ang="5400000" scaled="1"/>
              </a:gradFill>
              <a:ln w="12700">
                <a:solidFill>
                  <a:srgbClr val="666666"/>
                </a:solidFill>
                <a:miter lim="800000"/>
                <a:headEnd/>
                <a:tailEnd/>
              </a:ln>
              <a:effectLst>
                <a:outerShdw dist="28398" dir="3806097" algn="ctr" rotWithShape="0">
                  <a:srgbClr val="7F7F7F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2060" name="Group 12"/>
            <p:cNvGrpSpPr>
              <a:grpSpLocks/>
            </p:cNvGrpSpPr>
            <p:nvPr/>
          </p:nvGrpSpPr>
          <p:grpSpPr bwMode="auto">
            <a:xfrm flipH="1">
              <a:off x="4204" y="4485"/>
              <a:ext cx="2206" cy="450"/>
              <a:chOff x="7335" y="1335"/>
              <a:chExt cx="2206" cy="450"/>
            </a:xfrm>
          </p:grpSpPr>
          <p:sp>
            <p:nvSpPr>
              <p:cNvPr id="2061" name="Rectangle 13"/>
              <p:cNvSpPr>
                <a:spLocks noChangeArrowheads="1"/>
              </p:cNvSpPr>
              <p:nvPr/>
            </p:nvSpPr>
            <p:spPr bwMode="auto">
              <a:xfrm>
                <a:off x="7335" y="1335"/>
                <a:ext cx="2206" cy="450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999999"/>
                  </a:gs>
                </a:gsLst>
                <a:lin ang="5400000" scaled="1"/>
              </a:gradFill>
              <a:ln w="12700">
                <a:solidFill>
                  <a:srgbClr val="666666"/>
                </a:solidFill>
                <a:miter lim="800000"/>
                <a:headEnd/>
                <a:tailEnd/>
              </a:ln>
              <a:effectLst>
                <a:outerShdw dist="28398" dir="3806097" algn="ctr" rotWithShape="0">
                  <a:srgbClr val="7F7F7F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62" name="AutoShape 14"/>
              <p:cNvSpPr>
                <a:spLocks noChangeArrowheads="1"/>
              </p:cNvSpPr>
              <p:nvPr/>
            </p:nvSpPr>
            <p:spPr bwMode="auto">
              <a:xfrm>
                <a:off x="7407" y="1395"/>
                <a:ext cx="113" cy="113"/>
              </a:xfrm>
              <a:prstGeom prst="hexagon">
                <a:avLst>
                  <a:gd name="adj" fmla="val 25000"/>
                  <a:gd name="vf" fmla="val 115470"/>
                </a:avLst>
              </a:prstGeom>
              <a:gradFill rotWithShape="0">
                <a:gsLst>
                  <a:gs pos="0">
                    <a:srgbClr val="FFFFFF"/>
                  </a:gs>
                  <a:gs pos="100000">
                    <a:srgbClr val="999999"/>
                  </a:gs>
                </a:gsLst>
                <a:lin ang="5400000" scaled="1"/>
              </a:gradFill>
              <a:ln w="12700">
                <a:solidFill>
                  <a:srgbClr val="666666"/>
                </a:solidFill>
                <a:miter lim="800000"/>
                <a:headEnd/>
                <a:tailEnd/>
              </a:ln>
              <a:effectLst>
                <a:outerShdw dist="28398" dir="3806097" algn="ctr" rotWithShape="0">
                  <a:srgbClr val="7F7F7F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63" name="AutoShape 15"/>
              <p:cNvSpPr>
                <a:spLocks noChangeArrowheads="1"/>
              </p:cNvSpPr>
              <p:nvPr/>
            </p:nvSpPr>
            <p:spPr bwMode="auto">
              <a:xfrm>
                <a:off x="7647" y="1395"/>
                <a:ext cx="113" cy="113"/>
              </a:xfrm>
              <a:prstGeom prst="hexagon">
                <a:avLst>
                  <a:gd name="adj" fmla="val 25000"/>
                  <a:gd name="vf" fmla="val 115470"/>
                </a:avLst>
              </a:prstGeom>
              <a:gradFill rotWithShape="0">
                <a:gsLst>
                  <a:gs pos="0">
                    <a:srgbClr val="FFFFFF"/>
                  </a:gs>
                  <a:gs pos="100000">
                    <a:srgbClr val="999999"/>
                  </a:gs>
                </a:gsLst>
                <a:lin ang="5400000" scaled="1"/>
              </a:gradFill>
              <a:ln w="12700">
                <a:solidFill>
                  <a:srgbClr val="666666"/>
                </a:solidFill>
                <a:miter lim="800000"/>
                <a:headEnd/>
                <a:tailEnd/>
              </a:ln>
              <a:effectLst>
                <a:outerShdw dist="28398" dir="3806097" algn="ctr" rotWithShape="0">
                  <a:srgbClr val="7F7F7F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64" name="AutoShape 16"/>
              <p:cNvSpPr>
                <a:spLocks noChangeArrowheads="1"/>
              </p:cNvSpPr>
              <p:nvPr/>
            </p:nvSpPr>
            <p:spPr bwMode="auto">
              <a:xfrm>
                <a:off x="7647" y="1635"/>
                <a:ext cx="113" cy="113"/>
              </a:xfrm>
              <a:prstGeom prst="hexagon">
                <a:avLst>
                  <a:gd name="adj" fmla="val 25000"/>
                  <a:gd name="vf" fmla="val 115470"/>
                </a:avLst>
              </a:prstGeom>
              <a:gradFill rotWithShape="0">
                <a:gsLst>
                  <a:gs pos="0">
                    <a:srgbClr val="FFFFFF"/>
                  </a:gs>
                  <a:gs pos="100000">
                    <a:srgbClr val="999999"/>
                  </a:gs>
                </a:gsLst>
                <a:lin ang="5400000" scaled="1"/>
              </a:gradFill>
              <a:ln w="12700">
                <a:solidFill>
                  <a:srgbClr val="666666"/>
                </a:solidFill>
                <a:miter lim="800000"/>
                <a:headEnd/>
                <a:tailEnd/>
              </a:ln>
              <a:effectLst>
                <a:outerShdw dist="28398" dir="3806097" algn="ctr" rotWithShape="0">
                  <a:srgbClr val="7F7F7F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65" name="AutoShape 17"/>
              <p:cNvSpPr>
                <a:spLocks noChangeArrowheads="1"/>
              </p:cNvSpPr>
              <p:nvPr/>
            </p:nvSpPr>
            <p:spPr bwMode="auto">
              <a:xfrm>
                <a:off x="7422" y="1635"/>
                <a:ext cx="113" cy="113"/>
              </a:xfrm>
              <a:prstGeom prst="hexagon">
                <a:avLst>
                  <a:gd name="adj" fmla="val 25000"/>
                  <a:gd name="vf" fmla="val 115470"/>
                </a:avLst>
              </a:prstGeom>
              <a:gradFill rotWithShape="0">
                <a:gsLst>
                  <a:gs pos="0">
                    <a:srgbClr val="FFFFFF"/>
                  </a:gs>
                  <a:gs pos="100000">
                    <a:srgbClr val="999999"/>
                  </a:gs>
                </a:gsLst>
                <a:lin ang="5400000" scaled="1"/>
              </a:gradFill>
              <a:ln w="12700">
                <a:solidFill>
                  <a:srgbClr val="666666"/>
                </a:solidFill>
                <a:miter lim="800000"/>
                <a:headEnd/>
                <a:tailEnd/>
              </a:ln>
              <a:effectLst>
                <a:outerShdw dist="28398" dir="3806097" algn="ctr" rotWithShape="0">
                  <a:srgbClr val="7F7F7F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2066" name="Group 18"/>
            <p:cNvGrpSpPr>
              <a:grpSpLocks/>
            </p:cNvGrpSpPr>
            <p:nvPr/>
          </p:nvGrpSpPr>
          <p:grpSpPr bwMode="auto">
            <a:xfrm rot="-2700000">
              <a:off x="7105" y="2998"/>
              <a:ext cx="2206" cy="450"/>
              <a:chOff x="7335" y="1335"/>
              <a:chExt cx="2206" cy="450"/>
            </a:xfrm>
          </p:grpSpPr>
          <p:sp>
            <p:nvSpPr>
              <p:cNvPr id="2067" name="Rectangle 19"/>
              <p:cNvSpPr>
                <a:spLocks noChangeArrowheads="1"/>
              </p:cNvSpPr>
              <p:nvPr/>
            </p:nvSpPr>
            <p:spPr bwMode="auto">
              <a:xfrm>
                <a:off x="7335" y="1335"/>
                <a:ext cx="2206" cy="450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999999"/>
                  </a:gs>
                </a:gsLst>
                <a:lin ang="5400000" scaled="1"/>
              </a:gradFill>
              <a:ln w="12700">
                <a:solidFill>
                  <a:srgbClr val="666666"/>
                </a:solidFill>
                <a:miter lim="800000"/>
                <a:headEnd/>
                <a:tailEnd/>
              </a:ln>
              <a:effectLst>
                <a:outerShdw dist="28398" dir="3806097" algn="ctr" rotWithShape="0">
                  <a:srgbClr val="7F7F7F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68" name="AutoShape 20"/>
              <p:cNvSpPr>
                <a:spLocks noChangeArrowheads="1"/>
              </p:cNvSpPr>
              <p:nvPr/>
            </p:nvSpPr>
            <p:spPr bwMode="auto">
              <a:xfrm>
                <a:off x="7407" y="1395"/>
                <a:ext cx="113" cy="113"/>
              </a:xfrm>
              <a:prstGeom prst="hexagon">
                <a:avLst>
                  <a:gd name="adj" fmla="val 25000"/>
                  <a:gd name="vf" fmla="val 115470"/>
                </a:avLst>
              </a:prstGeom>
              <a:gradFill rotWithShape="0">
                <a:gsLst>
                  <a:gs pos="0">
                    <a:srgbClr val="FFFFFF"/>
                  </a:gs>
                  <a:gs pos="100000">
                    <a:srgbClr val="999999"/>
                  </a:gs>
                </a:gsLst>
                <a:lin ang="5400000" scaled="1"/>
              </a:gradFill>
              <a:ln w="12700">
                <a:solidFill>
                  <a:srgbClr val="666666"/>
                </a:solidFill>
                <a:miter lim="800000"/>
                <a:headEnd/>
                <a:tailEnd/>
              </a:ln>
              <a:effectLst>
                <a:outerShdw dist="28398" dir="3806097" algn="ctr" rotWithShape="0">
                  <a:srgbClr val="7F7F7F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69" name="AutoShape 21"/>
              <p:cNvSpPr>
                <a:spLocks noChangeArrowheads="1"/>
              </p:cNvSpPr>
              <p:nvPr/>
            </p:nvSpPr>
            <p:spPr bwMode="auto">
              <a:xfrm>
                <a:off x="7647" y="1395"/>
                <a:ext cx="113" cy="113"/>
              </a:xfrm>
              <a:prstGeom prst="hexagon">
                <a:avLst>
                  <a:gd name="adj" fmla="val 25000"/>
                  <a:gd name="vf" fmla="val 115470"/>
                </a:avLst>
              </a:prstGeom>
              <a:gradFill rotWithShape="0">
                <a:gsLst>
                  <a:gs pos="0">
                    <a:srgbClr val="FFFFFF"/>
                  </a:gs>
                  <a:gs pos="100000">
                    <a:srgbClr val="999999"/>
                  </a:gs>
                </a:gsLst>
                <a:lin ang="5400000" scaled="1"/>
              </a:gradFill>
              <a:ln w="12700">
                <a:solidFill>
                  <a:srgbClr val="666666"/>
                </a:solidFill>
                <a:miter lim="800000"/>
                <a:headEnd/>
                <a:tailEnd/>
              </a:ln>
              <a:effectLst>
                <a:outerShdw dist="28398" dir="3806097" algn="ctr" rotWithShape="0">
                  <a:srgbClr val="7F7F7F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70" name="AutoShape 22"/>
              <p:cNvSpPr>
                <a:spLocks noChangeArrowheads="1"/>
              </p:cNvSpPr>
              <p:nvPr/>
            </p:nvSpPr>
            <p:spPr bwMode="auto">
              <a:xfrm>
                <a:off x="7647" y="1635"/>
                <a:ext cx="113" cy="113"/>
              </a:xfrm>
              <a:prstGeom prst="hexagon">
                <a:avLst>
                  <a:gd name="adj" fmla="val 25000"/>
                  <a:gd name="vf" fmla="val 115470"/>
                </a:avLst>
              </a:prstGeom>
              <a:gradFill rotWithShape="0">
                <a:gsLst>
                  <a:gs pos="0">
                    <a:srgbClr val="FFFFFF"/>
                  </a:gs>
                  <a:gs pos="100000">
                    <a:srgbClr val="999999"/>
                  </a:gs>
                </a:gsLst>
                <a:lin ang="5400000" scaled="1"/>
              </a:gradFill>
              <a:ln w="12700">
                <a:solidFill>
                  <a:srgbClr val="666666"/>
                </a:solidFill>
                <a:miter lim="800000"/>
                <a:headEnd/>
                <a:tailEnd/>
              </a:ln>
              <a:effectLst>
                <a:outerShdw dist="28398" dir="3806097" algn="ctr" rotWithShape="0">
                  <a:srgbClr val="7F7F7F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71" name="AutoShape 23"/>
              <p:cNvSpPr>
                <a:spLocks noChangeArrowheads="1"/>
              </p:cNvSpPr>
              <p:nvPr/>
            </p:nvSpPr>
            <p:spPr bwMode="auto">
              <a:xfrm>
                <a:off x="7422" y="1635"/>
                <a:ext cx="113" cy="113"/>
              </a:xfrm>
              <a:prstGeom prst="hexagon">
                <a:avLst>
                  <a:gd name="adj" fmla="val 25000"/>
                  <a:gd name="vf" fmla="val 115470"/>
                </a:avLst>
              </a:prstGeom>
              <a:gradFill rotWithShape="0">
                <a:gsLst>
                  <a:gs pos="0">
                    <a:srgbClr val="FFFFFF"/>
                  </a:gs>
                  <a:gs pos="100000">
                    <a:srgbClr val="999999"/>
                  </a:gs>
                </a:gsLst>
                <a:lin ang="5400000" scaled="1"/>
              </a:gradFill>
              <a:ln w="12700">
                <a:solidFill>
                  <a:srgbClr val="666666"/>
                </a:solidFill>
                <a:miter lim="800000"/>
                <a:headEnd/>
                <a:tailEnd/>
              </a:ln>
              <a:effectLst>
                <a:outerShdw dist="28398" dir="3806097" algn="ctr" rotWithShape="0">
                  <a:srgbClr val="7F7F7F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2072" name="Group 24"/>
            <p:cNvGrpSpPr>
              <a:grpSpLocks/>
            </p:cNvGrpSpPr>
            <p:nvPr/>
          </p:nvGrpSpPr>
          <p:grpSpPr bwMode="auto">
            <a:xfrm rot="-8100000">
              <a:off x="4524" y="2994"/>
              <a:ext cx="2206" cy="450"/>
              <a:chOff x="7335" y="1335"/>
              <a:chExt cx="2206" cy="450"/>
            </a:xfrm>
          </p:grpSpPr>
          <p:sp>
            <p:nvSpPr>
              <p:cNvPr id="2073" name="Rectangle 25"/>
              <p:cNvSpPr>
                <a:spLocks noChangeArrowheads="1"/>
              </p:cNvSpPr>
              <p:nvPr/>
            </p:nvSpPr>
            <p:spPr bwMode="auto">
              <a:xfrm>
                <a:off x="7335" y="1335"/>
                <a:ext cx="2206" cy="450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999999"/>
                  </a:gs>
                </a:gsLst>
                <a:lin ang="5400000" scaled="1"/>
              </a:gradFill>
              <a:ln w="12700">
                <a:solidFill>
                  <a:srgbClr val="666666"/>
                </a:solidFill>
                <a:miter lim="800000"/>
                <a:headEnd/>
                <a:tailEnd/>
              </a:ln>
              <a:effectLst>
                <a:outerShdw dist="28398" dir="3806097" algn="ctr" rotWithShape="0">
                  <a:srgbClr val="7F7F7F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74" name="AutoShape 26"/>
              <p:cNvSpPr>
                <a:spLocks noChangeArrowheads="1"/>
              </p:cNvSpPr>
              <p:nvPr/>
            </p:nvSpPr>
            <p:spPr bwMode="auto">
              <a:xfrm>
                <a:off x="7407" y="1395"/>
                <a:ext cx="113" cy="113"/>
              </a:xfrm>
              <a:prstGeom prst="hexagon">
                <a:avLst>
                  <a:gd name="adj" fmla="val 25000"/>
                  <a:gd name="vf" fmla="val 115470"/>
                </a:avLst>
              </a:prstGeom>
              <a:gradFill rotWithShape="0">
                <a:gsLst>
                  <a:gs pos="0">
                    <a:srgbClr val="FFFFFF"/>
                  </a:gs>
                  <a:gs pos="100000">
                    <a:srgbClr val="999999"/>
                  </a:gs>
                </a:gsLst>
                <a:lin ang="5400000" scaled="1"/>
              </a:gradFill>
              <a:ln w="12700">
                <a:solidFill>
                  <a:srgbClr val="666666"/>
                </a:solidFill>
                <a:miter lim="800000"/>
                <a:headEnd/>
                <a:tailEnd/>
              </a:ln>
              <a:effectLst>
                <a:outerShdw dist="28398" dir="3806097" algn="ctr" rotWithShape="0">
                  <a:srgbClr val="7F7F7F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75" name="AutoShape 27"/>
              <p:cNvSpPr>
                <a:spLocks noChangeArrowheads="1"/>
              </p:cNvSpPr>
              <p:nvPr/>
            </p:nvSpPr>
            <p:spPr bwMode="auto">
              <a:xfrm>
                <a:off x="7647" y="1395"/>
                <a:ext cx="113" cy="113"/>
              </a:xfrm>
              <a:prstGeom prst="hexagon">
                <a:avLst>
                  <a:gd name="adj" fmla="val 25000"/>
                  <a:gd name="vf" fmla="val 115470"/>
                </a:avLst>
              </a:prstGeom>
              <a:gradFill rotWithShape="0">
                <a:gsLst>
                  <a:gs pos="0">
                    <a:srgbClr val="FFFFFF"/>
                  </a:gs>
                  <a:gs pos="100000">
                    <a:srgbClr val="999999"/>
                  </a:gs>
                </a:gsLst>
                <a:lin ang="5400000" scaled="1"/>
              </a:gradFill>
              <a:ln w="12700">
                <a:solidFill>
                  <a:srgbClr val="666666"/>
                </a:solidFill>
                <a:miter lim="800000"/>
                <a:headEnd/>
                <a:tailEnd/>
              </a:ln>
              <a:effectLst>
                <a:outerShdw dist="28398" dir="3806097" algn="ctr" rotWithShape="0">
                  <a:srgbClr val="7F7F7F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76" name="AutoShape 28"/>
              <p:cNvSpPr>
                <a:spLocks noChangeArrowheads="1"/>
              </p:cNvSpPr>
              <p:nvPr/>
            </p:nvSpPr>
            <p:spPr bwMode="auto">
              <a:xfrm>
                <a:off x="7647" y="1635"/>
                <a:ext cx="113" cy="113"/>
              </a:xfrm>
              <a:prstGeom prst="hexagon">
                <a:avLst>
                  <a:gd name="adj" fmla="val 25000"/>
                  <a:gd name="vf" fmla="val 115470"/>
                </a:avLst>
              </a:prstGeom>
              <a:gradFill rotWithShape="0">
                <a:gsLst>
                  <a:gs pos="0">
                    <a:srgbClr val="FFFFFF"/>
                  </a:gs>
                  <a:gs pos="100000">
                    <a:srgbClr val="999999"/>
                  </a:gs>
                </a:gsLst>
                <a:lin ang="5400000" scaled="1"/>
              </a:gradFill>
              <a:ln w="12700">
                <a:solidFill>
                  <a:srgbClr val="666666"/>
                </a:solidFill>
                <a:miter lim="800000"/>
                <a:headEnd/>
                <a:tailEnd/>
              </a:ln>
              <a:effectLst>
                <a:outerShdw dist="28398" dir="3806097" algn="ctr" rotWithShape="0">
                  <a:srgbClr val="7F7F7F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77" name="AutoShape 29"/>
              <p:cNvSpPr>
                <a:spLocks noChangeArrowheads="1"/>
              </p:cNvSpPr>
              <p:nvPr/>
            </p:nvSpPr>
            <p:spPr bwMode="auto">
              <a:xfrm>
                <a:off x="7422" y="1635"/>
                <a:ext cx="113" cy="113"/>
              </a:xfrm>
              <a:prstGeom prst="hexagon">
                <a:avLst>
                  <a:gd name="adj" fmla="val 25000"/>
                  <a:gd name="vf" fmla="val 115470"/>
                </a:avLst>
              </a:prstGeom>
              <a:gradFill rotWithShape="0">
                <a:gsLst>
                  <a:gs pos="0">
                    <a:srgbClr val="FFFFFF"/>
                  </a:gs>
                  <a:gs pos="100000">
                    <a:srgbClr val="999999"/>
                  </a:gs>
                </a:gsLst>
                <a:lin ang="5400000" scaled="1"/>
              </a:gradFill>
              <a:ln w="12700">
                <a:solidFill>
                  <a:srgbClr val="666666"/>
                </a:solidFill>
                <a:miter lim="800000"/>
                <a:headEnd/>
                <a:tailEnd/>
              </a:ln>
              <a:effectLst>
                <a:outerShdw dist="28398" dir="3806097" algn="ctr" rotWithShape="0">
                  <a:srgbClr val="7F7F7F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40" name="Rectangle 39"/>
          <p:cNvSpPr/>
          <p:nvPr/>
        </p:nvSpPr>
        <p:spPr>
          <a:xfrm>
            <a:off x="1000100" y="6215082"/>
            <a:ext cx="3600000" cy="360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Gusset plate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4929190" y="6212272"/>
            <a:ext cx="3600000" cy="360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Common pen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79" name="Picture 3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0694" y="3857628"/>
            <a:ext cx="2645889" cy="2157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trusses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Member force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1000100" y="1500174"/>
            <a:ext cx="785818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000" b="1" dirty="0" smtClean="0"/>
              <a:t>Due to the previous two assumptions, we can that the truss member will acts as two force member. Because of this, the line of action of the force acting on a truss member is the same axis of the member. </a:t>
            </a:r>
          </a:p>
          <a:p>
            <a:pPr algn="just">
              <a:lnSpc>
                <a:spcPct val="150000"/>
              </a:lnSpc>
            </a:pPr>
            <a:endParaRPr lang="en-US" sz="2000" b="1" dirty="0" smtClean="0"/>
          </a:p>
          <a:p>
            <a:pPr algn="just">
              <a:lnSpc>
                <a:spcPct val="150000"/>
              </a:lnSpc>
            </a:pPr>
            <a:r>
              <a:rPr lang="en-US" sz="2000" b="1" dirty="0" smtClean="0"/>
              <a:t>The two type of force act on a member is either tension or compression as shown in the figure below </a:t>
            </a:r>
            <a:endParaRPr lang="en-US" sz="2000" b="1" dirty="0"/>
          </a:p>
        </p:txBody>
      </p:sp>
      <p:sp>
        <p:nvSpPr>
          <p:cNvPr id="3074" name="AutoShape 2"/>
          <p:cNvSpPr>
            <a:spLocks noChangeArrowheads="1"/>
          </p:cNvSpPr>
          <p:nvPr/>
        </p:nvSpPr>
        <p:spPr bwMode="auto">
          <a:xfrm rot="-5400000">
            <a:off x="2955113" y="4045755"/>
            <a:ext cx="107950" cy="2160588"/>
          </a:xfrm>
          <a:prstGeom prst="roundRect">
            <a:avLst>
              <a:gd name="adj" fmla="val 50000"/>
            </a:avLst>
          </a:prstGeom>
          <a:gradFill rotWithShape="0">
            <a:gsLst>
              <a:gs pos="0">
                <a:srgbClr val="666666"/>
              </a:gs>
              <a:gs pos="100000">
                <a:srgbClr val="CCCCCC"/>
              </a:gs>
            </a:gsLst>
            <a:lin ang="0" scaled="1"/>
          </a:gradFill>
          <a:ln w="12700">
            <a:solidFill>
              <a:srgbClr val="666666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3075" name="AutoShape 3"/>
          <p:cNvCxnSpPr>
            <a:cxnSpLocks noChangeShapeType="1"/>
          </p:cNvCxnSpPr>
          <p:nvPr/>
        </p:nvCxnSpPr>
        <p:spPr bwMode="auto">
          <a:xfrm flipH="1">
            <a:off x="1274744" y="5118111"/>
            <a:ext cx="720725" cy="0"/>
          </a:xfrm>
          <a:prstGeom prst="straightConnector1">
            <a:avLst/>
          </a:prstGeom>
          <a:noFill/>
          <a:ln w="31750">
            <a:solidFill>
              <a:srgbClr val="4F81BD"/>
            </a:solidFill>
            <a:round/>
            <a:headEnd/>
            <a:tailEnd type="triangle" w="med" len="med"/>
          </a:ln>
          <a:effectLst/>
        </p:spPr>
      </p:cxnSp>
      <p:cxnSp>
        <p:nvCxnSpPr>
          <p:cNvPr id="3076" name="AutoShape 4"/>
          <p:cNvCxnSpPr>
            <a:cxnSpLocks noChangeShapeType="1"/>
          </p:cNvCxnSpPr>
          <p:nvPr/>
        </p:nvCxnSpPr>
        <p:spPr bwMode="auto">
          <a:xfrm>
            <a:off x="4014769" y="5119699"/>
            <a:ext cx="720725" cy="1587"/>
          </a:xfrm>
          <a:prstGeom prst="straightConnector1">
            <a:avLst/>
          </a:prstGeom>
          <a:noFill/>
          <a:ln w="31750">
            <a:solidFill>
              <a:srgbClr val="4F81BD"/>
            </a:solidFill>
            <a:round/>
            <a:headEnd/>
            <a:tailEnd type="triangle" w="med" len="med"/>
          </a:ln>
          <a:effectLst/>
        </p:spPr>
      </p:cxnSp>
      <p:sp>
        <p:nvSpPr>
          <p:cNvPr id="3077" name="Oval 5"/>
          <p:cNvSpPr>
            <a:spLocks noChangeArrowheads="1"/>
          </p:cNvSpPr>
          <p:nvPr/>
        </p:nvSpPr>
        <p:spPr bwMode="auto">
          <a:xfrm>
            <a:off x="3970319" y="5089536"/>
            <a:ext cx="73025" cy="58738"/>
          </a:xfrm>
          <a:prstGeom prst="ellipse">
            <a:avLst/>
          </a:prstGeom>
          <a:gradFill rotWithShape="0">
            <a:gsLst>
              <a:gs pos="0">
                <a:srgbClr val="95B3D7"/>
              </a:gs>
              <a:gs pos="50000">
                <a:srgbClr val="DBE5F1"/>
              </a:gs>
              <a:gs pos="100000">
                <a:srgbClr val="95B3D7"/>
              </a:gs>
            </a:gsLst>
            <a:lin ang="18900000" scaled="1"/>
          </a:gradFill>
          <a:ln w="12700">
            <a:solidFill>
              <a:srgbClr val="95B3D7"/>
            </a:solidFill>
            <a:round/>
            <a:headEnd/>
            <a:tailEnd/>
          </a:ln>
          <a:effectLst>
            <a:outerShdw dist="28398" dir="3806097" algn="ctr" rotWithShape="0">
              <a:srgbClr val="243F60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8" name="Oval 6"/>
          <p:cNvSpPr>
            <a:spLocks noChangeArrowheads="1"/>
          </p:cNvSpPr>
          <p:nvPr/>
        </p:nvSpPr>
        <p:spPr bwMode="auto">
          <a:xfrm>
            <a:off x="1970069" y="5089536"/>
            <a:ext cx="73025" cy="58738"/>
          </a:xfrm>
          <a:prstGeom prst="ellipse">
            <a:avLst/>
          </a:prstGeom>
          <a:gradFill rotWithShape="0">
            <a:gsLst>
              <a:gs pos="0">
                <a:srgbClr val="95B3D7"/>
              </a:gs>
              <a:gs pos="50000">
                <a:srgbClr val="DBE5F1"/>
              </a:gs>
              <a:gs pos="100000">
                <a:srgbClr val="95B3D7"/>
              </a:gs>
            </a:gsLst>
            <a:lin ang="18900000" scaled="1"/>
          </a:gradFill>
          <a:ln w="12700">
            <a:solidFill>
              <a:srgbClr val="95B3D7"/>
            </a:solidFill>
            <a:round/>
            <a:headEnd/>
            <a:tailEnd/>
          </a:ln>
          <a:effectLst>
            <a:outerShdw dist="28398" dir="3806097" algn="ctr" rotWithShape="0">
              <a:srgbClr val="243F60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9" name="AutoShape 7"/>
          <p:cNvSpPr>
            <a:spLocks noChangeArrowheads="1"/>
          </p:cNvSpPr>
          <p:nvPr/>
        </p:nvSpPr>
        <p:spPr bwMode="auto">
          <a:xfrm rot="-5400000">
            <a:off x="6955641" y="4045755"/>
            <a:ext cx="107950" cy="2160588"/>
          </a:xfrm>
          <a:prstGeom prst="roundRect">
            <a:avLst>
              <a:gd name="adj" fmla="val 50000"/>
            </a:avLst>
          </a:prstGeom>
          <a:gradFill rotWithShape="0">
            <a:gsLst>
              <a:gs pos="0">
                <a:srgbClr val="666666"/>
              </a:gs>
              <a:gs pos="100000">
                <a:srgbClr val="CCCCCC"/>
              </a:gs>
            </a:gsLst>
            <a:lin ang="0" scaled="1"/>
          </a:gradFill>
          <a:ln w="12700">
            <a:solidFill>
              <a:srgbClr val="666666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3080" name="AutoShape 8"/>
          <p:cNvCxnSpPr>
            <a:cxnSpLocks noChangeShapeType="1"/>
          </p:cNvCxnSpPr>
          <p:nvPr/>
        </p:nvCxnSpPr>
        <p:spPr bwMode="auto">
          <a:xfrm rot="10800000" flipH="1">
            <a:off x="5275272" y="5118111"/>
            <a:ext cx="720725" cy="0"/>
          </a:xfrm>
          <a:prstGeom prst="straightConnector1">
            <a:avLst/>
          </a:prstGeom>
          <a:noFill/>
          <a:ln w="31750">
            <a:solidFill>
              <a:srgbClr val="4F81BD"/>
            </a:solidFill>
            <a:round/>
            <a:headEnd/>
            <a:tailEnd type="triangle" w="med" len="med"/>
          </a:ln>
          <a:effectLst/>
        </p:spPr>
      </p:cxnSp>
      <p:cxnSp>
        <p:nvCxnSpPr>
          <p:cNvPr id="3081" name="AutoShape 9"/>
          <p:cNvCxnSpPr>
            <a:cxnSpLocks noChangeShapeType="1"/>
          </p:cNvCxnSpPr>
          <p:nvPr/>
        </p:nvCxnSpPr>
        <p:spPr bwMode="auto">
          <a:xfrm rot="10800000">
            <a:off x="8015297" y="5119699"/>
            <a:ext cx="720725" cy="1587"/>
          </a:xfrm>
          <a:prstGeom prst="straightConnector1">
            <a:avLst/>
          </a:prstGeom>
          <a:noFill/>
          <a:ln w="31750">
            <a:solidFill>
              <a:srgbClr val="4F81BD"/>
            </a:solidFill>
            <a:round/>
            <a:headEnd/>
            <a:tailEnd type="triangle" w="med" len="med"/>
          </a:ln>
          <a:effectLst/>
        </p:spPr>
      </p:cxnSp>
      <p:sp>
        <p:nvSpPr>
          <p:cNvPr id="3082" name="Oval 10"/>
          <p:cNvSpPr>
            <a:spLocks noChangeArrowheads="1"/>
          </p:cNvSpPr>
          <p:nvPr/>
        </p:nvSpPr>
        <p:spPr bwMode="auto">
          <a:xfrm>
            <a:off x="7970847" y="5089536"/>
            <a:ext cx="73025" cy="58738"/>
          </a:xfrm>
          <a:prstGeom prst="ellipse">
            <a:avLst/>
          </a:prstGeom>
          <a:gradFill rotWithShape="0">
            <a:gsLst>
              <a:gs pos="0">
                <a:srgbClr val="95B3D7"/>
              </a:gs>
              <a:gs pos="50000">
                <a:srgbClr val="DBE5F1"/>
              </a:gs>
              <a:gs pos="100000">
                <a:srgbClr val="95B3D7"/>
              </a:gs>
            </a:gsLst>
            <a:lin ang="18900000" scaled="1"/>
          </a:gradFill>
          <a:ln w="12700">
            <a:solidFill>
              <a:srgbClr val="95B3D7"/>
            </a:solidFill>
            <a:round/>
            <a:headEnd/>
            <a:tailEnd/>
          </a:ln>
          <a:effectLst>
            <a:outerShdw dist="28398" dir="3806097" algn="ctr" rotWithShape="0">
              <a:srgbClr val="243F60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3" name="Oval 11"/>
          <p:cNvSpPr>
            <a:spLocks noChangeArrowheads="1"/>
          </p:cNvSpPr>
          <p:nvPr/>
        </p:nvSpPr>
        <p:spPr bwMode="auto">
          <a:xfrm>
            <a:off x="5970597" y="5089536"/>
            <a:ext cx="73025" cy="58738"/>
          </a:xfrm>
          <a:prstGeom prst="ellipse">
            <a:avLst/>
          </a:prstGeom>
          <a:gradFill rotWithShape="0">
            <a:gsLst>
              <a:gs pos="0">
                <a:srgbClr val="95B3D7"/>
              </a:gs>
              <a:gs pos="50000">
                <a:srgbClr val="DBE5F1"/>
              </a:gs>
              <a:gs pos="100000">
                <a:srgbClr val="95B3D7"/>
              </a:gs>
            </a:gsLst>
            <a:lin ang="18900000" scaled="1"/>
          </a:gradFill>
          <a:ln w="12700">
            <a:solidFill>
              <a:srgbClr val="95B3D7"/>
            </a:solidFill>
            <a:round/>
            <a:headEnd/>
            <a:tailEnd/>
          </a:ln>
          <a:effectLst>
            <a:outerShdw dist="28398" dir="3806097" algn="ctr" rotWithShape="0">
              <a:srgbClr val="243F60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1214414" y="5429264"/>
            <a:ext cx="3600000" cy="360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Tension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4929190" y="5426454"/>
            <a:ext cx="3600000" cy="360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Compression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869</TotalTime>
  <Words>663</Words>
  <Application>Microsoft Office PowerPoint</Application>
  <PresentationFormat>On-screen Show (4:3)</PresentationFormat>
  <Paragraphs>87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Laith Batarseh</dc:creator>
  <cp:lastModifiedBy>AviRec</cp:lastModifiedBy>
  <cp:revision>203</cp:revision>
  <dcterms:created xsi:type="dcterms:W3CDTF">2013-05-06T16:21:25Z</dcterms:created>
  <dcterms:modified xsi:type="dcterms:W3CDTF">2013-11-06T07:43:45Z</dcterms:modified>
</cp:coreProperties>
</file>