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handoutMasterIdLst>
    <p:handoutMasterId r:id="rId17"/>
  </p:handoutMasterIdLst>
  <p:sldIdLst>
    <p:sldId id="256" r:id="rId2"/>
    <p:sldId id="259" r:id="rId3"/>
    <p:sldId id="286" r:id="rId4"/>
    <p:sldId id="295" r:id="rId5"/>
    <p:sldId id="296" r:id="rId6"/>
    <p:sldId id="297" r:id="rId7"/>
    <p:sldId id="299" r:id="rId8"/>
    <p:sldId id="298" r:id="rId9"/>
    <p:sldId id="300" r:id="rId10"/>
    <p:sldId id="301" r:id="rId11"/>
    <p:sldId id="302" r:id="rId12"/>
    <p:sldId id="303" r:id="rId13"/>
    <p:sldId id="304" r:id="rId14"/>
    <p:sldId id="276"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1158"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D8ABF34-2BC1-473B-87C0-8E88AE821395}" type="datetimeFigureOut">
              <a:rPr lang="en-US" smtClean="0"/>
              <a:pPr/>
              <a:t>11/11/2013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8DAFCB0-6134-47E1-BE4E-4821DD2DF01C}"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B06F84-8023-47C8-9124-E02C765911A4}" type="datetimeFigureOut">
              <a:rPr lang="en-US" smtClean="0"/>
              <a:pPr/>
              <a:t>11/11/2013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7B7F41-00C5-4285-AB36-E0AF075D875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14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A4F18BD-0D06-471B-9EB2-9D27EBA77692}" type="datetime1">
              <a:rPr lang="en-US" smtClean="0"/>
              <a:pPr/>
              <a:t>11/11/2013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DDAB64-F6C2-4545-ABD9-8E11665509A0}" type="datetime1">
              <a:rPr lang="en-US" smtClean="0"/>
              <a:pPr/>
              <a:t>11/11/2013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8B4C64-8AB9-4927-92EB-D5081CD61AD1}" type="datetime1">
              <a:rPr lang="en-US" smtClean="0"/>
              <a:pPr/>
              <a:t>11/11/2013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B1EA74-A2C4-47DC-BB4A-714E13492C46}" type="datetime1">
              <a:rPr lang="en-US" smtClean="0"/>
              <a:pPr/>
              <a:t>11/11/2013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3F499A7-4279-4BD8-AFEB-BE4EE285AADF}" type="datetime1">
              <a:rPr lang="en-US" smtClean="0"/>
              <a:pPr/>
              <a:t>11/11/2013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ACA88BE-78BC-40C8-8B75-2FBA2B0C7A19}" type="datetime1">
              <a:rPr lang="en-US" smtClean="0"/>
              <a:pPr/>
              <a:t>11/11/2013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4611267-5607-40C2-8EB9-EFBB991A6307}" type="datetime1">
              <a:rPr lang="en-US" smtClean="0"/>
              <a:pPr/>
              <a:t>11/11/2013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31179D6-DDC1-4FA0-87E5-7A127C70911D}" type="datetime1">
              <a:rPr lang="en-US" smtClean="0"/>
              <a:pPr/>
              <a:t>11/11/2013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EE230D-0681-410D-BA04-0D43F99ED355}" type="datetime1">
              <a:rPr lang="en-US" smtClean="0"/>
              <a:pPr/>
              <a:t>11/11/2013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945A0C-6548-42FD-BFFC-106D921BB2E8}" type="datetime1">
              <a:rPr lang="en-US" smtClean="0"/>
              <a:pPr/>
              <a:t>11/11/2013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63A527-D86F-453B-AF27-A507A1D589B9}" type="datetime1">
              <a:rPr lang="en-US" smtClean="0"/>
              <a:pPr/>
              <a:t>11/11/2013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92DEF7-A956-4A6A-B0D8-71EDC7B65DBA}" type="datetime1">
              <a:rPr lang="en-US" smtClean="0"/>
              <a:pPr/>
              <a:t>11/11/2013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6AC5C0-FED3-47A0-BD12-B7ED298DF25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10" name="Rectangle 109"/>
          <p:cNvSpPr/>
          <p:nvPr/>
        </p:nvSpPr>
        <p:spPr>
          <a:xfrm>
            <a:off x="357158" y="406748"/>
            <a:ext cx="108000" cy="6300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11" name="Rectangle 110"/>
          <p:cNvSpPr/>
          <p:nvPr/>
        </p:nvSpPr>
        <p:spPr>
          <a:xfrm>
            <a:off x="142844" y="559148"/>
            <a:ext cx="108000" cy="6156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00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4" name="Rectangle 113"/>
          <p:cNvSpPr/>
          <p:nvPr/>
        </p:nvSpPr>
        <p:spPr>
          <a:xfrm>
            <a:off x="1357290" y="1643050"/>
            <a:ext cx="3600000" cy="5400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4000" dirty="0" smtClean="0"/>
              <a:t>Chapter </a:t>
            </a:r>
            <a:r>
              <a:rPr lang="en-US" sz="4000" dirty="0" smtClean="0"/>
              <a:t>Five</a:t>
            </a:r>
            <a:endParaRPr lang="en-US" sz="4000" dirty="0"/>
          </a:p>
        </p:txBody>
      </p:sp>
      <p:sp>
        <p:nvSpPr>
          <p:cNvPr id="115" name="Rectangle 114"/>
          <p:cNvSpPr/>
          <p:nvPr/>
        </p:nvSpPr>
        <p:spPr>
          <a:xfrm>
            <a:off x="1357290" y="4214818"/>
            <a:ext cx="6500858" cy="5400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4000" dirty="0" err="1" smtClean="0"/>
              <a:t>Laith</a:t>
            </a:r>
            <a:r>
              <a:rPr lang="en-US" sz="4000" dirty="0" smtClean="0"/>
              <a:t> </a:t>
            </a:r>
            <a:r>
              <a:rPr lang="en-US" sz="4000" dirty="0" err="1" smtClean="0"/>
              <a:t>Batarseh</a:t>
            </a:r>
            <a:endParaRPr lang="en-US" sz="4000" dirty="0"/>
          </a:p>
        </p:txBody>
      </p:sp>
      <p:sp>
        <p:nvSpPr>
          <p:cNvPr id="117" name="Rectangle 116"/>
          <p:cNvSpPr/>
          <p:nvPr/>
        </p:nvSpPr>
        <p:spPr>
          <a:xfrm>
            <a:off x="3664486" y="142852"/>
            <a:ext cx="1836208" cy="769441"/>
          </a:xfrm>
          <a:prstGeom prst="rect">
            <a:avLst/>
          </a:prstGeom>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4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rPr>
              <a:t>Statics </a:t>
            </a:r>
            <a:endParaRPr lang="en-US" sz="4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ndParaRPr>
          </a:p>
        </p:txBody>
      </p:sp>
      <p:sp>
        <p:nvSpPr>
          <p:cNvPr id="118" name="Rectangle 117"/>
          <p:cNvSpPr/>
          <p:nvPr/>
        </p:nvSpPr>
        <p:spPr>
          <a:xfrm>
            <a:off x="1357290" y="2603248"/>
            <a:ext cx="6500858" cy="754314"/>
          </a:xfrm>
          <a:prstGeom prst="rect">
            <a:avLst/>
          </a:prstGeom>
        </p:spPr>
        <p:style>
          <a:lnRef idx="1">
            <a:schemeClr val="accent1"/>
          </a:lnRef>
          <a:fillRef idx="2">
            <a:schemeClr val="accent1"/>
          </a:fillRef>
          <a:effectRef idx="1">
            <a:schemeClr val="accent1"/>
          </a:effectRef>
          <a:fontRef idx="minor">
            <a:schemeClr val="dk1"/>
          </a:fontRef>
        </p:style>
        <p:txBody>
          <a:bodyPr rtlCol="0" anchor="ct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lvl="0" algn="ctr">
              <a:buClr>
                <a:schemeClr val="accent1"/>
              </a:buClr>
              <a:buSzPct val="80000"/>
            </a:pPr>
            <a:r>
              <a:rPr lang="en-US" sz="3200" b="1" dirty="0" smtClean="0">
                <a:ln w="1905"/>
                <a:solidFill>
                  <a:srgbClr val="FF0000"/>
                </a:solidFill>
                <a:effectLst>
                  <a:innerShdw blurRad="69850" dist="43180" dir="5400000">
                    <a:srgbClr val="000000">
                      <a:alpha val="65000"/>
                    </a:srgbClr>
                  </a:innerShdw>
                </a:effectLst>
              </a:rPr>
              <a:t>5.2 Method of joints </a:t>
            </a:r>
            <a:endParaRPr lang="en-US" sz="32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19" name="Rectangle 118"/>
          <p:cNvSpPr/>
          <p:nvPr/>
        </p:nvSpPr>
        <p:spPr>
          <a:xfrm>
            <a:off x="4357686" y="3429000"/>
            <a:ext cx="698396" cy="584775"/>
          </a:xfrm>
          <a:prstGeom prst="rect">
            <a:avLst/>
          </a:prstGeom>
        </p:spPr>
        <p:txBody>
          <a:bodyPr wrap="none">
            <a:spAutoFit/>
          </a:bodyPr>
          <a:lstStyle/>
          <a:p>
            <a:pPr algn="ctr"/>
            <a:r>
              <a:rPr lang="en-US" sz="32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By </a:t>
            </a:r>
            <a:endParaRPr lang="en-US" sz="32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grpSp>
        <p:nvGrpSpPr>
          <p:cNvPr id="120" name="Group 9"/>
          <p:cNvGrpSpPr>
            <a:grpSpLocks noChangeAspect="1"/>
          </p:cNvGrpSpPr>
          <p:nvPr/>
        </p:nvGrpSpPr>
        <p:grpSpPr>
          <a:xfrm>
            <a:off x="7572396" y="5286388"/>
            <a:ext cx="1440000" cy="1440000"/>
            <a:chOff x="357158" y="1000108"/>
            <a:chExt cx="1800000" cy="1800000"/>
          </a:xfrm>
        </p:grpSpPr>
        <p:sp>
          <p:nvSpPr>
            <p:cNvPr id="121" name="Rounded Rectangle 120"/>
            <p:cNvSpPr/>
            <p:nvPr/>
          </p:nvSpPr>
          <p:spPr>
            <a:xfrm>
              <a:off x="357158" y="1000108"/>
              <a:ext cx="1800000" cy="180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122" name="Flowchart: Summing Junction 121"/>
            <p:cNvSpPr/>
            <p:nvPr/>
          </p:nvSpPr>
          <p:spPr>
            <a:xfrm>
              <a:off x="357158" y="1000108"/>
              <a:ext cx="1800000" cy="1800000"/>
            </a:xfrm>
            <a:prstGeom prst="flowChartSummingJuncti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123" name="Flowchart: Or 122"/>
            <p:cNvSpPr/>
            <p:nvPr/>
          </p:nvSpPr>
          <p:spPr>
            <a:xfrm>
              <a:off x="714348" y="1357298"/>
              <a:ext cx="1080000" cy="1080000"/>
            </a:xfrm>
            <a:prstGeom prst="flowChartOr">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124" name="Rectangle 123"/>
            <p:cNvSpPr/>
            <p:nvPr/>
          </p:nvSpPr>
          <p:spPr>
            <a:xfrm>
              <a:off x="857224" y="1000108"/>
              <a:ext cx="78581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firstslide"/>
                </a:rPr>
                <a:t>Home </a:t>
              </a:r>
              <a:endParaRPr lang="en-US" sz="1400" b="1" dirty="0">
                <a:solidFill>
                  <a:schemeClr val="bg2"/>
                </a:solidFill>
              </a:endParaRPr>
            </a:p>
          </p:txBody>
        </p:sp>
        <p:sp>
          <p:nvSpPr>
            <p:cNvPr id="125" name="Rectangle 124"/>
            <p:cNvSpPr/>
            <p:nvPr/>
          </p:nvSpPr>
          <p:spPr>
            <a:xfrm rot="16200000">
              <a:off x="35687" y="1678770"/>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nextslide"/>
                </a:rPr>
                <a:t>Next</a:t>
              </a:r>
              <a:endParaRPr lang="en-US" sz="1400" b="1" dirty="0">
                <a:solidFill>
                  <a:schemeClr val="bg2"/>
                </a:solidFill>
              </a:endParaRPr>
            </a:p>
          </p:txBody>
        </p:sp>
        <p:sp>
          <p:nvSpPr>
            <p:cNvPr id="126" name="Rectangle 125"/>
            <p:cNvSpPr/>
            <p:nvPr/>
          </p:nvSpPr>
          <p:spPr>
            <a:xfrm rot="16200000">
              <a:off x="1393009" y="1678769"/>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previousslide"/>
                </a:rPr>
                <a:t>Previous</a:t>
              </a:r>
              <a:endParaRPr lang="en-US" sz="1400" b="1" dirty="0">
                <a:solidFill>
                  <a:schemeClr val="bg2"/>
                </a:solidFill>
              </a:endParaRPr>
            </a:p>
          </p:txBody>
        </p:sp>
        <p:sp>
          <p:nvSpPr>
            <p:cNvPr id="127" name="Rectangle 126"/>
            <p:cNvSpPr/>
            <p:nvPr/>
          </p:nvSpPr>
          <p:spPr>
            <a:xfrm>
              <a:off x="785786" y="2357430"/>
              <a:ext cx="9906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lastslide"/>
                </a:rPr>
                <a:t>End</a:t>
              </a:r>
              <a:endParaRPr lang="en-US" sz="1400" b="1" dirty="0">
                <a:solidFill>
                  <a:schemeClr val="bg2"/>
                </a:solidFill>
              </a:endParaRPr>
            </a:p>
          </p:txBody>
        </p:sp>
      </p:grpSp>
      <p:sp>
        <p:nvSpPr>
          <p:cNvPr id="131" name="Oval 130"/>
          <p:cNvSpPr>
            <a:spLocks noChangeAspect="1"/>
          </p:cNvSpPr>
          <p:nvPr/>
        </p:nvSpPr>
        <p:spPr>
          <a:xfrm>
            <a:off x="8005762"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8001024"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split orient="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82211" cy="327269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400" b="1" dirty="0" smtClean="0">
                <a:solidFill>
                  <a:srgbClr val="FF0000"/>
                </a:solidFill>
                <a:effectLst>
                  <a:innerShdw blurRad="63500" dist="50800" dir="13500000">
                    <a:prstClr val="black">
                      <a:alpha val="50000"/>
                    </a:prstClr>
                  </a:innerShdw>
                </a:effectLst>
                <a:latin typeface="Times New Roman" pitchFamily="18" charset="0"/>
                <a:cs typeface="Times New Roman" pitchFamily="18" charset="0"/>
              </a:rPr>
              <a:t>Method of joints </a:t>
            </a:r>
            <a:endParaRPr lang="en-US" sz="2400" b="1" dirty="0">
              <a:solidFill>
                <a:srgbClr val="FF0000"/>
              </a:solidFill>
              <a:effectLst>
                <a:innerShdw blurRad="63500" dist="50800" dir="13500000">
                  <a:prstClr val="black">
                    <a:alpha val="50000"/>
                  </a:prstClr>
                </a:innerShdw>
              </a:effectLst>
              <a:latin typeface="Times New Roman" pitchFamily="18" charset="0"/>
              <a:cs typeface="Times New Roman" pitchFamily="18" charset="0"/>
            </a:endParaRPr>
          </a:p>
        </p:txBody>
      </p:sp>
      <p:sp>
        <p:nvSpPr>
          <p:cNvPr id="16" name="Rectangle 15"/>
          <p:cNvSpPr/>
          <p:nvPr/>
        </p:nvSpPr>
        <p:spPr>
          <a:xfrm>
            <a:off x="928662" y="1071546"/>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smtClean="0">
                <a:latin typeface="Times New Roman" pitchFamily="18" charset="0"/>
                <a:cs typeface="Times New Roman" pitchFamily="18" charset="0"/>
              </a:rPr>
              <a:t>Example [1]</a:t>
            </a:r>
            <a:endParaRPr lang="en-US" b="1" dirty="0">
              <a:latin typeface="Times New Roman" pitchFamily="18" charset="0"/>
              <a:cs typeface="Times New Roman" pitchFamily="18" charset="0"/>
            </a:endParaRPr>
          </a:p>
        </p:txBody>
      </p:sp>
      <p:sp>
        <p:nvSpPr>
          <p:cNvPr id="33" name="Oval 32"/>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857224" y="1719852"/>
            <a:ext cx="1214446"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b="1" dirty="0" smtClean="0"/>
              <a:t>Solution </a:t>
            </a:r>
          </a:p>
        </p:txBody>
      </p:sp>
      <p:sp>
        <p:nvSpPr>
          <p:cNvPr id="45" name="TextBox 44"/>
          <p:cNvSpPr txBox="1"/>
          <p:nvPr/>
        </p:nvSpPr>
        <p:spPr>
          <a:xfrm>
            <a:off x="857224" y="2202412"/>
            <a:ext cx="7858180" cy="923330"/>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just"/>
            <a:r>
              <a:rPr lang="en-US" b="1" dirty="0" smtClean="0"/>
              <a:t>Let us choose joint B as a start point because it has three forces: 100N, F</a:t>
            </a:r>
            <a:r>
              <a:rPr lang="en-US" b="1" baseline="-25000" dirty="0" smtClean="0"/>
              <a:t>AB</a:t>
            </a:r>
            <a:r>
              <a:rPr lang="en-US" b="1" dirty="0" smtClean="0"/>
              <a:t> and F</a:t>
            </a:r>
            <a:r>
              <a:rPr lang="en-US" b="1" baseline="-25000" dirty="0" smtClean="0"/>
              <a:t>BC</a:t>
            </a:r>
            <a:r>
              <a:rPr lang="en-US" b="1" dirty="0" smtClean="0"/>
              <a:t>. As you can notice, this joint is subjected to two unknowns: F</a:t>
            </a:r>
            <a:r>
              <a:rPr lang="en-US" b="1" baseline="-25000" dirty="0" smtClean="0"/>
              <a:t>AB</a:t>
            </a:r>
            <a:r>
              <a:rPr lang="en-US" b="1" dirty="0" smtClean="0"/>
              <a:t> and F</a:t>
            </a:r>
            <a:r>
              <a:rPr lang="en-US" b="1" baseline="-25000" dirty="0" smtClean="0"/>
              <a:t>BC</a:t>
            </a:r>
            <a:r>
              <a:rPr lang="en-US" b="1" dirty="0" smtClean="0"/>
              <a:t>. Figure (a) shows F.B.D for joint B: </a:t>
            </a:r>
          </a:p>
        </p:txBody>
      </p:sp>
      <p:sp>
        <p:nvSpPr>
          <p:cNvPr id="67" name="TextBox 66"/>
          <p:cNvSpPr txBox="1"/>
          <p:nvPr/>
        </p:nvSpPr>
        <p:spPr>
          <a:xfrm>
            <a:off x="857224" y="3071810"/>
            <a:ext cx="5214974" cy="646331"/>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just"/>
            <a:r>
              <a:rPr lang="en-US" b="1" dirty="0" smtClean="0"/>
              <a:t>Now, let us resolve the unknown forces to their rectangular components as shown in figure (b)  </a:t>
            </a:r>
          </a:p>
        </p:txBody>
      </p:sp>
      <p:grpSp>
        <p:nvGrpSpPr>
          <p:cNvPr id="96" name="Group 95"/>
          <p:cNvGrpSpPr/>
          <p:nvPr/>
        </p:nvGrpSpPr>
        <p:grpSpPr>
          <a:xfrm>
            <a:off x="4786314" y="3714752"/>
            <a:ext cx="4214842" cy="2543250"/>
            <a:chOff x="4786314" y="3714752"/>
            <a:chExt cx="4214842" cy="2543250"/>
          </a:xfrm>
        </p:grpSpPr>
        <p:grpSp>
          <p:nvGrpSpPr>
            <p:cNvPr id="74" name="Group 73"/>
            <p:cNvGrpSpPr/>
            <p:nvPr/>
          </p:nvGrpSpPr>
          <p:grpSpPr>
            <a:xfrm>
              <a:off x="4786314" y="3714752"/>
              <a:ext cx="4214842" cy="2543250"/>
              <a:chOff x="6174453" y="2600262"/>
              <a:chExt cx="4214842" cy="2543250"/>
            </a:xfrm>
          </p:grpSpPr>
          <p:grpSp>
            <p:nvGrpSpPr>
              <p:cNvPr id="75" name="Group 63"/>
              <p:cNvGrpSpPr/>
              <p:nvPr/>
            </p:nvGrpSpPr>
            <p:grpSpPr>
              <a:xfrm>
                <a:off x="6174453" y="2600262"/>
                <a:ext cx="4214842" cy="2543250"/>
                <a:chOff x="428596" y="2714620"/>
                <a:chExt cx="4214842" cy="2543250"/>
              </a:xfrm>
            </p:grpSpPr>
            <p:grpSp>
              <p:nvGrpSpPr>
                <p:cNvPr id="78" name="Group 53"/>
                <p:cNvGrpSpPr/>
                <p:nvPr/>
              </p:nvGrpSpPr>
              <p:grpSpPr>
                <a:xfrm>
                  <a:off x="428596" y="2714620"/>
                  <a:ext cx="4214842" cy="2543250"/>
                  <a:chOff x="5510218" y="2581268"/>
                  <a:chExt cx="4214842" cy="2543250"/>
                </a:xfrm>
              </p:grpSpPr>
              <p:sp>
                <p:nvSpPr>
                  <p:cNvPr id="83" name="Oval 16"/>
                  <p:cNvSpPr>
                    <a:spLocks noChangeArrowheads="1"/>
                  </p:cNvSpPr>
                  <p:nvPr/>
                </p:nvSpPr>
                <p:spPr bwMode="auto">
                  <a:xfrm>
                    <a:off x="6690769" y="3414601"/>
                    <a:ext cx="94144" cy="76966"/>
                  </a:xfrm>
                  <a:prstGeom prst="ellipse">
                    <a:avLst/>
                  </a:prstGeom>
                  <a:gradFill rotWithShape="0">
                    <a:gsLst>
                      <a:gs pos="0">
                        <a:srgbClr val="95B3D7"/>
                      </a:gs>
                      <a:gs pos="50000">
                        <a:srgbClr val="DBE5F1"/>
                      </a:gs>
                      <a:gs pos="100000">
                        <a:srgbClr val="95B3D7"/>
                      </a:gs>
                    </a:gsLst>
                    <a:lin ang="18900000" scaled="1"/>
                  </a:gradFill>
                  <a:ln w="12700">
                    <a:solidFill>
                      <a:srgbClr val="95B3D7"/>
                    </a:solidFill>
                    <a:round/>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84" name="TextBox 83"/>
                  <p:cNvSpPr txBox="1"/>
                  <p:nvPr/>
                </p:nvSpPr>
                <p:spPr>
                  <a:xfrm>
                    <a:off x="6224598" y="3009896"/>
                    <a:ext cx="642941" cy="400110"/>
                  </a:xfrm>
                  <a:prstGeom prst="rect">
                    <a:avLst/>
                  </a:prstGeom>
                  <a:noFill/>
                </p:spPr>
                <p:txBody>
                  <a:bodyPr wrap="square" rtlCol="0">
                    <a:spAutoFit/>
                  </a:bodyPr>
                  <a:lstStyle/>
                  <a:p>
                    <a:pPr algn="ctr"/>
                    <a:r>
                      <a:rPr lang="en-US" sz="2000" b="1" dirty="0" smtClean="0"/>
                      <a:t>B</a:t>
                    </a:r>
                    <a:endParaRPr lang="en-US" sz="2000" b="1" baseline="30000" dirty="0"/>
                  </a:p>
                </p:txBody>
              </p:sp>
              <p:sp>
                <p:nvSpPr>
                  <p:cNvPr id="85" name="TextBox 84"/>
                  <p:cNvSpPr txBox="1"/>
                  <p:nvPr/>
                </p:nvSpPr>
                <p:spPr>
                  <a:xfrm>
                    <a:off x="6224599" y="4252860"/>
                    <a:ext cx="642941" cy="400110"/>
                  </a:xfrm>
                  <a:prstGeom prst="rect">
                    <a:avLst/>
                  </a:prstGeom>
                  <a:noFill/>
                </p:spPr>
                <p:txBody>
                  <a:bodyPr wrap="square" rtlCol="0">
                    <a:spAutoFit/>
                  </a:bodyPr>
                  <a:lstStyle/>
                  <a:p>
                    <a:pPr algn="ctr"/>
                    <a:r>
                      <a:rPr lang="en-US" sz="2000" b="1" dirty="0" err="1" smtClean="0"/>
                      <a:t>F</a:t>
                    </a:r>
                    <a:r>
                      <a:rPr lang="en-US" sz="2000" b="1" baseline="-25000" dirty="0" err="1" smtClean="0"/>
                      <a:t>AB,y</a:t>
                    </a:r>
                    <a:endParaRPr lang="en-US" sz="2000" b="1" baseline="-25000" dirty="0"/>
                  </a:p>
                </p:txBody>
              </p:sp>
              <p:sp>
                <p:nvSpPr>
                  <p:cNvPr id="86" name="TextBox 85"/>
                  <p:cNvSpPr txBox="1"/>
                  <p:nvPr/>
                </p:nvSpPr>
                <p:spPr>
                  <a:xfrm>
                    <a:off x="7010417" y="3509962"/>
                    <a:ext cx="642941" cy="400110"/>
                  </a:xfrm>
                  <a:prstGeom prst="rect">
                    <a:avLst/>
                  </a:prstGeom>
                  <a:noFill/>
                </p:spPr>
                <p:txBody>
                  <a:bodyPr wrap="square" rtlCol="0">
                    <a:spAutoFit/>
                  </a:bodyPr>
                  <a:lstStyle/>
                  <a:p>
                    <a:pPr algn="ctr"/>
                    <a:r>
                      <a:rPr lang="en-US" sz="2000" b="1" dirty="0" err="1" smtClean="0"/>
                      <a:t>F</a:t>
                    </a:r>
                    <a:r>
                      <a:rPr lang="en-US" sz="2000" b="1" baseline="-25000" dirty="0" err="1" smtClean="0"/>
                      <a:t>BC,x</a:t>
                    </a:r>
                    <a:endParaRPr lang="en-US" sz="2000" b="1" baseline="-25000" dirty="0"/>
                  </a:p>
                </p:txBody>
              </p:sp>
              <p:sp>
                <p:nvSpPr>
                  <p:cNvPr id="87" name="TextBox 86"/>
                  <p:cNvSpPr txBox="1"/>
                  <p:nvPr/>
                </p:nvSpPr>
                <p:spPr>
                  <a:xfrm>
                    <a:off x="6796102" y="4724408"/>
                    <a:ext cx="642941" cy="400110"/>
                  </a:xfrm>
                  <a:prstGeom prst="rect">
                    <a:avLst/>
                  </a:prstGeom>
                  <a:noFill/>
                </p:spPr>
                <p:txBody>
                  <a:bodyPr wrap="square" rtlCol="0">
                    <a:spAutoFit/>
                  </a:bodyPr>
                  <a:lstStyle/>
                  <a:p>
                    <a:pPr algn="ctr"/>
                    <a:r>
                      <a:rPr lang="en-US" sz="2000" b="1" dirty="0" smtClean="0"/>
                      <a:t>(b)</a:t>
                    </a:r>
                    <a:endParaRPr lang="en-US" sz="2000" b="1" baseline="-25000" dirty="0"/>
                  </a:p>
                </p:txBody>
              </p:sp>
              <p:sp>
                <p:nvSpPr>
                  <p:cNvPr id="88" name="TextBox 87"/>
                  <p:cNvSpPr txBox="1"/>
                  <p:nvPr/>
                </p:nvSpPr>
                <p:spPr>
                  <a:xfrm>
                    <a:off x="9082119" y="3252728"/>
                    <a:ext cx="642941" cy="400110"/>
                  </a:xfrm>
                  <a:prstGeom prst="rect">
                    <a:avLst/>
                  </a:prstGeom>
                  <a:noFill/>
                </p:spPr>
                <p:txBody>
                  <a:bodyPr wrap="square" rtlCol="0">
                    <a:spAutoFit/>
                  </a:bodyPr>
                  <a:lstStyle/>
                  <a:p>
                    <a:pPr algn="ctr"/>
                    <a:r>
                      <a:rPr lang="en-US" sz="2000" b="1" dirty="0" smtClean="0"/>
                      <a:t>x</a:t>
                    </a:r>
                    <a:endParaRPr lang="en-US" sz="2000" b="1" baseline="30000" dirty="0"/>
                  </a:p>
                </p:txBody>
              </p:sp>
              <p:sp>
                <p:nvSpPr>
                  <p:cNvPr id="89" name="TextBox 88"/>
                  <p:cNvSpPr txBox="1"/>
                  <p:nvPr/>
                </p:nvSpPr>
                <p:spPr>
                  <a:xfrm>
                    <a:off x="6408095" y="2581268"/>
                    <a:ext cx="642941" cy="400110"/>
                  </a:xfrm>
                  <a:prstGeom prst="rect">
                    <a:avLst/>
                  </a:prstGeom>
                  <a:noFill/>
                </p:spPr>
                <p:txBody>
                  <a:bodyPr wrap="square" rtlCol="0">
                    <a:spAutoFit/>
                  </a:bodyPr>
                  <a:lstStyle/>
                  <a:p>
                    <a:pPr algn="ctr"/>
                    <a:r>
                      <a:rPr lang="en-US" sz="2000" b="1" dirty="0" smtClean="0"/>
                      <a:t>y</a:t>
                    </a:r>
                    <a:endParaRPr lang="en-US" sz="2000" b="1" baseline="30000" dirty="0"/>
                  </a:p>
                </p:txBody>
              </p:sp>
              <p:sp>
                <p:nvSpPr>
                  <p:cNvPr id="91" name="TextBox 90"/>
                  <p:cNvSpPr txBox="1"/>
                  <p:nvPr/>
                </p:nvSpPr>
                <p:spPr>
                  <a:xfrm>
                    <a:off x="5510218" y="2938458"/>
                    <a:ext cx="642941" cy="400110"/>
                  </a:xfrm>
                  <a:prstGeom prst="rect">
                    <a:avLst/>
                  </a:prstGeom>
                  <a:noFill/>
                </p:spPr>
                <p:txBody>
                  <a:bodyPr wrap="square" rtlCol="0">
                    <a:spAutoFit/>
                  </a:bodyPr>
                  <a:lstStyle/>
                  <a:p>
                    <a:pPr algn="ctr"/>
                    <a:r>
                      <a:rPr lang="en-US" sz="2000" b="1" dirty="0" err="1" smtClean="0"/>
                      <a:t>F</a:t>
                    </a:r>
                    <a:r>
                      <a:rPr lang="en-US" sz="2000" b="1" baseline="-25000" dirty="0" err="1" smtClean="0"/>
                      <a:t>AB,x</a:t>
                    </a:r>
                    <a:endParaRPr lang="en-US" sz="2000" b="1" baseline="-25000" dirty="0"/>
                  </a:p>
                </p:txBody>
              </p:sp>
            </p:grpSp>
            <p:cxnSp>
              <p:nvCxnSpPr>
                <p:cNvPr id="79" name="Straight Arrow Connector 78"/>
                <p:cNvCxnSpPr/>
                <p:nvPr/>
              </p:nvCxnSpPr>
              <p:spPr>
                <a:xfrm>
                  <a:off x="2836096" y="3582589"/>
                  <a:ext cx="914400" cy="1511"/>
                </a:xfrm>
                <a:prstGeom prst="straightConnector1">
                  <a:avLst/>
                </a:prstGeom>
                <a:ln>
                  <a:solidFill>
                    <a:schemeClr val="tx1"/>
                  </a:solidFill>
                  <a:tailEnd type="stealth" w="lg" len="lg"/>
                </a:ln>
              </p:spPr>
              <p:style>
                <a:lnRef idx="3">
                  <a:schemeClr val="dk1"/>
                </a:lnRef>
                <a:fillRef idx="0">
                  <a:schemeClr val="dk1"/>
                </a:fillRef>
                <a:effectRef idx="2">
                  <a:schemeClr val="dk1"/>
                </a:effectRef>
                <a:fontRef idx="minor">
                  <a:schemeClr val="tx1"/>
                </a:fontRef>
              </p:style>
            </p:cxnSp>
            <p:sp>
              <p:nvSpPr>
                <p:cNvPr id="80" name="TextBox 79"/>
                <p:cNvSpPr txBox="1"/>
                <p:nvPr/>
              </p:nvSpPr>
              <p:spPr>
                <a:xfrm>
                  <a:off x="2995495" y="3143248"/>
                  <a:ext cx="1255067" cy="400110"/>
                </a:xfrm>
                <a:prstGeom prst="rect">
                  <a:avLst/>
                </a:prstGeom>
                <a:noFill/>
              </p:spPr>
              <p:txBody>
                <a:bodyPr wrap="square" rtlCol="0">
                  <a:spAutoFit/>
                </a:bodyPr>
                <a:lstStyle/>
                <a:p>
                  <a:r>
                    <a:rPr lang="en-US" sz="2000" b="1" dirty="0" smtClean="0"/>
                    <a:t>100 N</a:t>
                  </a:r>
                  <a:endParaRPr lang="en-US" sz="2000" b="1" dirty="0"/>
                </a:p>
              </p:txBody>
            </p:sp>
            <p:cxnSp>
              <p:nvCxnSpPr>
                <p:cNvPr id="81" name="Straight Arrow Connector 80"/>
                <p:cNvCxnSpPr/>
                <p:nvPr/>
              </p:nvCxnSpPr>
              <p:spPr>
                <a:xfrm rot="10800000" flipV="1">
                  <a:off x="642911" y="3571876"/>
                  <a:ext cx="914400" cy="1511"/>
                </a:xfrm>
                <a:prstGeom prst="straightConnector1">
                  <a:avLst/>
                </a:prstGeom>
                <a:ln>
                  <a:tailEnd type="stealth" w="lg" len="lg"/>
                </a:ln>
              </p:spPr>
              <p:style>
                <a:lnRef idx="2">
                  <a:schemeClr val="dk1"/>
                </a:lnRef>
                <a:fillRef idx="0">
                  <a:schemeClr val="dk1"/>
                </a:fillRef>
                <a:effectRef idx="1">
                  <a:schemeClr val="dk1"/>
                </a:effectRef>
                <a:fontRef idx="minor">
                  <a:schemeClr val="tx1"/>
                </a:fontRef>
              </p:style>
            </p:cxnSp>
            <p:cxnSp>
              <p:nvCxnSpPr>
                <p:cNvPr id="94" name="Straight Arrow Connector 93"/>
                <p:cNvCxnSpPr/>
                <p:nvPr/>
              </p:nvCxnSpPr>
              <p:spPr>
                <a:xfrm rot="10800000" flipV="1">
                  <a:off x="1785918" y="3571876"/>
                  <a:ext cx="914400" cy="1511"/>
                </a:xfrm>
                <a:prstGeom prst="straightConnector1">
                  <a:avLst/>
                </a:prstGeom>
                <a:ln>
                  <a:tailEnd type="stealth" w="lg" len="lg"/>
                </a:ln>
              </p:spPr>
              <p:style>
                <a:lnRef idx="2">
                  <a:schemeClr val="dk1"/>
                </a:lnRef>
                <a:fillRef idx="0">
                  <a:schemeClr val="dk1"/>
                </a:fillRef>
                <a:effectRef idx="1">
                  <a:schemeClr val="dk1"/>
                </a:effectRef>
                <a:fontRef idx="minor">
                  <a:schemeClr val="tx1"/>
                </a:fontRef>
              </p:style>
            </p:cxnSp>
          </p:grpSp>
          <p:cxnSp>
            <p:nvCxnSpPr>
              <p:cNvPr id="76" name="Straight Arrow Connector 75"/>
              <p:cNvCxnSpPr/>
              <p:nvPr/>
            </p:nvCxnSpPr>
            <p:spPr>
              <a:xfrm>
                <a:off x="9567791" y="3429000"/>
                <a:ext cx="365760" cy="1511"/>
              </a:xfrm>
              <a:prstGeom prst="straightConnector1">
                <a:avLst/>
              </a:prstGeom>
              <a:ln w="0">
                <a:solidFill>
                  <a:schemeClr val="tx1"/>
                </a:solidFill>
                <a:tailEnd type="none" w="lg" len="lg"/>
              </a:ln>
            </p:spPr>
            <p:style>
              <a:lnRef idx="3">
                <a:schemeClr val="dk1"/>
              </a:lnRef>
              <a:fillRef idx="0">
                <a:schemeClr val="dk1"/>
              </a:fillRef>
              <a:effectRef idx="2">
                <a:schemeClr val="dk1"/>
              </a:effectRef>
              <a:fontRef idx="minor">
                <a:schemeClr val="tx1"/>
              </a:fontRef>
            </p:style>
          </p:cxnSp>
          <p:cxnSp>
            <p:nvCxnSpPr>
              <p:cNvPr id="77" name="Straight Arrow Connector 76"/>
              <p:cNvCxnSpPr/>
              <p:nvPr/>
            </p:nvCxnSpPr>
            <p:spPr>
              <a:xfrm rot="5400000">
                <a:off x="7247396" y="3173926"/>
                <a:ext cx="365760" cy="1511"/>
              </a:xfrm>
              <a:prstGeom prst="straightConnector1">
                <a:avLst/>
              </a:prstGeom>
              <a:ln w="0">
                <a:solidFill>
                  <a:schemeClr val="tx1"/>
                </a:solidFill>
                <a:tailEnd type="none" w="lg" len="lg"/>
              </a:ln>
            </p:spPr>
            <p:style>
              <a:lnRef idx="3">
                <a:schemeClr val="dk1"/>
              </a:lnRef>
              <a:fillRef idx="0">
                <a:schemeClr val="dk1"/>
              </a:fillRef>
              <a:effectRef idx="2">
                <a:schemeClr val="dk1"/>
              </a:effectRef>
              <a:fontRef idx="minor">
                <a:schemeClr val="tx1"/>
              </a:fontRef>
            </p:style>
          </p:cxnSp>
        </p:grpSp>
        <p:cxnSp>
          <p:nvCxnSpPr>
            <p:cNvPr id="90" name="Straight Arrow Connector 89"/>
            <p:cNvCxnSpPr/>
            <p:nvPr/>
          </p:nvCxnSpPr>
          <p:spPr>
            <a:xfrm rot="5400000" flipV="1">
              <a:off x="5471366" y="5042746"/>
              <a:ext cx="914400" cy="1511"/>
            </a:xfrm>
            <a:prstGeom prst="straightConnector1">
              <a:avLst/>
            </a:prstGeom>
            <a:ln>
              <a:tailEnd type="stealth" w="lg" len="lg"/>
            </a:ln>
          </p:spPr>
          <p:style>
            <a:lnRef idx="2">
              <a:schemeClr val="dk1"/>
            </a:lnRef>
            <a:fillRef idx="0">
              <a:schemeClr val="dk1"/>
            </a:fillRef>
            <a:effectRef idx="1">
              <a:schemeClr val="dk1"/>
            </a:effectRef>
            <a:fontRef idx="minor">
              <a:schemeClr val="tx1"/>
            </a:fontRef>
          </p:style>
        </p:cxnSp>
        <p:cxnSp>
          <p:nvCxnSpPr>
            <p:cNvPr id="93" name="Straight Arrow Connector 92"/>
            <p:cNvCxnSpPr/>
            <p:nvPr/>
          </p:nvCxnSpPr>
          <p:spPr>
            <a:xfrm rot="16200000" flipV="1">
              <a:off x="5623766" y="5114184"/>
              <a:ext cx="914400" cy="1511"/>
            </a:xfrm>
            <a:prstGeom prst="straightConnector1">
              <a:avLst/>
            </a:prstGeom>
            <a:ln>
              <a:tailEnd type="stealth" w="lg" len="lg"/>
            </a:ln>
          </p:spPr>
          <p:style>
            <a:lnRef idx="2">
              <a:schemeClr val="dk1"/>
            </a:lnRef>
            <a:fillRef idx="0">
              <a:schemeClr val="dk1"/>
            </a:fillRef>
            <a:effectRef idx="1">
              <a:schemeClr val="dk1"/>
            </a:effectRef>
            <a:fontRef idx="minor">
              <a:schemeClr val="tx1"/>
            </a:fontRef>
          </p:style>
        </p:cxnSp>
        <p:sp>
          <p:nvSpPr>
            <p:cNvPr id="95" name="TextBox 94"/>
            <p:cNvSpPr txBox="1"/>
            <p:nvPr/>
          </p:nvSpPr>
          <p:spPr>
            <a:xfrm>
              <a:off x="6072198" y="5286388"/>
              <a:ext cx="642941" cy="400110"/>
            </a:xfrm>
            <a:prstGeom prst="rect">
              <a:avLst/>
            </a:prstGeom>
            <a:noFill/>
          </p:spPr>
          <p:txBody>
            <a:bodyPr wrap="square" rtlCol="0">
              <a:spAutoFit/>
            </a:bodyPr>
            <a:lstStyle/>
            <a:p>
              <a:pPr algn="ctr"/>
              <a:r>
                <a:rPr lang="en-US" sz="2000" b="1" dirty="0" err="1" smtClean="0"/>
                <a:t>F</a:t>
              </a:r>
              <a:r>
                <a:rPr lang="en-US" sz="2000" b="1" baseline="-25000" dirty="0" err="1" smtClean="0"/>
                <a:t>BC,y</a:t>
              </a:r>
              <a:endParaRPr lang="en-US" sz="2000" b="1" baseline="-25000" dirty="0"/>
            </a:p>
          </p:txBody>
        </p:sp>
      </p:grpSp>
      <p:grpSp>
        <p:nvGrpSpPr>
          <p:cNvPr id="101" name="Group 100"/>
          <p:cNvGrpSpPr/>
          <p:nvPr/>
        </p:nvGrpSpPr>
        <p:grpSpPr>
          <a:xfrm>
            <a:off x="1285852" y="3857628"/>
            <a:ext cx="3005265" cy="2543250"/>
            <a:chOff x="1285852" y="3857628"/>
            <a:chExt cx="3005265" cy="2543250"/>
          </a:xfrm>
        </p:grpSpPr>
        <p:grpSp>
          <p:nvGrpSpPr>
            <p:cNvPr id="73" name="Group 72"/>
            <p:cNvGrpSpPr/>
            <p:nvPr/>
          </p:nvGrpSpPr>
          <p:grpSpPr>
            <a:xfrm>
              <a:off x="1285852" y="3857628"/>
              <a:ext cx="3005265" cy="2543250"/>
              <a:chOff x="6460205" y="2600262"/>
              <a:chExt cx="3005265" cy="2543250"/>
            </a:xfrm>
          </p:grpSpPr>
          <p:grpSp>
            <p:nvGrpSpPr>
              <p:cNvPr id="64" name="Group 63"/>
              <p:cNvGrpSpPr/>
              <p:nvPr/>
            </p:nvGrpSpPr>
            <p:grpSpPr>
              <a:xfrm>
                <a:off x="6460205" y="2600262"/>
                <a:ext cx="3005265" cy="2543250"/>
                <a:chOff x="714348" y="2714620"/>
                <a:chExt cx="3005265" cy="2543250"/>
              </a:xfrm>
            </p:grpSpPr>
            <p:grpSp>
              <p:nvGrpSpPr>
                <p:cNvPr id="54" name="Group 53"/>
                <p:cNvGrpSpPr/>
                <p:nvPr/>
              </p:nvGrpSpPr>
              <p:grpSpPr>
                <a:xfrm>
                  <a:off x="714348" y="2714620"/>
                  <a:ext cx="3005265" cy="2543250"/>
                  <a:chOff x="5795970" y="2581268"/>
                  <a:chExt cx="3005265" cy="2543250"/>
                </a:xfrm>
              </p:grpSpPr>
              <p:sp>
                <p:nvSpPr>
                  <p:cNvPr id="48" name="Oval 16"/>
                  <p:cNvSpPr>
                    <a:spLocks noChangeArrowheads="1"/>
                  </p:cNvSpPr>
                  <p:nvPr/>
                </p:nvSpPr>
                <p:spPr bwMode="auto">
                  <a:xfrm>
                    <a:off x="6690769" y="3414601"/>
                    <a:ext cx="94144" cy="76966"/>
                  </a:xfrm>
                  <a:prstGeom prst="ellipse">
                    <a:avLst/>
                  </a:prstGeom>
                  <a:gradFill rotWithShape="0">
                    <a:gsLst>
                      <a:gs pos="0">
                        <a:srgbClr val="95B3D7"/>
                      </a:gs>
                      <a:gs pos="50000">
                        <a:srgbClr val="DBE5F1"/>
                      </a:gs>
                      <a:gs pos="100000">
                        <a:srgbClr val="95B3D7"/>
                      </a:gs>
                    </a:gsLst>
                    <a:lin ang="18900000" scaled="1"/>
                  </a:gradFill>
                  <a:ln w="12700">
                    <a:solidFill>
                      <a:srgbClr val="95B3D7"/>
                    </a:solidFill>
                    <a:round/>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51" name="TextBox 50"/>
                  <p:cNvSpPr txBox="1"/>
                  <p:nvPr/>
                </p:nvSpPr>
                <p:spPr>
                  <a:xfrm>
                    <a:off x="6224599" y="3081334"/>
                    <a:ext cx="642941" cy="400110"/>
                  </a:xfrm>
                  <a:prstGeom prst="rect">
                    <a:avLst/>
                  </a:prstGeom>
                  <a:noFill/>
                </p:spPr>
                <p:txBody>
                  <a:bodyPr wrap="square" rtlCol="0">
                    <a:spAutoFit/>
                  </a:bodyPr>
                  <a:lstStyle/>
                  <a:p>
                    <a:pPr algn="ctr"/>
                    <a:r>
                      <a:rPr lang="en-US" sz="2000" b="1" dirty="0" smtClean="0"/>
                      <a:t>B</a:t>
                    </a:r>
                    <a:endParaRPr lang="en-US" sz="2000" b="1" baseline="30000" dirty="0"/>
                  </a:p>
                </p:txBody>
              </p:sp>
              <p:sp>
                <p:nvSpPr>
                  <p:cNvPr id="65" name="TextBox 64"/>
                  <p:cNvSpPr txBox="1"/>
                  <p:nvPr/>
                </p:nvSpPr>
                <p:spPr>
                  <a:xfrm>
                    <a:off x="5795970" y="4181422"/>
                    <a:ext cx="642941" cy="400110"/>
                  </a:xfrm>
                  <a:prstGeom prst="rect">
                    <a:avLst/>
                  </a:prstGeom>
                  <a:noFill/>
                </p:spPr>
                <p:txBody>
                  <a:bodyPr wrap="square" rtlCol="0">
                    <a:spAutoFit/>
                  </a:bodyPr>
                  <a:lstStyle/>
                  <a:p>
                    <a:pPr algn="ctr"/>
                    <a:r>
                      <a:rPr lang="en-US" sz="2000" b="1" dirty="0" smtClean="0"/>
                      <a:t>F</a:t>
                    </a:r>
                    <a:r>
                      <a:rPr lang="en-US" sz="2000" b="1" baseline="-25000" dirty="0" smtClean="0"/>
                      <a:t>AB</a:t>
                    </a:r>
                    <a:endParaRPr lang="en-US" sz="2000" b="1" baseline="-25000" dirty="0"/>
                  </a:p>
                </p:txBody>
              </p:sp>
              <p:sp>
                <p:nvSpPr>
                  <p:cNvPr id="66" name="TextBox 65"/>
                  <p:cNvSpPr txBox="1"/>
                  <p:nvPr/>
                </p:nvSpPr>
                <p:spPr>
                  <a:xfrm>
                    <a:off x="6938978" y="4224342"/>
                    <a:ext cx="642941" cy="400110"/>
                  </a:xfrm>
                  <a:prstGeom prst="rect">
                    <a:avLst/>
                  </a:prstGeom>
                  <a:noFill/>
                </p:spPr>
                <p:txBody>
                  <a:bodyPr wrap="square" rtlCol="0">
                    <a:spAutoFit/>
                  </a:bodyPr>
                  <a:lstStyle/>
                  <a:p>
                    <a:pPr algn="ctr"/>
                    <a:r>
                      <a:rPr lang="en-US" sz="2000" b="1" dirty="0" smtClean="0"/>
                      <a:t>F</a:t>
                    </a:r>
                    <a:r>
                      <a:rPr lang="en-US" sz="2000" b="1" baseline="-25000" dirty="0" smtClean="0"/>
                      <a:t>BC</a:t>
                    </a:r>
                    <a:endParaRPr lang="en-US" sz="2000" b="1" baseline="-25000" dirty="0"/>
                  </a:p>
                </p:txBody>
              </p:sp>
              <p:sp>
                <p:nvSpPr>
                  <p:cNvPr id="68" name="TextBox 67"/>
                  <p:cNvSpPr txBox="1"/>
                  <p:nvPr/>
                </p:nvSpPr>
                <p:spPr>
                  <a:xfrm>
                    <a:off x="6796102" y="4724408"/>
                    <a:ext cx="642941" cy="400110"/>
                  </a:xfrm>
                  <a:prstGeom prst="rect">
                    <a:avLst/>
                  </a:prstGeom>
                  <a:noFill/>
                </p:spPr>
                <p:txBody>
                  <a:bodyPr wrap="square" rtlCol="0">
                    <a:spAutoFit/>
                  </a:bodyPr>
                  <a:lstStyle/>
                  <a:p>
                    <a:pPr algn="ctr"/>
                    <a:r>
                      <a:rPr lang="en-US" sz="2000" b="1" dirty="0" smtClean="0"/>
                      <a:t>(a)</a:t>
                    </a:r>
                    <a:endParaRPr lang="en-US" sz="2000" b="1" baseline="-25000" dirty="0"/>
                  </a:p>
                </p:txBody>
              </p:sp>
              <p:sp>
                <p:nvSpPr>
                  <p:cNvPr id="71" name="TextBox 70"/>
                  <p:cNvSpPr txBox="1"/>
                  <p:nvPr/>
                </p:nvSpPr>
                <p:spPr>
                  <a:xfrm>
                    <a:off x="8158294" y="3252728"/>
                    <a:ext cx="642941" cy="400110"/>
                  </a:xfrm>
                  <a:prstGeom prst="rect">
                    <a:avLst/>
                  </a:prstGeom>
                  <a:noFill/>
                </p:spPr>
                <p:txBody>
                  <a:bodyPr wrap="square" rtlCol="0">
                    <a:spAutoFit/>
                  </a:bodyPr>
                  <a:lstStyle/>
                  <a:p>
                    <a:pPr algn="ctr"/>
                    <a:r>
                      <a:rPr lang="en-US" sz="2000" b="1" dirty="0" smtClean="0"/>
                      <a:t>x</a:t>
                    </a:r>
                    <a:endParaRPr lang="en-US" sz="2000" b="1" baseline="30000" dirty="0"/>
                  </a:p>
                </p:txBody>
              </p:sp>
              <p:sp>
                <p:nvSpPr>
                  <p:cNvPr id="72" name="TextBox 71"/>
                  <p:cNvSpPr txBox="1"/>
                  <p:nvPr/>
                </p:nvSpPr>
                <p:spPr>
                  <a:xfrm>
                    <a:off x="6408095" y="2581268"/>
                    <a:ext cx="642941" cy="400110"/>
                  </a:xfrm>
                  <a:prstGeom prst="rect">
                    <a:avLst/>
                  </a:prstGeom>
                  <a:noFill/>
                </p:spPr>
                <p:txBody>
                  <a:bodyPr wrap="square" rtlCol="0">
                    <a:spAutoFit/>
                  </a:bodyPr>
                  <a:lstStyle/>
                  <a:p>
                    <a:pPr algn="ctr"/>
                    <a:r>
                      <a:rPr lang="en-US" sz="2000" b="1" dirty="0" smtClean="0"/>
                      <a:t>y</a:t>
                    </a:r>
                    <a:endParaRPr lang="en-US" sz="2000" b="1" baseline="30000" dirty="0"/>
                  </a:p>
                </p:txBody>
              </p:sp>
            </p:grpSp>
            <p:cxnSp>
              <p:nvCxnSpPr>
                <p:cNvPr id="58" name="Straight Arrow Connector 57"/>
                <p:cNvCxnSpPr/>
                <p:nvPr/>
              </p:nvCxnSpPr>
              <p:spPr>
                <a:xfrm>
                  <a:off x="1912271" y="3582589"/>
                  <a:ext cx="914400" cy="1511"/>
                </a:xfrm>
                <a:prstGeom prst="straightConnector1">
                  <a:avLst/>
                </a:prstGeom>
                <a:ln>
                  <a:solidFill>
                    <a:schemeClr val="tx1"/>
                  </a:solidFill>
                  <a:tailEnd type="stealth" w="lg" len="lg"/>
                </a:ln>
              </p:spPr>
              <p:style>
                <a:lnRef idx="3">
                  <a:schemeClr val="dk1"/>
                </a:lnRef>
                <a:fillRef idx="0">
                  <a:schemeClr val="dk1"/>
                </a:fillRef>
                <a:effectRef idx="2">
                  <a:schemeClr val="dk1"/>
                </a:effectRef>
                <a:fontRef idx="minor">
                  <a:schemeClr val="tx1"/>
                </a:fontRef>
              </p:style>
            </p:cxnSp>
            <p:sp>
              <p:nvSpPr>
                <p:cNvPr id="59" name="TextBox 58"/>
                <p:cNvSpPr txBox="1"/>
                <p:nvPr/>
              </p:nvSpPr>
              <p:spPr>
                <a:xfrm>
                  <a:off x="2071670" y="3143248"/>
                  <a:ext cx="1255067" cy="400110"/>
                </a:xfrm>
                <a:prstGeom prst="rect">
                  <a:avLst/>
                </a:prstGeom>
                <a:noFill/>
              </p:spPr>
              <p:txBody>
                <a:bodyPr wrap="square" rtlCol="0">
                  <a:spAutoFit/>
                </a:bodyPr>
                <a:lstStyle/>
                <a:p>
                  <a:r>
                    <a:rPr lang="en-US" sz="2000" b="1" dirty="0" smtClean="0"/>
                    <a:t>100 N</a:t>
                  </a:r>
                  <a:endParaRPr lang="en-US" sz="2000" b="1" dirty="0"/>
                </a:p>
              </p:txBody>
            </p:sp>
            <p:cxnSp>
              <p:nvCxnSpPr>
                <p:cNvPr id="62" name="Straight Arrow Connector 61"/>
                <p:cNvCxnSpPr/>
                <p:nvPr/>
              </p:nvCxnSpPr>
              <p:spPr>
                <a:xfrm rot="7200000" flipV="1">
                  <a:off x="885149" y="4038884"/>
                  <a:ext cx="914400" cy="1511"/>
                </a:xfrm>
                <a:prstGeom prst="straightConnector1">
                  <a:avLst/>
                </a:prstGeom>
                <a:ln>
                  <a:solidFill>
                    <a:schemeClr val="tx1"/>
                  </a:solidFill>
                  <a:tailEnd type="stealth" w="lg" len="lg"/>
                </a:ln>
              </p:spPr>
              <p:style>
                <a:lnRef idx="3">
                  <a:schemeClr val="dk1"/>
                </a:lnRef>
                <a:fillRef idx="0">
                  <a:schemeClr val="dk1"/>
                </a:fillRef>
                <a:effectRef idx="2">
                  <a:schemeClr val="dk1"/>
                </a:effectRef>
                <a:fontRef idx="minor">
                  <a:schemeClr val="tx1"/>
                </a:fontRef>
              </p:style>
            </p:cxnSp>
            <p:cxnSp>
              <p:nvCxnSpPr>
                <p:cNvPr id="63" name="Straight Arrow Connector 62"/>
                <p:cNvCxnSpPr/>
                <p:nvPr/>
              </p:nvCxnSpPr>
              <p:spPr>
                <a:xfrm rot="3600000" flipH="1" flipV="1">
                  <a:off x="1528091" y="4038884"/>
                  <a:ext cx="914400" cy="1511"/>
                </a:xfrm>
                <a:prstGeom prst="straightConnector1">
                  <a:avLst/>
                </a:prstGeom>
                <a:ln>
                  <a:solidFill>
                    <a:schemeClr val="tx1"/>
                  </a:solidFill>
                  <a:tailEnd type="stealth" w="lg" len="lg"/>
                </a:ln>
              </p:spPr>
              <p:style>
                <a:lnRef idx="3">
                  <a:schemeClr val="dk1"/>
                </a:lnRef>
                <a:fillRef idx="0">
                  <a:schemeClr val="dk1"/>
                </a:fillRef>
                <a:effectRef idx="2">
                  <a:schemeClr val="dk1"/>
                </a:effectRef>
                <a:fontRef idx="minor">
                  <a:schemeClr val="tx1"/>
                </a:fontRef>
              </p:style>
            </p:cxnSp>
          </p:grpSp>
          <p:cxnSp>
            <p:nvCxnSpPr>
              <p:cNvPr id="69" name="Straight Arrow Connector 68"/>
              <p:cNvCxnSpPr/>
              <p:nvPr/>
            </p:nvCxnSpPr>
            <p:spPr>
              <a:xfrm>
                <a:off x="8643966" y="3429000"/>
                <a:ext cx="365760" cy="1511"/>
              </a:xfrm>
              <a:prstGeom prst="straightConnector1">
                <a:avLst/>
              </a:prstGeom>
              <a:ln w="0">
                <a:solidFill>
                  <a:schemeClr val="tx1"/>
                </a:solidFill>
                <a:tailEnd type="none" w="lg" len="lg"/>
              </a:ln>
            </p:spPr>
            <p:style>
              <a:lnRef idx="3">
                <a:schemeClr val="dk1"/>
              </a:lnRef>
              <a:fillRef idx="0">
                <a:schemeClr val="dk1"/>
              </a:fillRef>
              <a:effectRef idx="2">
                <a:schemeClr val="dk1"/>
              </a:effectRef>
              <a:fontRef idx="minor">
                <a:schemeClr val="tx1"/>
              </a:fontRef>
            </p:style>
          </p:cxnSp>
          <p:cxnSp>
            <p:nvCxnSpPr>
              <p:cNvPr id="70" name="Straight Arrow Connector 69"/>
              <p:cNvCxnSpPr/>
              <p:nvPr/>
            </p:nvCxnSpPr>
            <p:spPr>
              <a:xfrm rot="5400000">
                <a:off x="7247396" y="3173926"/>
                <a:ext cx="365760" cy="1511"/>
              </a:xfrm>
              <a:prstGeom prst="straightConnector1">
                <a:avLst/>
              </a:prstGeom>
              <a:ln w="0">
                <a:solidFill>
                  <a:schemeClr val="tx1"/>
                </a:solidFill>
                <a:tailEnd type="none" w="lg" len="lg"/>
              </a:ln>
            </p:spPr>
            <p:style>
              <a:lnRef idx="3">
                <a:schemeClr val="dk1"/>
              </a:lnRef>
              <a:fillRef idx="0">
                <a:schemeClr val="dk1"/>
              </a:fillRef>
              <a:effectRef idx="2">
                <a:schemeClr val="dk1"/>
              </a:effectRef>
              <a:fontRef idx="minor">
                <a:schemeClr val="tx1"/>
              </a:fontRef>
            </p:style>
          </p:cxnSp>
          <p:cxnSp>
            <p:nvCxnSpPr>
              <p:cNvPr id="98" name="Straight Arrow Connector 97"/>
              <p:cNvCxnSpPr/>
              <p:nvPr/>
            </p:nvCxnSpPr>
            <p:spPr>
              <a:xfrm>
                <a:off x="6817395" y="3457518"/>
                <a:ext cx="365760" cy="1511"/>
              </a:xfrm>
              <a:prstGeom prst="straightConnector1">
                <a:avLst/>
              </a:prstGeom>
              <a:ln w="0">
                <a:solidFill>
                  <a:schemeClr val="tx1"/>
                </a:solidFill>
                <a:tailEnd type="none" w="lg" len="lg"/>
              </a:ln>
            </p:spPr>
            <p:style>
              <a:lnRef idx="3">
                <a:schemeClr val="dk1"/>
              </a:lnRef>
              <a:fillRef idx="0">
                <a:schemeClr val="dk1"/>
              </a:fillRef>
              <a:effectRef idx="2">
                <a:schemeClr val="dk1"/>
              </a:effectRef>
              <a:fontRef idx="minor">
                <a:schemeClr val="tx1"/>
              </a:fontRef>
            </p:style>
          </p:cxnSp>
        </p:grpSp>
        <p:sp>
          <p:nvSpPr>
            <p:cNvPr id="99" name="TextBox 98"/>
            <p:cNvSpPr txBox="1"/>
            <p:nvPr/>
          </p:nvSpPr>
          <p:spPr>
            <a:xfrm>
              <a:off x="1357291" y="4714884"/>
              <a:ext cx="642941" cy="400110"/>
            </a:xfrm>
            <a:prstGeom prst="rect">
              <a:avLst/>
            </a:prstGeom>
            <a:noFill/>
          </p:spPr>
          <p:txBody>
            <a:bodyPr wrap="square" rtlCol="0">
              <a:spAutoFit/>
            </a:bodyPr>
            <a:lstStyle/>
            <a:p>
              <a:pPr algn="ctr"/>
              <a:r>
                <a:rPr lang="en-US" sz="2000" b="1" dirty="0" smtClean="0">
                  <a:solidFill>
                    <a:schemeClr val="tx2"/>
                  </a:solidFill>
                </a:rPr>
                <a:t>60</a:t>
              </a:r>
              <a:r>
                <a:rPr lang="en-US" sz="2000" b="1" baseline="30000" dirty="0" smtClean="0">
                  <a:solidFill>
                    <a:schemeClr val="tx2"/>
                  </a:solidFill>
                </a:rPr>
                <a:t>O</a:t>
              </a:r>
              <a:endParaRPr lang="en-US" sz="2000" b="1" baseline="30000" dirty="0">
                <a:solidFill>
                  <a:schemeClr val="tx2"/>
                </a:solidFill>
              </a:endParaRPr>
            </a:p>
          </p:txBody>
        </p:sp>
        <p:sp>
          <p:nvSpPr>
            <p:cNvPr id="100" name="TextBox 99"/>
            <p:cNvSpPr txBox="1"/>
            <p:nvPr/>
          </p:nvSpPr>
          <p:spPr>
            <a:xfrm>
              <a:off x="2571736" y="4714884"/>
              <a:ext cx="642941" cy="400110"/>
            </a:xfrm>
            <a:prstGeom prst="rect">
              <a:avLst/>
            </a:prstGeom>
            <a:noFill/>
          </p:spPr>
          <p:txBody>
            <a:bodyPr wrap="square" rtlCol="0">
              <a:spAutoFit/>
            </a:bodyPr>
            <a:lstStyle/>
            <a:p>
              <a:pPr algn="ctr"/>
              <a:r>
                <a:rPr lang="en-US" sz="2000" b="1" dirty="0" smtClean="0">
                  <a:solidFill>
                    <a:schemeClr val="tx2"/>
                  </a:solidFill>
                </a:rPr>
                <a:t>60</a:t>
              </a:r>
              <a:r>
                <a:rPr lang="en-US" sz="2000" b="1" baseline="30000" dirty="0" smtClean="0">
                  <a:solidFill>
                    <a:schemeClr val="tx2"/>
                  </a:solidFill>
                </a:rPr>
                <a:t>O</a:t>
              </a:r>
              <a:endParaRPr lang="en-US" sz="2000" b="1" baseline="30000" dirty="0">
                <a:solidFill>
                  <a:schemeClr val="tx2"/>
                </a:solidFill>
              </a:endParaRPr>
            </a:p>
          </p:txBody>
        </p:sp>
      </p:grpSp>
    </p:spTree>
  </p:cSld>
  <p:clrMapOvr>
    <a:masterClrMapping/>
  </p:clrMapOvr>
  <p:transition>
    <p:split orient="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82211" cy="327269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400" b="1" dirty="0" smtClean="0">
                <a:solidFill>
                  <a:srgbClr val="FF0000"/>
                </a:solidFill>
                <a:effectLst>
                  <a:innerShdw blurRad="63500" dist="50800" dir="13500000">
                    <a:prstClr val="black">
                      <a:alpha val="50000"/>
                    </a:prstClr>
                  </a:innerShdw>
                </a:effectLst>
                <a:latin typeface="Times New Roman" pitchFamily="18" charset="0"/>
                <a:cs typeface="Times New Roman" pitchFamily="18" charset="0"/>
              </a:rPr>
              <a:t>Method of joints </a:t>
            </a:r>
            <a:endParaRPr lang="en-US" sz="2400" b="1" dirty="0">
              <a:solidFill>
                <a:srgbClr val="FF0000"/>
              </a:solidFill>
              <a:effectLst>
                <a:innerShdw blurRad="63500" dist="50800" dir="13500000">
                  <a:prstClr val="black">
                    <a:alpha val="50000"/>
                  </a:prstClr>
                </a:innerShdw>
              </a:effectLst>
              <a:latin typeface="Times New Roman" pitchFamily="18" charset="0"/>
              <a:cs typeface="Times New Roman" pitchFamily="18" charset="0"/>
            </a:endParaRPr>
          </a:p>
        </p:txBody>
      </p:sp>
      <p:sp>
        <p:nvSpPr>
          <p:cNvPr id="16" name="Rectangle 15"/>
          <p:cNvSpPr/>
          <p:nvPr/>
        </p:nvSpPr>
        <p:spPr>
          <a:xfrm>
            <a:off x="928662" y="1071546"/>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smtClean="0">
                <a:latin typeface="Times New Roman" pitchFamily="18" charset="0"/>
                <a:cs typeface="Times New Roman" pitchFamily="18" charset="0"/>
              </a:rPr>
              <a:t>Example [1]</a:t>
            </a:r>
            <a:endParaRPr lang="en-US" b="1" dirty="0">
              <a:latin typeface="Times New Roman" pitchFamily="18" charset="0"/>
              <a:cs typeface="Times New Roman" pitchFamily="18" charset="0"/>
            </a:endParaRPr>
          </a:p>
        </p:txBody>
      </p:sp>
      <p:sp>
        <p:nvSpPr>
          <p:cNvPr id="33" name="Oval 32"/>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857224" y="1719852"/>
            <a:ext cx="1214446"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b="1" dirty="0" smtClean="0"/>
              <a:t>Solution </a:t>
            </a:r>
          </a:p>
        </p:txBody>
      </p:sp>
      <p:sp>
        <p:nvSpPr>
          <p:cNvPr id="45" name="TextBox 44"/>
          <p:cNvSpPr txBox="1"/>
          <p:nvPr/>
        </p:nvSpPr>
        <p:spPr>
          <a:xfrm>
            <a:off x="857224" y="2202412"/>
            <a:ext cx="7858180" cy="369332"/>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just"/>
            <a:r>
              <a:rPr lang="en-US" b="1" dirty="0" smtClean="0"/>
              <a:t>Now, apply the equilibrium equations </a:t>
            </a:r>
          </a:p>
        </p:txBody>
      </p:sp>
      <p:sp>
        <p:nvSpPr>
          <p:cNvPr id="50" name="Rectangle 49"/>
          <p:cNvSpPr/>
          <p:nvPr/>
        </p:nvSpPr>
        <p:spPr>
          <a:xfrm>
            <a:off x="785786" y="2786058"/>
            <a:ext cx="7429552" cy="4572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n-US" b="1" dirty="0" smtClean="0">
                <a:solidFill>
                  <a:schemeClr val="tx1"/>
                </a:solidFill>
                <a:latin typeface="Times New Roman" pitchFamily="18" charset="0"/>
                <a:cs typeface="Times New Roman" pitchFamily="18" charset="0"/>
              </a:rPr>
              <a:t>∑</a:t>
            </a:r>
            <a:r>
              <a:rPr lang="en-US" b="1" dirty="0" err="1" smtClean="0">
                <a:solidFill>
                  <a:schemeClr val="tx1"/>
                </a:solidFill>
                <a:latin typeface="Times New Roman" pitchFamily="18" charset="0"/>
                <a:cs typeface="Times New Roman" pitchFamily="18" charset="0"/>
              </a:rPr>
              <a:t>F</a:t>
            </a:r>
            <a:r>
              <a:rPr lang="en-US" b="1" baseline="-25000" dirty="0" err="1" smtClean="0">
                <a:solidFill>
                  <a:schemeClr val="tx1"/>
                </a:solidFill>
                <a:latin typeface="Times New Roman" pitchFamily="18" charset="0"/>
                <a:cs typeface="Times New Roman" pitchFamily="18" charset="0"/>
              </a:rPr>
              <a:t>x</a:t>
            </a:r>
            <a:r>
              <a:rPr lang="en-US" b="1" dirty="0" smtClean="0">
                <a:solidFill>
                  <a:schemeClr val="tx1"/>
                </a:solidFill>
                <a:latin typeface="Times New Roman" pitchFamily="18" charset="0"/>
                <a:cs typeface="Times New Roman" pitchFamily="18" charset="0"/>
              </a:rPr>
              <a:t> = 0 → -</a:t>
            </a:r>
            <a:r>
              <a:rPr lang="en-US" b="1" dirty="0" err="1" smtClean="0">
                <a:solidFill>
                  <a:schemeClr val="tx1"/>
                </a:solidFill>
                <a:latin typeface="Times New Roman" pitchFamily="18" charset="0"/>
                <a:cs typeface="Times New Roman" pitchFamily="18" charset="0"/>
              </a:rPr>
              <a:t>F</a:t>
            </a:r>
            <a:r>
              <a:rPr lang="en-US" b="1" baseline="-25000" dirty="0" err="1" smtClean="0">
                <a:solidFill>
                  <a:schemeClr val="tx1"/>
                </a:solidFill>
                <a:latin typeface="Times New Roman" pitchFamily="18" charset="0"/>
                <a:cs typeface="Times New Roman" pitchFamily="18" charset="0"/>
              </a:rPr>
              <a:t>AB</a:t>
            </a:r>
            <a:r>
              <a:rPr lang="en-US" b="1" dirty="0" err="1" smtClean="0">
                <a:solidFill>
                  <a:schemeClr val="tx1"/>
                </a:solidFill>
                <a:latin typeface="Times New Roman" pitchFamily="18" charset="0"/>
                <a:cs typeface="Times New Roman" pitchFamily="18" charset="0"/>
              </a:rPr>
              <a:t>cos</a:t>
            </a:r>
            <a:r>
              <a:rPr lang="en-US" b="1" dirty="0" smtClean="0">
                <a:solidFill>
                  <a:schemeClr val="tx1"/>
                </a:solidFill>
                <a:latin typeface="Times New Roman" pitchFamily="18" charset="0"/>
                <a:cs typeface="Times New Roman" pitchFamily="18" charset="0"/>
              </a:rPr>
              <a:t>(60)-</a:t>
            </a:r>
            <a:r>
              <a:rPr lang="en-US" b="1" dirty="0" err="1" smtClean="0">
                <a:solidFill>
                  <a:schemeClr val="tx1"/>
                </a:solidFill>
                <a:latin typeface="Times New Roman" pitchFamily="18" charset="0"/>
                <a:cs typeface="Times New Roman" pitchFamily="18" charset="0"/>
              </a:rPr>
              <a:t>F</a:t>
            </a:r>
            <a:r>
              <a:rPr lang="en-US" b="1" baseline="-25000" dirty="0" err="1" smtClean="0">
                <a:solidFill>
                  <a:schemeClr val="tx1"/>
                </a:solidFill>
                <a:latin typeface="Times New Roman" pitchFamily="18" charset="0"/>
                <a:cs typeface="Times New Roman" pitchFamily="18" charset="0"/>
              </a:rPr>
              <a:t>BC</a:t>
            </a:r>
            <a:r>
              <a:rPr lang="en-US" b="1" dirty="0" err="1" smtClean="0">
                <a:solidFill>
                  <a:schemeClr val="tx1"/>
                </a:solidFill>
                <a:latin typeface="Times New Roman" pitchFamily="18" charset="0"/>
                <a:cs typeface="Times New Roman" pitchFamily="18" charset="0"/>
              </a:rPr>
              <a:t>cos</a:t>
            </a:r>
            <a:r>
              <a:rPr lang="en-US" b="1" dirty="0" smtClean="0">
                <a:solidFill>
                  <a:schemeClr val="tx1"/>
                </a:solidFill>
                <a:latin typeface="Times New Roman" pitchFamily="18" charset="0"/>
                <a:cs typeface="Times New Roman" pitchFamily="18" charset="0"/>
              </a:rPr>
              <a:t>(60) +100 = 0  ---- (1)   </a:t>
            </a:r>
          </a:p>
        </p:txBody>
      </p:sp>
      <p:sp>
        <p:nvSpPr>
          <p:cNvPr id="52" name="Rectangle 51"/>
          <p:cNvSpPr/>
          <p:nvPr/>
        </p:nvSpPr>
        <p:spPr>
          <a:xfrm>
            <a:off x="785786" y="3357562"/>
            <a:ext cx="7429552" cy="4572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n-US" b="1" dirty="0" smtClean="0">
                <a:solidFill>
                  <a:schemeClr val="tx1"/>
                </a:solidFill>
                <a:latin typeface="Times New Roman" pitchFamily="18" charset="0"/>
                <a:cs typeface="Times New Roman" pitchFamily="18" charset="0"/>
              </a:rPr>
              <a:t>∑</a:t>
            </a:r>
            <a:r>
              <a:rPr lang="en-US" b="1" dirty="0" err="1" smtClean="0">
                <a:solidFill>
                  <a:schemeClr val="tx1"/>
                </a:solidFill>
                <a:latin typeface="Times New Roman" pitchFamily="18" charset="0"/>
                <a:cs typeface="Times New Roman" pitchFamily="18" charset="0"/>
              </a:rPr>
              <a:t>F</a:t>
            </a:r>
            <a:r>
              <a:rPr lang="en-US" b="1" baseline="-25000" dirty="0" err="1" smtClean="0">
                <a:solidFill>
                  <a:schemeClr val="tx1"/>
                </a:solidFill>
                <a:latin typeface="Times New Roman" pitchFamily="18" charset="0"/>
                <a:cs typeface="Times New Roman" pitchFamily="18" charset="0"/>
              </a:rPr>
              <a:t>y</a:t>
            </a:r>
            <a:r>
              <a:rPr lang="en-US" b="1" dirty="0" smtClean="0">
                <a:solidFill>
                  <a:schemeClr val="tx1"/>
                </a:solidFill>
                <a:latin typeface="Times New Roman" pitchFamily="18" charset="0"/>
                <a:cs typeface="Times New Roman" pitchFamily="18" charset="0"/>
              </a:rPr>
              <a:t> = 0 → -</a:t>
            </a:r>
            <a:r>
              <a:rPr lang="en-US" b="1" dirty="0" err="1" smtClean="0">
                <a:solidFill>
                  <a:schemeClr val="tx1"/>
                </a:solidFill>
                <a:latin typeface="Times New Roman" pitchFamily="18" charset="0"/>
                <a:cs typeface="Times New Roman" pitchFamily="18" charset="0"/>
              </a:rPr>
              <a:t>F</a:t>
            </a:r>
            <a:r>
              <a:rPr lang="en-US" b="1" baseline="-25000" dirty="0" err="1" smtClean="0">
                <a:solidFill>
                  <a:schemeClr val="tx1"/>
                </a:solidFill>
                <a:latin typeface="Times New Roman" pitchFamily="18" charset="0"/>
                <a:cs typeface="Times New Roman" pitchFamily="18" charset="0"/>
              </a:rPr>
              <a:t>AB</a:t>
            </a:r>
            <a:r>
              <a:rPr lang="en-US" b="1" dirty="0" err="1" smtClean="0">
                <a:solidFill>
                  <a:schemeClr val="tx1"/>
                </a:solidFill>
                <a:latin typeface="Times New Roman" pitchFamily="18" charset="0"/>
                <a:cs typeface="Times New Roman" pitchFamily="18" charset="0"/>
              </a:rPr>
              <a:t>sin</a:t>
            </a:r>
            <a:r>
              <a:rPr lang="en-US" b="1" dirty="0" smtClean="0">
                <a:solidFill>
                  <a:schemeClr val="tx1"/>
                </a:solidFill>
                <a:latin typeface="Times New Roman" pitchFamily="18" charset="0"/>
                <a:cs typeface="Times New Roman" pitchFamily="18" charset="0"/>
              </a:rPr>
              <a:t>(60)+</a:t>
            </a:r>
            <a:r>
              <a:rPr lang="en-US" b="1" dirty="0" err="1" smtClean="0">
                <a:solidFill>
                  <a:schemeClr val="tx1"/>
                </a:solidFill>
                <a:latin typeface="Times New Roman" pitchFamily="18" charset="0"/>
                <a:cs typeface="Times New Roman" pitchFamily="18" charset="0"/>
              </a:rPr>
              <a:t>F</a:t>
            </a:r>
            <a:r>
              <a:rPr lang="en-US" b="1" baseline="-25000" dirty="0" err="1" smtClean="0">
                <a:solidFill>
                  <a:schemeClr val="tx1"/>
                </a:solidFill>
                <a:latin typeface="Times New Roman" pitchFamily="18" charset="0"/>
                <a:cs typeface="Times New Roman" pitchFamily="18" charset="0"/>
              </a:rPr>
              <a:t>BC</a:t>
            </a:r>
            <a:r>
              <a:rPr lang="en-US" b="1" dirty="0" err="1" smtClean="0">
                <a:solidFill>
                  <a:schemeClr val="tx1"/>
                </a:solidFill>
                <a:latin typeface="Times New Roman" pitchFamily="18" charset="0"/>
                <a:cs typeface="Times New Roman" pitchFamily="18" charset="0"/>
              </a:rPr>
              <a:t>sin</a:t>
            </a:r>
            <a:r>
              <a:rPr lang="en-US" b="1" dirty="0" smtClean="0">
                <a:solidFill>
                  <a:schemeClr val="tx1"/>
                </a:solidFill>
                <a:latin typeface="Times New Roman" pitchFamily="18" charset="0"/>
                <a:cs typeface="Times New Roman" pitchFamily="18" charset="0"/>
              </a:rPr>
              <a:t>(60) = 0 →F</a:t>
            </a:r>
            <a:r>
              <a:rPr lang="en-US" b="1" baseline="-25000" dirty="0" smtClean="0">
                <a:solidFill>
                  <a:schemeClr val="tx1"/>
                </a:solidFill>
                <a:latin typeface="Times New Roman" pitchFamily="18" charset="0"/>
                <a:cs typeface="Times New Roman" pitchFamily="18" charset="0"/>
              </a:rPr>
              <a:t>AB</a:t>
            </a:r>
            <a:r>
              <a:rPr lang="en-US" b="1" dirty="0" smtClean="0">
                <a:solidFill>
                  <a:schemeClr val="tx1"/>
                </a:solidFill>
                <a:latin typeface="Times New Roman" pitchFamily="18" charset="0"/>
                <a:cs typeface="Times New Roman" pitchFamily="18" charset="0"/>
              </a:rPr>
              <a:t> = F</a:t>
            </a:r>
            <a:r>
              <a:rPr lang="en-US" b="1" baseline="-25000" dirty="0" smtClean="0">
                <a:solidFill>
                  <a:schemeClr val="tx1"/>
                </a:solidFill>
                <a:latin typeface="Times New Roman" pitchFamily="18" charset="0"/>
                <a:cs typeface="Times New Roman" pitchFamily="18" charset="0"/>
              </a:rPr>
              <a:t>BC</a:t>
            </a:r>
            <a:r>
              <a:rPr lang="en-US" b="1" dirty="0" smtClean="0">
                <a:solidFill>
                  <a:schemeClr val="tx1"/>
                </a:solidFill>
                <a:latin typeface="Times New Roman" pitchFamily="18" charset="0"/>
                <a:cs typeface="Times New Roman" pitchFamily="18" charset="0"/>
              </a:rPr>
              <a:t>  </a:t>
            </a:r>
          </a:p>
        </p:txBody>
      </p:sp>
      <p:sp>
        <p:nvSpPr>
          <p:cNvPr id="53" name="TextBox 52"/>
          <p:cNvSpPr txBox="1"/>
          <p:nvPr/>
        </p:nvSpPr>
        <p:spPr>
          <a:xfrm>
            <a:off x="785786" y="3929066"/>
            <a:ext cx="7858180" cy="646331"/>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just"/>
            <a:r>
              <a:rPr lang="en-US" b="1" dirty="0" smtClean="0"/>
              <a:t>Note the how the symmetry in the shape is reflected on the magnitude of forces </a:t>
            </a:r>
          </a:p>
          <a:p>
            <a:pPr algn="just"/>
            <a:r>
              <a:rPr lang="en-US" b="1" dirty="0" smtClean="0"/>
              <a:t>Back now to </a:t>
            </a:r>
            <a:r>
              <a:rPr lang="en-US" b="1" dirty="0" err="1" smtClean="0"/>
              <a:t>Eq</a:t>
            </a:r>
            <a:r>
              <a:rPr lang="en-US" b="1" dirty="0" smtClean="0"/>
              <a:t>(1)</a:t>
            </a:r>
          </a:p>
        </p:txBody>
      </p:sp>
      <p:sp>
        <p:nvSpPr>
          <p:cNvPr id="54" name="Rectangle 53"/>
          <p:cNvSpPr/>
          <p:nvPr/>
        </p:nvSpPr>
        <p:spPr>
          <a:xfrm>
            <a:off x="785786" y="4643446"/>
            <a:ext cx="7429552" cy="4572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n-US" b="1" dirty="0" smtClean="0">
                <a:solidFill>
                  <a:schemeClr val="tx1"/>
                </a:solidFill>
                <a:latin typeface="Times New Roman" pitchFamily="18" charset="0"/>
                <a:cs typeface="Times New Roman" pitchFamily="18" charset="0"/>
              </a:rPr>
              <a:t>-2F</a:t>
            </a:r>
            <a:r>
              <a:rPr lang="en-US" b="1" baseline="-25000" dirty="0" smtClean="0">
                <a:solidFill>
                  <a:schemeClr val="tx1"/>
                </a:solidFill>
                <a:latin typeface="Times New Roman" pitchFamily="18" charset="0"/>
                <a:cs typeface="Times New Roman" pitchFamily="18" charset="0"/>
              </a:rPr>
              <a:t>AB</a:t>
            </a:r>
            <a:r>
              <a:rPr lang="en-US" b="1" dirty="0" smtClean="0">
                <a:solidFill>
                  <a:schemeClr val="tx1"/>
                </a:solidFill>
                <a:latin typeface="Times New Roman" pitchFamily="18" charset="0"/>
                <a:cs typeface="Times New Roman" pitchFamily="18" charset="0"/>
              </a:rPr>
              <a:t>cos(60) +100 = 0 → F</a:t>
            </a:r>
            <a:r>
              <a:rPr lang="en-US" b="1" baseline="-25000" dirty="0" smtClean="0">
                <a:solidFill>
                  <a:schemeClr val="tx1"/>
                </a:solidFill>
                <a:latin typeface="Times New Roman" pitchFamily="18" charset="0"/>
                <a:cs typeface="Times New Roman" pitchFamily="18" charset="0"/>
              </a:rPr>
              <a:t>AB </a:t>
            </a:r>
            <a:r>
              <a:rPr lang="en-US" b="1" dirty="0" smtClean="0">
                <a:solidFill>
                  <a:schemeClr val="tx1"/>
                </a:solidFill>
                <a:latin typeface="Times New Roman" pitchFamily="18" charset="0"/>
                <a:cs typeface="Times New Roman" pitchFamily="18" charset="0"/>
              </a:rPr>
              <a:t>= 100 N = F</a:t>
            </a:r>
            <a:r>
              <a:rPr lang="en-US" b="1" baseline="-25000" dirty="0" smtClean="0">
                <a:solidFill>
                  <a:schemeClr val="tx1"/>
                </a:solidFill>
                <a:latin typeface="Times New Roman" pitchFamily="18" charset="0"/>
                <a:cs typeface="Times New Roman" pitchFamily="18" charset="0"/>
              </a:rPr>
              <a:t>BC</a:t>
            </a:r>
            <a:r>
              <a:rPr lang="en-US" b="1" dirty="0" smtClean="0">
                <a:solidFill>
                  <a:schemeClr val="tx1"/>
                </a:solidFill>
                <a:latin typeface="Times New Roman" pitchFamily="18" charset="0"/>
                <a:cs typeface="Times New Roman" pitchFamily="18" charset="0"/>
              </a:rPr>
              <a:t>   </a:t>
            </a:r>
          </a:p>
        </p:txBody>
      </p:sp>
    </p:spTree>
  </p:cSld>
  <p:clrMapOvr>
    <a:masterClrMapping/>
  </p:clrMapOvr>
  <p:transition>
    <p:split orient="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82211" cy="327269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400" b="1" dirty="0" smtClean="0">
                <a:solidFill>
                  <a:srgbClr val="FF0000"/>
                </a:solidFill>
                <a:effectLst>
                  <a:innerShdw blurRad="63500" dist="50800" dir="13500000">
                    <a:prstClr val="black">
                      <a:alpha val="50000"/>
                    </a:prstClr>
                  </a:innerShdw>
                </a:effectLst>
                <a:latin typeface="Times New Roman" pitchFamily="18" charset="0"/>
                <a:cs typeface="Times New Roman" pitchFamily="18" charset="0"/>
              </a:rPr>
              <a:t>Method of joints </a:t>
            </a:r>
            <a:endParaRPr lang="en-US" sz="2400" b="1" dirty="0">
              <a:solidFill>
                <a:srgbClr val="FF0000"/>
              </a:solidFill>
              <a:effectLst>
                <a:innerShdw blurRad="63500" dist="50800" dir="13500000">
                  <a:prstClr val="black">
                    <a:alpha val="50000"/>
                  </a:prstClr>
                </a:innerShdw>
              </a:effectLst>
              <a:latin typeface="Times New Roman" pitchFamily="18" charset="0"/>
              <a:cs typeface="Times New Roman" pitchFamily="18" charset="0"/>
            </a:endParaRPr>
          </a:p>
        </p:txBody>
      </p:sp>
      <p:sp>
        <p:nvSpPr>
          <p:cNvPr id="16" name="Rectangle 15"/>
          <p:cNvSpPr/>
          <p:nvPr/>
        </p:nvSpPr>
        <p:spPr>
          <a:xfrm>
            <a:off x="928662" y="1071546"/>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smtClean="0">
                <a:latin typeface="Times New Roman" pitchFamily="18" charset="0"/>
                <a:cs typeface="Times New Roman" pitchFamily="18" charset="0"/>
              </a:rPr>
              <a:t>Example [1]</a:t>
            </a:r>
            <a:endParaRPr lang="en-US" b="1" dirty="0">
              <a:latin typeface="Times New Roman" pitchFamily="18" charset="0"/>
              <a:cs typeface="Times New Roman" pitchFamily="18" charset="0"/>
            </a:endParaRPr>
          </a:p>
        </p:txBody>
      </p:sp>
      <p:sp>
        <p:nvSpPr>
          <p:cNvPr id="33" name="Oval 32"/>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857224" y="1719852"/>
            <a:ext cx="1214446"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b="1" dirty="0" smtClean="0"/>
              <a:t>Solution </a:t>
            </a:r>
          </a:p>
        </p:txBody>
      </p:sp>
      <p:sp>
        <p:nvSpPr>
          <p:cNvPr id="45" name="TextBox 44"/>
          <p:cNvSpPr txBox="1"/>
          <p:nvPr/>
        </p:nvSpPr>
        <p:spPr>
          <a:xfrm>
            <a:off x="857224" y="2202412"/>
            <a:ext cx="7858180" cy="646331"/>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just"/>
            <a:r>
              <a:rPr lang="en-US" b="1" dirty="0" smtClean="0"/>
              <a:t>Let us now go to joint C because it has two unknowns: F</a:t>
            </a:r>
            <a:r>
              <a:rPr lang="en-US" b="1" baseline="-25000" dirty="0" smtClean="0"/>
              <a:t>AC</a:t>
            </a:r>
            <a:r>
              <a:rPr lang="en-US" b="1" dirty="0" smtClean="0"/>
              <a:t> and F</a:t>
            </a:r>
            <a:r>
              <a:rPr lang="en-US" b="1" baseline="-25000" dirty="0" smtClean="0"/>
              <a:t>BC</a:t>
            </a:r>
            <a:r>
              <a:rPr lang="en-US" b="1" dirty="0" smtClean="0"/>
              <a:t>. Figure (a) shows F.B.D for joint C. </a:t>
            </a:r>
          </a:p>
        </p:txBody>
      </p:sp>
      <p:sp>
        <p:nvSpPr>
          <p:cNvPr id="67" name="TextBox 66"/>
          <p:cNvSpPr txBox="1"/>
          <p:nvPr/>
        </p:nvSpPr>
        <p:spPr>
          <a:xfrm>
            <a:off x="857224" y="2862860"/>
            <a:ext cx="5214974" cy="923330"/>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just"/>
            <a:r>
              <a:rPr lang="en-US" b="1" dirty="0" smtClean="0"/>
              <a:t>As in the previous joint,  let us resolve the unknown forces to their rectangular components as shown in figure (b)  </a:t>
            </a:r>
          </a:p>
        </p:txBody>
      </p:sp>
      <p:grpSp>
        <p:nvGrpSpPr>
          <p:cNvPr id="6" name="Group 100"/>
          <p:cNvGrpSpPr/>
          <p:nvPr/>
        </p:nvGrpSpPr>
        <p:grpSpPr>
          <a:xfrm>
            <a:off x="1000100" y="3714752"/>
            <a:ext cx="2714644" cy="2686126"/>
            <a:chOff x="428596" y="3714752"/>
            <a:chExt cx="2714644" cy="2686126"/>
          </a:xfrm>
        </p:grpSpPr>
        <p:grpSp>
          <p:nvGrpSpPr>
            <p:cNvPr id="7" name="Group 72"/>
            <p:cNvGrpSpPr/>
            <p:nvPr/>
          </p:nvGrpSpPr>
          <p:grpSpPr>
            <a:xfrm>
              <a:off x="428596" y="3714752"/>
              <a:ext cx="2714644" cy="2686126"/>
              <a:chOff x="5602949" y="2457386"/>
              <a:chExt cx="2714644" cy="2686126"/>
            </a:xfrm>
          </p:grpSpPr>
          <p:grpSp>
            <p:nvGrpSpPr>
              <p:cNvPr id="8" name="Group 63"/>
              <p:cNvGrpSpPr/>
              <p:nvPr/>
            </p:nvGrpSpPr>
            <p:grpSpPr>
              <a:xfrm>
                <a:off x="5602949" y="2457386"/>
                <a:ext cx="2714644" cy="2686126"/>
                <a:chOff x="-142908" y="2571744"/>
                <a:chExt cx="2714644" cy="2686126"/>
              </a:xfrm>
            </p:grpSpPr>
            <p:grpSp>
              <p:nvGrpSpPr>
                <p:cNvPr id="9" name="Group 53"/>
                <p:cNvGrpSpPr/>
                <p:nvPr/>
              </p:nvGrpSpPr>
              <p:grpSpPr>
                <a:xfrm>
                  <a:off x="-142908" y="2571744"/>
                  <a:ext cx="2714644" cy="2686126"/>
                  <a:chOff x="4938714" y="2438392"/>
                  <a:chExt cx="2714644" cy="2686126"/>
                </a:xfrm>
              </p:grpSpPr>
              <p:sp>
                <p:nvSpPr>
                  <p:cNvPr id="48" name="Oval 16"/>
                  <p:cNvSpPr>
                    <a:spLocks noChangeArrowheads="1"/>
                  </p:cNvSpPr>
                  <p:nvPr/>
                </p:nvSpPr>
                <p:spPr bwMode="auto">
                  <a:xfrm>
                    <a:off x="6690769" y="3414601"/>
                    <a:ext cx="94144" cy="76966"/>
                  </a:xfrm>
                  <a:prstGeom prst="ellipse">
                    <a:avLst/>
                  </a:prstGeom>
                  <a:gradFill rotWithShape="0">
                    <a:gsLst>
                      <a:gs pos="0">
                        <a:srgbClr val="95B3D7"/>
                      </a:gs>
                      <a:gs pos="50000">
                        <a:srgbClr val="DBE5F1"/>
                      </a:gs>
                      <a:gs pos="100000">
                        <a:srgbClr val="95B3D7"/>
                      </a:gs>
                    </a:gsLst>
                    <a:lin ang="18900000" scaled="1"/>
                  </a:gradFill>
                  <a:ln w="12700">
                    <a:solidFill>
                      <a:srgbClr val="95B3D7"/>
                    </a:solidFill>
                    <a:round/>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51" name="TextBox 50"/>
                  <p:cNvSpPr txBox="1"/>
                  <p:nvPr/>
                </p:nvSpPr>
                <p:spPr>
                  <a:xfrm>
                    <a:off x="6081722" y="3081334"/>
                    <a:ext cx="642941" cy="400110"/>
                  </a:xfrm>
                  <a:prstGeom prst="rect">
                    <a:avLst/>
                  </a:prstGeom>
                  <a:noFill/>
                </p:spPr>
                <p:txBody>
                  <a:bodyPr wrap="square" rtlCol="0">
                    <a:spAutoFit/>
                  </a:bodyPr>
                  <a:lstStyle/>
                  <a:p>
                    <a:pPr algn="ctr"/>
                    <a:r>
                      <a:rPr lang="en-US" sz="2000" b="1" dirty="0" smtClean="0"/>
                      <a:t>C </a:t>
                    </a:r>
                    <a:endParaRPr lang="en-US" sz="2000" b="1" baseline="30000" dirty="0"/>
                  </a:p>
                </p:txBody>
              </p:sp>
              <p:sp>
                <p:nvSpPr>
                  <p:cNvPr id="65" name="TextBox 64"/>
                  <p:cNvSpPr txBox="1"/>
                  <p:nvPr/>
                </p:nvSpPr>
                <p:spPr>
                  <a:xfrm>
                    <a:off x="5081590" y="3224210"/>
                    <a:ext cx="642941" cy="400110"/>
                  </a:xfrm>
                  <a:prstGeom prst="rect">
                    <a:avLst/>
                  </a:prstGeom>
                  <a:noFill/>
                </p:spPr>
                <p:txBody>
                  <a:bodyPr wrap="square" rtlCol="0">
                    <a:spAutoFit/>
                  </a:bodyPr>
                  <a:lstStyle/>
                  <a:p>
                    <a:pPr algn="ctr"/>
                    <a:r>
                      <a:rPr lang="en-US" sz="2000" b="1" dirty="0" smtClean="0"/>
                      <a:t>F</a:t>
                    </a:r>
                    <a:r>
                      <a:rPr lang="en-US" sz="2000" b="1" baseline="-25000" dirty="0" smtClean="0"/>
                      <a:t>AC</a:t>
                    </a:r>
                    <a:endParaRPr lang="en-US" sz="2000" b="1" baseline="-25000" dirty="0"/>
                  </a:p>
                </p:txBody>
              </p:sp>
              <p:sp>
                <p:nvSpPr>
                  <p:cNvPr id="66" name="TextBox 65"/>
                  <p:cNvSpPr txBox="1"/>
                  <p:nvPr/>
                </p:nvSpPr>
                <p:spPr>
                  <a:xfrm>
                    <a:off x="4938714" y="2438392"/>
                    <a:ext cx="1285884" cy="400110"/>
                  </a:xfrm>
                  <a:prstGeom prst="rect">
                    <a:avLst/>
                  </a:prstGeom>
                  <a:noFill/>
                </p:spPr>
                <p:txBody>
                  <a:bodyPr wrap="square" rtlCol="0">
                    <a:spAutoFit/>
                  </a:bodyPr>
                  <a:lstStyle/>
                  <a:p>
                    <a:pPr algn="ctr"/>
                    <a:r>
                      <a:rPr lang="en-US" sz="2000" b="1" dirty="0" smtClean="0"/>
                      <a:t>F</a:t>
                    </a:r>
                    <a:r>
                      <a:rPr lang="en-US" sz="2000" b="1" baseline="-25000" dirty="0" smtClean="0"/>
                      <a:t>BC</a:t>
                    </a:r>
                    <a:r>
                      <a:rPr lang="en-US" sz="2000" b="1" dirty="0" smtClean="0"/>
                      <a:t> = 100N</a:t>
                    </a:r>
                    <a:endParaRPr lang="en-US" sz="2000" b="1" baseline="-25000" dirty="0"/>
                  </a:p>
                </p:txBody>
              </p:sp>
              <p:sp>
                <p:nvSpPr>
                  <p:cNvPr id="68" name="TextBox 67"/>
                  <p:cNvSpPr txBox="1"/>
                  <p:nvPr/>
                </p:nvSpPr>
                <p:spPr>
                  <a:xfrm>
                    <a:off x="6081722" y="4724408"/>
                    <a:ext cx="642941" cy="400110"/>
                  </a:xfrm>
                  <a:prstGeom prst="rect">
                    <a:avLst/>
                  </a:prstGeom>
                  <a:noFill/>
                </p:spPr>
                <p:txBody>
                  <a:bodyPr wrap="square" rtlCol="0">
                    <a:spAutoFit/>
                  </a:bodyPr>
                  <a:lstStyle/>
                  <a:p>
                    <a:pPr algn="ctr"/>
                    <a:r>
                      <a:rPr lang="en-US" sz="2000" b="1" dirty="0" smtClean="0"/>
                      <a:t>(a)</a:t>
                    </a:r>
                    <a:endParaRPr lang="en-US" sz="2000" b="1" baseline="-25000" dirty="0"/>
                  </a:p>
                </p:txBody>
              </p:sp>
              <p:sp>
                <p:nvSpPr>
                  <p:cNvPr id="71" name="TextBox 70"/>
                  <p:cNvSpPr txBox="1"/>
                  <p:nvPr/>
                </p:nvSpPr>
                <p:spPr>
                  <a:xfrm>
                    <a:off x="7010417" y="3324166"/>
                    <a:ext cx="642941" cy="400110"/>
                  </a:xfrm>
                  <a:prstGeom prst="rect">
                    <a:avLst/>
                  </a:prstGeom>
                  <a:noFill/>
                </p:spPr>
                <p:txBody>
                  <a:bodyPr wrap="square" rtlCol="0">
                    <a:spAutoFit/>
                  </a:bodyPr>
                  <a:lstStyle/>
                  <a:p>
                    <a:pPr algn="ctr"/>
                    <a:r>
                      <a:rPr lang="en-US" sz="2000" b="1" dirty="0" smtClean="0"/>
                      <a:t>x</a:t>
                    </a:r>
                    <a:endParaRPr lang="en-US" sz="2000" b="1" baseline="30000" dirty="0"/>
                  </a:p>
                </p:txBody>
              </p:sp>
              <p:sp>
                <p:nvSpPr>
                  <p:cNvPr id="72" name="TextBox 71"/>
                  <p:cNvSpPr txBox="1"/>
                  <p:nvPr/>
                </p:nvSpPr>
                <p:spPr>
                  <a:xfrm>
                    <a:off x="6408095" y="2581268"/>
                    <a:ext cx="642941" cy="400110"/>
                  </a:xfrm>
                  <a:prstGeom prst="rect">
                    <a:avLst/>
                  </a:prstGeom>
                  <a:noFill/>
                </p:spPr>
                <p:txBody>
                  <a:bodyPr wrap="square" rtlCol="0">
                    <a:spAutoFit/>
                  </a:bodyPr>
                  <a:lstStyle/>
                  <a:p>
                    <a:pPr algn="ctr"/>
                    <a:r>
                      <a:rPr lang="en-US" sz="2000" b="1" dirty="0" smtClean="0"/>
                      <a:t>y</a:t>
                    </a:r>
                    <a:endParaRPr lang="en-US" sz="2000" b="1" baseline="30000" dirty="0"/>
                  </a:p>
                </p:txBody>
              </p:sp>
              <p:sp>
                <p:nvSpPr>
                  <p:cNvPr id="54" name="TextBox 53"/>
                  <p:cNvSpPr txBox="1"/>
                  <p:nvPr/>
                </p:nvSpPr>
                <p:spPr>
                  <a:xfrm>
                    <a:off x="6153161" y="4010028"/>
                    <a:ext cx="642941" cy="400110"/>
                  </a:xfrm>
                  <a:prstGeom prst="rect">
                    <a:avLst/>
                  </a:prstGeom>
                  <a:noFill/>
                </p:spPr>
                <p:txBody>
                  <a:bodyPr wrap="square" rtlCol="0">
                    <a:spAutoFit/>
                  </a:bodyPr>
                  <a:lstStyle/>
                  <a:p>
                    <a:pPr algn="ctr"/>
                    <a:r>
                      <a:rPr lang="en-US" sz="2000" b="1" dirty="0" smtClean="0"/>
                      <a:t>C</a:t>
                    </a:r>
                    <a:r>
                      <a:rPr lang="en-US" sz="2000" b="1" baseline="-25000" dirty="0" smtClean="0"/>
                      <a:t>y</a:t>
                    </a:r>
                    <a:endParaRPr lang="en-US" sz="2000" b="1" baseline="-25000" dirty="0"/>
                  </a:p>
                </p:txBody>
              </p:sp>
            </p:grpSp>
            <p:cxnSp>
              <p:nvCxnSpPr>
                <p:cNvPr id="58" name="Straight Arrow Connector 57"/>
                <p:cNvCxnSpPr/>
                <p:nvPr/>
              </p:nvCxnSpPr>
              <p:spPr>
                <a:xfrm rot="16200000">
                  <a:off x="1185086" y="4171197"/>
                  <a:ext cx="914400" cy="1511"/>
                </a:xfrm>
                <a:prstGeom prst="straightConnector1">
                  <a:avLst/>
                </a:prstGeom>
                <a:ln>
                  <a:solidFill>
                    <a:schemeClr val="tx1"/>
                  </a:solidFill>
                  <a:tailEnd type="stealth" w="lg" len="lg"/>
                </a:ln>
              </p:spPr>
              <p:style>
                <a:lnRef idx="3">
                  <a:schemeClr val="dk1"/>
                </a:lnRef>
                <a:fillRef idx="0">
                  <a:schemeClr val="dk1"/>
                </a:fillRef>
                <a:effectRef idx="2">
                  <a:schemeClr val="dk1"/>
                </a:effectRef>
                <a:fontRef idx="minor">
                  <a:schemeClr val="tx1"/>
                </a:fontRef>
              </p:style>
            </p:cxnSp>
            <p:cxnSp>
              <p:nvCxnSpPr>
                <p:cNvPr id="62" name="Straight Arrow Connector 61"/>
                <p:cNvCxnSpPr/>
                <p:nvPr/>
              </p:nvCxnSpPr>
              <p:spPr>
                <a:xfrm rot="10800000" flipV="1">
                  <a:off x="585766" y="3571876"/>
                  <a:ext cx="914400" cy="1511"/>
                </a:xfrm>
                <a:prstGeom prst="straightConnector1">
                  <a:avLst/>
                </a:prstGeom>
                <a:ln>
                  <a:solidFill>
                    <a:schemeClr val="tx1"/>
                  </a:solidFill>
                  <a:tailEnd type="stealth" w="lg" len="lg"/>
                </a:ln>
              </p:spPr>
              <p:style>
                <a:lnRef idx="3">
                  <a:schemeClr val="dk1"/>
                </a:lnRef>
                <a:fillRef idx="0">
                  <a:schemeClr val="dk1"/>
                </a:fillRef>
                <a:effectRef idx="2">
                  <a:schemeClr val="dk1"/>
                </a:effectRef>
                <a:fontRef idx="minor">
                  <a:schemeClr val="tx1"/>
                </a:fontRef>
              </p:style>
            </p:cxnSp>
            <p:cxnSp>
              <p:nvCxnSpPr>
                <p:cNvPr id="63" name="Straight Arrow Connector 62"/>
                <p:cNvCxnSpPr/>
                <p:nvPr/>
              </p:nvCxnSpPr>
              <p:spPr>
                <a:xfrm rot="14400000" flipH="1" flipV="1">
                  <a:off x="915031" y="3181626"/>
                  <a:ext cx="914400" cy="1511"/>
                </a:xfrm>
                <a:prstGeom prst="straightConnector1">
                  <a:avLst/>
                </a:prstGeom>
                <a:ln>
                  <a:solidFill>
                    <a:schemeClr val="tx1"/>
                  </a:solidFill>
                  <a:tailEnd type="stealth" w="lg" len="lg"/>
                </a:ln>
              </p:spPr>
              <p:style>
                <a:lnRef idx="3">
                  <a:schemeClr val="dk1"/>
                </a:lnRef>
                <a:fillRef idx="0">
                  <a:schemeClr val="dk1"/>
                </a:fillRef>
                <a:effectRef idx="2">
                  <a:schemeClr val="dk1"/>
                </a:effectRef>
                <a:fontRef idx="minor">
                  <a:schemeClr val="tx1"/>
                </a:fontRef>
              </p:style>
            </p:cxnSp>
          </p:grpSp>
          <p:cxnSp>
            <p:nvCxnSpPr>
              <p:cNvPr id="69" name="Straight Arrow Connector 68"/>
              <p:cNvCxnSpPr/>
              <p:nvPr/>
            </p:nvCxnSpPr>
            <p:spPr>
              <a:xfrm>
                <a:off x="7496089" y="3500438"/>
                <a:ext cx="365760" cy="1511"/>
              </a:xfrm>
              <a:prstGeom prst="straightConnector1">
                <a:avLst/>
              </a:prstGeom>
              <a:ln w="0">
                <a:solidFill>
                  <a:schemeClr val="tx1"/>
                </a:solidFill>
                <a:tailEnd type="none" w="lg" len="lg"/>
              </a:ln>
            </p:spPr>
            <p:style>
              <a:lnRef idx="3">
                <a:schemeClr val="dk1"/>
              </a:lnRef>
              <a:fillRef idx="0">
                <a:schemeClr val="dk1"/>
              </a:fillRef>
              <a:effectRef idx="2">
                <a:schemeClr val="dk1"/>
              </a:effectRef>
              <a:fontRef idx="minor">
                <a:schemeClr val="tx1"/>
              </a:fontRef>
            </p:style>
          </p:cxnSp>
          <p:cxnSp>
            <p:nvCxnSpPr>
              <p:cNvPr id="70" name="Straight Arrow Connector 69"/>
              <p:cNvCxnSpPr/>
              <p:nvPr/>
            </p:nvCxnSpPr>
            <p:spPr>
              <a:xfrm rot="5400000">
                <a:off x="7247396" y="3173926"/>
                <a:ext cx="365760" cy="1511"/>
              </a:xfrm>
              <a:prstGeom prst="straightConnector1">
                <a:avLst/>
              </a:prstGeom>
              <a:ln w="0">
                <a:solidFill>
                  <a:schemeClr val="tx1"/>
                </a:solidFill>
                <a:tailEnd type="none" w="lg" len="lg"/>
              </a:ln>
            </p:spPr>
            <p:style>
              <a:lnRef idx="3">
                <a:schemeClr val="dk1"/>
              </a:lnRef>
              <a:fillRef idx="0">
                <a:schemeClr val="dk1"/>
              </a:fillRef>
              <a:effectRef idx="2">
                <a:schemeClr val="dk1"/>
              </a:effectRef>
              <a:fontRef idx="minor">
                <a:schemeClr val="tx1"/>
              </a:fontRef>
            </p:style>
          </p:cxnSp>
          <p:cxnSp>
            <p:nvCxnSpPr>
              <p:cNvPr id="98" name="Straight Arrow Connector 97"/>
              <p:cNvCxnSpPr/>
              <p:nvPr/>
            </p:nvCxnSpPr>
            <p:spPr>
              <a:xfrm>
                <a:off x="6817395" y="3457518"/>
                <a:ext cx="365760" cy="1511"/>
              </a:xfrm>
              <a:prstGeom prst="straightConnector1">
                <a:avLst/>
              </a:prstGeom>
              <a:ln w="0">
                <a:solidFill>
                  <a:schemeClr val="tx1"/>
                </a:solidFill>
                <a:tailEnd type="none" w="lg" len="lg"/>
              </a:ln>
            </p:spPr>
            <p:style>
              <a:lnRef idx="3">
                <a:schemeClr val="dk1"/>
              </a:lnRef>
              <a:fillRef idx="0">
                <a:schemeClr val="dk1"/>
              </a:fillRef>
              <a:effectRef idx="2">
                <a:schemeClr val="dk1"/>
              </a:effectRef>
              <a:fontRef idx="minor">
                <a:schemeClr val="tx1"/>
              </a:fontRef>
            </p:style>
          </p:cxnSp>
        </p:grpSp>
        <p:sp>
          <p:nvSpPr>
            <p:cNvPr id="99" name="TextBox 98"/>
            <p:cNvSpPr txBox="1"/>
            <p:nvPr/>
          </p:nvSpPr>
          <p:spPr>
            <a:xfrm>
              <a:off x="1357291" y="4286256"/>
              <a:ext cx="642941" cy="400110"/>
            </a:xfrm>
            <a:prstGeom prst="rect">
              <a:avLst/>
            </a:prstGeom>
            <a:noFill/>
          </p:spPr>
          <p:txBody>
            <a:bodyPr wrap="square" rtlCol="0">
              <a:spAutoFit/>
            </a:bodyPr>
            <a:lstStyle/>
            <a:p>
              <a:pPr algn="ctr"/>
              <a:r>
                <a:rPr lang="en-US" sz="2000" b="1" dirty="0" smtClean="0">
                  <a:solidFill>
                    <a:schemeClr val="tx2"/>
                  </a:solidFill>
                </a:rPr>
                <a:t>60</a:t>
              </a:r>
              <a:r>
                <a:rPr lang="en-US" sz="2000" b="1" baseline="30000" dirty="0" smtClean="0">
                  <a:solidFill>
                    <a:schemeClr val="tx2"/>
                  </a:solidFill>
                </a:rPr>
                <a:t>O</a:t>
              </a:r>
              <a:endParaRPr lang="en-US" sz="2000" b="1" baseline="30000" dirty="0">
                <a:solidFill>
                  <a:schemeClr val="tx2"/>
                </a:solidFill>
              </a:endParaRPr>
            </a:p>
          </p:txBody>
        </p:sp>
      </p:grpSp>
      <p:grpSp>
        <p:nvGrpSpPr>
          <p:cNvPr id="60" name="Group 59"/>
          <p:cNvGrpSpPr/>
          <p:nvPr/>
        </p:nvGrpSpPr>
        <p:grpSpPr>
          <a:xfrm>
            <a:off x="5429256" y="3100328"/>
            <a:ext cx="3143272" cy="3471944"/>
            <a:chOff x="4786314" y="2814576"/>
            <a:chExt cx="3143272" cy="3471944"/>
          </a:xfrm>
        </p:grpSpPr>
        <p:grpSp>
          <p:nvGrpSpPr>
            <p:cNvPr id="2" name="Group 95"/>
            <p:cNvGrpSpPr/>
            <p:nvPr/>
          </p:nvGrpSpPr>
          <p:grpSpPr>
            <a:xfrm>
              <a:off x="4786314" y="2814576"/>
              <a:ext cx="3143272" cy="3471944"/>
              <a:chOff x="4786314" y="2786058"/>
              <a:chExt cx="3143272" cy="3471944"/>
            </a:xfrm>
          </p:grpSpPr>
          <p:grpSp>
            <p:nvGrpSpPr>
              <p:cNvPr id="3" name="Group 73"/>
              <p:cNvGrpSpPr/>
              <p:nvPr/>
            </p:nvGrpSpPr>
            <p:grpSpPr>
              <a:xfrm>
                <a:off x="4786314" y="2786058"/>
                <a:ext cx="3143272" cy="3471944"/>
                <a:chOff x="6174453" y="1671568"/>
                <a:chExt cx="3143272" cy="3471944"/>
              </a:xfrm>
            </p:grpSpPr>
            <p:grpSp>
              <p:nvGrpSpPr>
                <p:cNvPr id="4" name="Group 63"/>
                <p:cNvGrpSpPr/>
                <p:nvPr/>
              </p:nvGrpSpPr>
              <p:grpSpPr>
                <a:xfrm>
                  <a:off x="6174453" y="1671568"/>
                  <a:ext cx="3143272" cy="3471944"/>
                  <a:chOff x="428596" y="1785926"/>
                  <a:chExt cx="3143272" cy="3471944"/>
                </a:xfrm>
              </p:grpSpPr>
              <p:grpSp>
                <p:nvGrpSpPr>
                  <p:cNvPr id="5" name="Group 53"/>
                  <p:cNvGrpSpPr/>
                  <p:nvPr/>
                </p:nvGrpSpPr>
                <p:grpSpPr>
                  <a:xfrm>
                    <a:off x="428596" y="1785926"/>
                    <a:ext cx="3143272" cy="3471944"/>
                    <a:chOff x="5510218" y="1652574"/>
                    <a:chExt cx="3143272" cy="3471944"/>
                  </a:xfrm>
                </p:grpSpPr>
                <p:sp>
                  <p:nvSpPr>
                    <p:cNvPr id="83" name="Oval 16"/>
                    <p:cNvSpPr>
                      <a:spLocks noChangeArrowheads="1"/>
                    </p:cNvSpPr>
                    <p:nvPr/>
                  </p:nvSpPr>
                  <p:spPr bwMode="auto">
                    <a:xfrm>
                      <a:off x="6690769" y="3414601"/>
                      <a:ext cx="94144" cy="76966"/>
                    </a:xfrm>
                    <a:prstGeom prst="ellipse">
                      <a:avLst/>
                    </a:prstGeom>
                    <a:gradFill rotWithShape="0">
                      <a:gsLst>
                        <a:gs pos="0">
                          <a:srgbClr val="95B3D7"/>
                        </a:gs>
                        <a:gs pos="50000">
                          <a:srgbClr val="DBE5F1"/>
                        </a:gs>
                        <a:gs pos="100000">
                          <a:srgbClr val="95B3D7"/>
                        </a:gs>
                      </a:gsLst>
                      <a:lin ang="18900000" scaled="1"/>
                    </a:gradFill>
                    <a:ln w="12700">
                      <a:solidFill>
                        <a:srgbClr val="95B3D7"/>
                      </a:solidFill>
                      <a:round/>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84" name="TextBox 83"/>
                    <p:cNvSpPr txBox="1"/>
                    <p:nvPr/>
                  </p:nvSpPr>
                  <p:spPr>
                    <a:xfrm>
                      <a:off x="6224598" y="3009896"/>
                      <a:ext cx="642941" cy="400110"/>
                    </a:xfrm>
                    <a:prstGeom prst="rect">
                      <a:avLst/>
                    </a:prstGeom>
                    <a:noFill/>
                  </p:spPr>
                  <p:txBody>
                    <a:bodyPr wrap="square" rtlCol="0">
                      <a:spAutoFit/>
                    </a:bodyPr>
                    <a:lstStyle/>
                    <a:p>
                      <a:pPr algn="ctr"/>
                      <a:r>
                        <a:rPr lang="en-US" sz="2000" b="1" dirty="0" smtClean="0"/>
                        <a:t>B</a:t>
                      </a:r>
                      <a:endParaRPr lang="en-US" sz="2000" b="1" baseline="30000" dirty="0"/>
                    </a:p>
                  </p:txBody>
                </p:sp>
                <p:sp>
                  <p:nvSpPr>
                    <p:cNvPr id="87" name="TextBox 86"/>
                    <p:cNvSpPr txBox="1"/>
                    <p:nvPr/>
                  </p:nvSpPr>
                  <p:spPr>
                    <a:xfrm>
                      <a:off x="6796102" y="4724408"/>
                      <a:ext cx="642941" cy="400110"/>
                    </a:xfrm>
                    <a:prstGeom prst="rect">
                      <a:avLst/>
                    </a:prstGeom>
                    <a:noFill/>
                  </p:spPr>
                  <p:txBody>
                    <a:bodyPr wrap="square" rtlCol="0">
                      <a:spAutoFit/>
                    </a:bodyPr>
                    <a:lstStyle/>
                    <a:p>
                      <a:pPr algn="ctr"/>
                      <a:r>
                        <a:rPr lang="en-US" sz="2000" b="1" dirty="0" smtClean="0"/>
                        <a:t>(b)</a:t>
                      </a:r>
                      <a:endParaRPr lang="en-US" sz="2000" b="1" baseline="-25000" dirty="0"/>
                    </a:p>
                  </p:txBody>
                </p:sp>
                <p:sp>
                  <p:nvSpPr>
                    <p:cNvPr id="88" name="TextBox 87"/>
                    <p:cNvSpPr txBox="1"/>
                    <p:nvPr/>
                  </p:nvSpPr>
                  <p:spPr>
                    <a:xfrm>
                      <a:off x="8010549" y="3252728"/>
                      <a:ext cx="642941" cy="400110"/>
                    </a:xfrm>
                    <a:prstGeom prst="rect">
                      <a:avLst/>
                    </a:prstGeom>
                    <a:noFill/>
                  </p:spPr>
                  <p:txBody>
                    <a:bodyPr wrap="square" rtlCol="0">
                      <a:spAutoFit/>
                    </a:bodyPr>
                    <a:lstStyle/>
                    <a:p>
                      <a:pPr algn="ctr"/>
                      <a:r>
                        <a:rPr lang="en-US" sz="2000" b="1" dirty="0" smtClean="0"/>
                        <a:t>x</a:t>
                      </a:r>
                      <a:endParaRPr lang="en-US" sz="2000" b="1" baseline="30000" dirty="0"/>
                    </a:p>
                  </p:txBody>
                </p:sp>
                <p:sp>
                  <p:nvSpPr>
                    <p:cNvPr id="89" name="TextBox 88"/>
                    <p:cNvSpPr txBox="1"/>
                    <p:nvPr/>
                  </p:nvSpPr>
                  <p:spPr>
                    <a:xfrm>
                      <a:off x="6438912" y="1652574"/>
                      <a:ext cx="642941" cy="400110"/>
                    </a:xfrm>
                    <a:prstGeom prst="rect">
                      <a:avLst/>
                    </a:prstGeom>
                    <a:noFill/>
                  </p:spPr>
                  <p:txBody>
                    <a:bodyPr wrap="square" rtlCol="0">
                      <a:spAutoFit/>
                    </a:bodyPr>
                    <a:lstStyle/>
                    <a:p>
                      <a:pPr algn="ctr"/>
                      <a:r>
                        <a:rPr lang="en-US" sz="2000" b="1" dirty="0" smtClean="0"/>
                        <a:t>y</a:t>
                      </a:r>
                      <a:endParaRPr lang="en-US" sz="2000" b="1" baseline="30000" dirty="0"/>
                    </a:p>
                  </p:txBody>
                </p:sp>
                <p:sp>
                  <p:nvSpPr>
                    <p:cNvPr id="91" name="TextBox 90"/>
                    <p:cNvSpPr txBox="1"/>
                    <p:nvPr/>
                  </p:nvSpPr>
                  <p:spPr>
                    <a:xfrm>
                      <a:off x="5510218" y="2938458"/>
                      <a:ext cx="642941" cy="400110"/>
                    </a:xfrm>
                    <a:prstGeom prst="rect">
                      <a:avLst/>
                    </a:prstGeom>
                    <a:noFill/>
                  </p:spPr>
                  <p:txBody>
                    <a:bodyPr wrap="square" rtlCol="0">
                      <a:spAutoFit/>
                    </a:bodyPr>
                    <a:lstStyle/>
                    <a:p>
                      <a:pPr algn="ctr"/>
                      <a:r>
                        <a:rPr lang="en-US" sz="2000" b="1" dirty="0" smtClean="0"/>
                        <a:t>F</a:t>
                      </a:r>
                      <a:r>
                        <a:rPr lang="en-US" sz="2000" b="1" baseline="-25000" dirty="0" smtClean="0"/>
                        <a:t>AC</a:t>
                      </a:r>
                      <a:endParaRPr lang="en-US" sz="2000" b="1" baseline="-25000" dirty="0"/>
                    </a:p>
                  </p:txBody>
                </p:sp>
                <p:sp>
                  <p:nvSpPr>
                    <p:cNvPr id="55" name="TextBox 54"/>
                    <p:cNvSpPr txBox="1"/>
                    <p:nvPr/>
                  </p:nvSpPr>
                  <p:spPr>
                    <a:xfrm>
                      <a:off x="6938978" y="2966976"/>
                      <a:ext cx="1428760" cy="400110"/>
                    </a:xfrm>
                    <a:prstGeom prst="rect">
                      <a:avLst/>
                    </a:prstGeom>
                    <a:noFill/>
                  </p:spPr>
                  <p:txBody>
                    <a:bodyPr wrap="square" rtlCol="0">
                      <a:spAutoFit/>
                    </a:bodyPr>
                    <a:lstStyle/>
                    <a:p>
                      <a:pPr algn="ctr"/>
                      <a:r>
                        <a:rPr lang="en-US" sz="2000" b="1" dirty="0" smtClean="0"/>
                        <a:t>100 </a:t>
                      </a:r>
                      <a:r>
                        <a:rPr lang="en-US" sz="2000" b="1" dirty="0" err="1" smtClean="0"/>
                        <a:t>cos</a:t>
                      </a:r>
                      <a:r>
                        <a:rPr lang="en-US" sz="2000" b="1" dirty="0" smtClean="0"/>
                        <a:t>(60)</a:t>
                      </a:r>
                      <a:endParaRPr lang="en-US" sz="2000" b="1" baseline="-25000" dirty="0"/>
                    </a:p>
                  </p:txBody>
                </p:sp>
                <p:sp>
                  <p:nvSpPr>
                    <p:cNvPr id="57" name="TextBox 56"/>
                    <p:cNvSpPr txBox="1"/>
                    <p:nvPr/>
                  </p:nvSpPr>
                  <p:spPr>
                    <a:xfrm>
                      <a:off x="6796102" y="2295516"/>
                      <a:ext cx="1428760" cy="400110"/>
                    </a:xfrm>
                    <a:prstGeom prst="rect">
                      <a:avLst/>
                    </a:prstGeom>
                    <a:noFill/>
                  </p:spPr>
                  <p:txBody>
                    <a:bodyPr wrap="square" rtlCol="0">
                      <a:spAutoFit/>
                    </a:bodyPr>
                    <a:lstStyle/>
                    <a:p>
                      <a:pPr algn="ctr"/>
                      <a:r>
                        <a:rPr lang="en-US" sz="2000" b="1" dirty="0" smtClean="0"/>
                        <a:t>100 sin(60)</a:t>
                      </a:r>
                      <a:endParaRPr lang="en-US" sz="2000" b="1" baseline="-25000" dirty="0"/>
                    </a:p>
                  </p:txBody>
                </p:sp>
              </p:grpSp>
              <p:cxnSp>
                <p:nvCxnSpPr>
                  <p:cNvPr id="81" name="Straight Arrow Connector 80"/>
                  <p:cNvCxnSpPr/>
                  <p:nvPr/>
                </p:nvCxnSpPr>
                <p:spPr>
                  <a:xfrm rot="10800000" flipV="1">
                    <a:off x="642911" y="3571876"/>
                    <a:ext cx="914400" cy="1511"/>
                  </a:xfrm>
                  <a:prstGeom prst="straightConnector1">
                    <a:avLst/>
                  </a:prstGeom>
                  <a:ln>
                    <a:tailEnd type="stealth" w="lg" len="lg"/>
                  </a:ln>
                </p:spPr>
                <p:style>
                  <a:lnRef idx="2">
                    <a:schemeClr val="dk1"/>
                  </a:lnRef>
                  <a:fillRef idx="0">
                    <a:schemeClr val="dk1"/>
                  </a:fillRef>
                  <a:effectRef idx="1">
                    <a:schemeClr val="dk1"/>
                  </a:effectRef>
                  <a:fontRef idx="minor">
                    <a:schemeClr val="tx1"/>
                  </a:fontRef>
                </p:style>
              </p:cxnSp>
              <p:cxnSp>
                <p:nvCxnSpPr>
                  <p:cNvPr id="94" name="Straight Arrow Connector 93"/>
                  <p:cNvCxnSpPr/>
                  <p:nvPr/>
                </p:nvCxnSpPr>
                <p:spPr>
                  <a:xfrm flipV="1">
                    <a:off x="1785918" y="3571876"/>
                    <a:ext cx="914400" cy="1511"/>
                  </a:xfrm>
                  <a:prstGeom prst="straightConnector1">
                    <a:avLst/>
                  </a:prstGeom>
                  <a:ln>
                    <a:tailEnd type="stealth" w="lg" len="lg"/>
                  </a:ln>
                </p:spPr>
                <p:style>
                  <a:lnRef idx="2">
                    <a:schemeClr val="dk1"/>
                  </a:lnRef>
                  <a:fillRef idx="0">
                    <a:schemeClr val="dk1"/>
                  </a:fillRef>
                  <a:effectRef idx="1">
                    <a:schemeClr val="dk1"/>
                  </a:effectRef>
                  <a:fontRef idx="minor">
                    <a:schemeClr val="tx1"/>
                  </a:fontRef>
                </p:style>
              </p:cxnSp>
            </p:grpSp>
            <p:cxnSp>
              <p:nvCxnSpPr>
                <p:cNvPr id="76" name="Straight Arrow Connector 75"/>
                <p:cNvCxnSpPr/>
                <p:nvPr/>
              </p:nvCxnSpPr>
              <p:spPr>
                <a:xfrm>
                  <a:off x="8496221" y="3429000"/>
                  <a:ext cx="365760" cy="1511"/>
                </a:xfrm>
                <a:prstGeom prst="straightConnector1">
                  <a:avLst/>
                </a:prstGeom>
                <a:ln w="0">
                  <a:solidFill>
                    <a:schemeClr val="tx1"/>
                  </a:solidFill>
                  <a:tailEnd type="none" w="lg" len="lg"/>
                </a:ln>
              </p:spPr>
              <p:style>
                <a:lnRef idx="3">
                  <a:schemeClr val="dk1"/>
                </a:lnRef>
                <a:fillRef idx="0">
                  <a:schemeClr val="dk1"/>
                </a:fillRef>
                <a:effectRef idx="2">
                  <a:schemeClr val="dk1"/>
                </a:effectRef>
                <a:fontRef idx="minor">
                  <a:schemeClr val="tx1"/>
                </a:fontRef>
              </p:style>
            </p:cxnSp>
            <p:cxnSp>
              <p:nvCxnSpPr>
                <p:cNvPr id="77" name="Straight Arrow Connector 76"/>
                <p:cNvCxnSpPr/>
                <p:nvPr/>
              </p:nvCxnSpPr>
              <p:spPr>
                <a:xfrm rot="5400000">
                  <a:off x="7278213" y="2245232"/>
                  <a:ext cx="365760" cy="1511"/>
                </a:xfrm>
                <a:prstGeom prst="straightConnector1">
                  <a:avLst/>
                </a:prstGeom>
                <a:ln w="0">
                  <a:solidFill>
                    <a:schemeClr val="tx1"/>
                  </a:solidFill>
                  <a:tailEnd type="none" w="lg" len="lg"/>
                </a:ln>
              </p:spPr>
              <p:style>
                <a:lnRef idx="3">
                  <a:schemeClr val="dk1"/>
                </a:lnRef>
                <a:fillRef idx="0">
                  <a:schemeClr val="dk1"/>
                </a:fillRef>
                <a:effectRef idx="2">
                  <a:schemeClr val="dk1"/>
                </a:effectRef>
                <a:fontRef idx="minor">
                  <a:schemeClr val="tx1"/>
                </a:fontRef>
              </p:style>
            </p:cxnSp>
          </p:grpSp>
          <p:cxnSp>
            <p:nvCxnSpPr>
              <p:cNvPr id="93" name="Straight Arrow Connector 92"/>
              <p:cNvCxnSpPr/>
              <p:nvPr/>
            </p:nvCxnSpPr>
            <p:spPr>
              <a:xfrm rot="16200000" flipV="1">
                <a:off x="5623766" y="5114184"/>
                <a:ext cx="914400" cy="1511"/>
              </a:xfrm>
              <a:prstGeom prst="straightConnector1">
                <a:avLst/>
              </a:prstGeom>
              <a:ln>
                <a:tailEnd type="stealth" w="lg" len="lg"/>
              </a:ln>
            </p:spPr>
            <p:style>
              <a:lnRef idx="2">
                <a:schemeClr val="dk1"/>
              </a:lnRef>
              <a:fillRef idx="0">
                <a:schemeClr val="dk1"/>
              </a:fillRef>
              <a:effectRef idx="1">
                <a:schemeClr val="dk1"/>
              </a:effectRef>
              <a:fontRef idx="minor">
                <a:schemeClr val="tx1"/>
              </a:fontRef>
            </p:style>
          </p:cxnSp>
          <p:sp>
            <p:nvSpPr>
              <p:cNvPr id="95" name="TextBox 94"/>
              <p:cNvSpPr txBox="1"/>
              <p:nvPr/>
            </p:nvSpPr>
            <p:spPr>
              <a:xfrm>
                <a:off x="6000760" y="5286388"/>
                <a:ext cx="642941" cy="400110"/>
              </a:xfrm>
              <a:prstGeom prst="rect">
                <a:avLst/>
              </a:prstGeom>
              <a:noFill/>
            </p:spPr>
            <p:txBody>
              <a:bodyPr wrap="square" rtlCol="0">
                <a:spAutoFit/>
              </a:bodyPr>
              <a:lstStyle/>
              <a:p>
                <a:pPr algn="ctr"/>
                <a:r>
                  <a:rPr lang="en-US" sz="2000" b="1" dirty="0" smtClean="0"/>
                  <a:t>C</a:t>
                </a:r>
                <a:r>
                  <a:rPr lang="en-US" sz="2000" b="1" baseline="-25000" dirty="0" smtClean="0"/>
                  <a:t>y</a:t>
                </a:r>
                <a:endParaRPr lang="en-US" sz="2000" b="1" baseline="-25000" dirty="0"/>
              </a:p>
            </p:txBody>
          </p:sp>
        </p:grpSp>
        <p:cxnSp>
          <p:nvCxnSpPr>
            <p:cNvPr id="56" name="Straight Arrow Connector 55"/>
            <p:cNvCxnSpPr/>
            <p:nvPr/>
          </p:nvCxnSpPr>
          <p:spPr>
            <a:xfrm rot="5400000" flipV="1">
              <a:off x="5615754" y="4099759"/>
              <a:ext cx="914400" cy="1511"/>
            </a:xfrm>
            <a:prstGeom prst="straightConnector1">
              <a:avLst/>
            </a:prstGeom>
            <a:ln>
              <a:tailEnd type="stealth" w="lg" len="lg"/>
            </a:ln>
          </p:spPr>
          <p:style>
            <a:lnRef idx="2">
              <a:schemeClr val="dk1"/>
            </a:lnRef>
            <a:fillRef idx="0">
              <a:schemeClr val="dk1"/>
            </a:fillRef>
            <a:effectRef idx="1">
              <a:schemeClr val="dk1"/>
            </a:effectRef>
            <a:fontRef idx="minor">
              <a:schemeClr val="tx1"/>
            </a:fontRef>
          </p:style>
        </p:cxnSp>
      </p:grpSp>
    </p:spTree>
  </p:cSld>
  <p:clrMapOvr>
    <a:masterClrMapping/>
  </p:clrMapOvr>
  <p:transition>
    <p:split orient="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82211" cy="327269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400" b="1" dirty="0" smtClean="0">
                <a:solidFill>
                  <a:srgbClr val="FF0000"/>
                </a:solidFill>
                <a:effectLst>
                  <a:innerShdw blurRad="63500" dist="50800" dir="13500000">
                    <a:prstClr val="black">
                      <a:alpha val="50000"/>
                    </a:prstClr>
                  </a:innerShdw>
                </a:effectLst>
                <a:latin typeface="Times New Roman" pitchFamily="18" charset="0"/>
                <a:cs typeface="Times New Roman" pitchFamily="18" charset="0"/>
              </a:rPr>
              <a:t>Method of joints </a:t>
            </a:r>
            <a:endParaRPr lang="en-US" sz="2400" b="1" dirty="0">
              <a:solidFill>
                <a:srgbClr val="FF0000"/>
              </a:solidFill>
              <a:effectLst>
                <a:innerShdw blurRad="63500" dist="50800" dir="13500000">
                  <a:prstClr val="black">
                    <a:alpha val="50000"/>
                  </a:prstClr>
                </a:innerShdw>
              </a:effectLst>
              <a:latin typeface="Times New Roman" pitchFamily="18" charset="0"/>
              <a:cs typeface="Times New Roman" pitchFamily="18" charset="0"/>
            </a:endParaRPr>
          </a:p>
        </p:txBody>
      </p:sp>
      <p:sp>
        <p:nvSpPr>
          <p:cNvPr id="16" name="Rectangle 15"/>
          <p:cNvSpPr/>
          <p:nvPr/>
        </p:nvSpPr>
        <p:spPr>
          <a:xfrm>
            <a:off x="928662" y="1071546"/>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smtClean="0">
                <a:latin typeface="Times New Roman" pitchFamily="18" charset="0"/>
                <a:cs typeface="Times New Roman" pitchFamily="18" charset="0"/>
              </a:rPr>
              <a:t>Example [1]</a:t>
            </a:r>
            <a:endParaRPr lang="en-US" b="1" dirty="0">
              <a:latin typeface="Times New Roman" pitchFamily="18" charset="0"/>
              <a:cs typeface="Times New Roman" pitchFamily="18" charset="0"/>
            </a:endParaRPr>
          </a:p>
        </p:txBody>
      </p:sp>
      <p:sp>
        <p:nvSpPr>
          <p:cNvPr id="33" name="Oval 32"/>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857224" y="1719852"/>
            <a:ext cx="1214446"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b="1" dirty="0" smtClean="0"/>
              <a:t>Solution </a:t>
            </a:r>
          </a:p>
        </p:txBody>
      </p:sp>
      <p:sp>
        <p:nvSpPr>
          <p:cNvPr id="45" name="TextBox 44"/>
          <p:cNvSpPr txBox="1"/>
          <p:nvPr/>
        </p:nvSpPr>
        <p:spPr>
          <a:xfrm>
            <a:off x="857224" y="2202412"/>
            <a:ext cx="7858180" cy="369332"/>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just"/>
            <a:r>
              <a:rPr lang="en-US" b="1" dirty="0" smtClean="0"/>
              <a:t>Now, apply the equilibrium equations </a:t>
            </a:r>
          </a:p>
        </p:txBody>
      </p:sp>
      <p:sp>
        <p:nvSpPr>
          <p:cNvPr id="50" name="Rectangle 49"/>
          <p:cNvSpPr/>
          <p:nvPr/>
        </p:nvSpPr>
        <p:spPr>
          <a:xfrm>
            <a:off x="785786" y="2786058"/>
            <a:ext cx="7429552" cy="4572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n-US" b="1" dirty="0" smtClean="0">
                <a:solidFill>
                  <a:schemeClr val="tx1"/>
                </a:solidFill>
                <a:latin typeface="Times New Roman" pitchFamily="18" charset="0"/>
                <a:cs typeface="Times New Roman" pitchFamily="18" charset="0"/>
              </a:rPr>
              <a:t>∑</a:t>
            </a:r>
            <a:r>
              <a:rPr lang="en-US" b="1" dirty="0" err="1" smtClean="0">
                <a:solidFill>
                  <a:schemeClr val="tx1"/>
                </a:solidFill>
                <a:latin typeface="Times New Roman" pitchFamily="18" charset="0"/>
                <a:cs typeface="Times New Roman" pitchFamily="18" charset="0"/>
              </a:rPr>
              <a:t>F</a:t>
            </a:r>
            <a:r>
              <a:rPr lang="en-US" b="1" baseline="-25000" dirty="0" err="1" smtClean="0">
                <a:solidFill>
                  <a:schemeClr val="tx1"/>
                </a:solidFill>
                <a:latin typeface="Times New Roman" pitchFamily="18" charset="0"/>
                <a:cs typeface="Times New Roman" pitchFamily="18" charset="0"/>
              </a:rPr>
              <a:t>x</a:t>
            </a:r>
            <a:r>
              <a:rPr lang="en-US" b="1" dirty="0" smtClean="0">
                <a:solidFill>
                  <a:schemeClr val="tx1"/>
                </a:solidFill>
                <a:latin typeface="Times New Roman" pitchFamily="18" charset="0"/>
                <a:cs typeface="Times New Roman" pitchFamily="18" charset="0"/>
              </a:rPr>
              <a:t> = 0 → 100 </a:t>
            </a:r>
            <a:r>
              <a:rPr lang="en-US" b="1" dirty="0" err="1" smtClean="0">
                <a:solidFill>
                  <a:schemeClr val="tx1"/>
                </a:solidFill>
                <a:latin typeface="Times New Roman" pitchFamily="18" charset="0"/>
                <a:cs typeface="Times New Roman" pitchFamily="18" charset="0"/>
              </a:rPr>
              <a:t>cos</a:t>
            </a:r>
            <a:r>
              <a:rPr lang="en-US" b="1" dirty="0" smtClean="0">
                <a:solidFill>
                  <a:schemeClr val="tx1"/>
                </a:solidFill>
                <a:latin typeface="Times New Roman" pitchFamily="18" charset="0"/>
                <a:cs typeface="Times New Roman" pitchFamily="18" charset="0"/>
              </a:rPr>
              <a:t>(60) – F</a:t>
            </a:r>
            <a:r>
              <a:rPr lang="en-US" b="1" baseline="-25000" dirty="0" smtClean="0">
                <a:solidFill>
                  <a:schemeClr val="tx1"/>
                </a:solidFill>
                <a:latin typeface="Times New Roman" pitchFamily="18" charset="0"/>
                <a:cs typeface="Times New Roman" pitchFamily="18" charset="0"/>
              </a:rPr>
              <a:t>AC</a:t>
            </a:r>
            <a:r>
              <a:rPr lang="en-US" b="1" dirty="0" smtClean="0">
                <a:solidFill>
                  <a:schemeClr val="tx1"/>
                </a:solidFill>
                <a:latin typeface="Times New Roman" pitchFamily="18" charset="0"/>
                <a:cs typeface="Times New Roman" pitchFamily="18" charset="0"/>
              </a:rPr>
              <a:t> = 0 → F</a:t>
            </a:r>
            <a:r>
              <a:rPr lang="en-US" b="1" baseline="-25000" dirty="0" smtClean="0">
                <a:solidFill>
                  <a:schemeClr val="tx1"/>
                </a:solidFill>
                <a:latin typeface="Times New Roman" pitchFamily="18" charset="0"/>
                <a:cs typeface="Times New Roman" pitchFamily="18" charset="0"/>
              </a:rPr>
              <a:t>AC</a:t>
            </a:r>
            <a:r>
              <a:rPr lang="en-US" b="1" dirty="0" smtClean="0">
                <a:solidFill>
                  <a:schemeClr val="tx1"/>
                </a:solidFill>
                <a:latin typeface="Times New Roman" pitchFamily="18" charset="0"/>
                <a:cs typeface="Times New Roman" pitchFamily="18" charset="0"/>
              </a:rPr>
              <a:t> = 50 N </a:t>
            </a:r>
          </a:p>
        </p:txBody>
      </p:sp>
      <p:sp>
        <p:nvSpPr>
          <p:cNvPr id="52" name="Rectangle 51"/>
          <p:cNvSpPr/>
          <p:nvPr/>
        </p:nvSpPr>
        <p:spPr>
          <a:xfrm>
            <a:off x="785786" y="3357562"/>
            <a:ext cx="7429552" cy="4572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n-US" b="1" dirty="0" smtClean="0">
                <a:solidFill>
                  <a:schemeClr val="tx1"/>
                </a:solidFill>
                <a:latin typeface="Times New Roman" pitchFamily="18" charset="0"/>
                <a:cs typeface="Times New Roman" pitchFamily="18" charset="0"/>
              </a:rPr>
              <a:t>∑</a:t>
            </a:r>
            <a:r>
              <a:rPr lang="en-US" b="1" dirty="0" err="1" smtClean="0">
                <a:solidFill>
                  <a:schemeClr val="tx1"/>
                </a:solidFill>
                <a:latin typeface="Times New Roman" pitchFamily="18" charset="0"/>
                <a:cs typeface="Times New Roman" pitchFamily="18" charset="0"/>
              </a:rPr>
              <a:t>F</a:t>
            </a:r>
            <a:r>
              <a:rPr lang="en-US" b="1" baseline="-25000" dirty="0" err="1" smtClean="0">
                <a:solidFill>
                  <a:schemeClr val="tx1"/>
                </a:solidFill>
                <a:latin typeface="Times New Roman" pitchFamily="18" charset="0"/>
                <a:cs typeface="Times New Roman" pitchFamily="18" charset="0"/>
              </a:rPr>
              <a:t>y</a:t>
            </a:r>
            <a:r>
              <a:rPr lang="en-US" b="1" dirty="0" smtClean="0">
                <a:solidFill>
                  <a:schemeClr val="tx1"/>
                </a:solidFill>
                <a:latin typeface="Times New Roman" pitchFamily="18" charset="0"/>
                <a:cs typeface="Times New Roman" pitchFamily="18" charset="0"/>
              </a:rPr>
              <a:t> = 0 → Cy – 100sin(60)= 0 →Cy = 86.6 N </a:t>
            </a:r>
          </a:p>
        </p:txBody>
      </p:sp>
      <p:sp>
        <p:nvSpPr>
          <p:cNvPr id="53" name="TextBox 52"/>
          <p:cNvSpPr txBox="1"/>
          <p:nvPr/>
        </p:nvSpPr>
        <p:spPr>
          <a:xfrm>
            <a:off x="785786" y="3929066"/>
            <a:ext cx="7500990" cy="646331"/>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just"/>
            <a:r>
              <a:rPr lang="en-US" b="1" dirty="0" smtClean="0"/>
              <a:t>At this point, we find the forces inside the members. Now, try by your to find the reactions at the support A. </a:t>
            </a:r>
          </a:p>
        </p:txBody>
      </p:sp>
      <p:grpSp>
        <p:nvGrpSpPr>
          <p:cNvPr id="71" name="Group 70"/>
          <p:cNvGrpSpPr/>
          <p:nvPr/>
        </p:nvGrpSpPr>
        <p:grpSpPr>
          <a:xfrm>
            <a:off x="5710139" y="4429132"/>
            <a:ext cx="3505331" cy="2000264"/>
            <a:chOff x="3143240" y="4429132"/>
            <a:chExt cx="3505331" cy="2000264"/>
          </a:xfrm>
        </p:grpSpPr>
        <p:grpSp>
          <p:nvGrpSpPr>
            <p:cNvPr id="41" name="Group 40"/>
            <p:cNvGrpSpPr/>
            <p:nvPr/>
          </p:nvGrpSpPr>
          <p:grpSpPr>
            <a:xfrm>
              <a:off x="3143240" y="4429132"/>
              <a:ext cx="3505331" cy="1971746"/>
              <a:chOff x="785786" y="3768261"/>
              <a:chExt cx="3505331" cy="1971746"/>
            </a:xfrm>
          </p:grpSpPr>
          <p:grpSp>
            <p:nvGrpSpPr>
              <p:cNvPr id="42" name="Group 72"/>
              <p:cNvGrpSpPr/>
              <p:nvPr/>
            </p:nvGrpSpPr>
            <p:grpSpPr>
              <a:xfrm>
                <a:off x="785786" y="3768261"/>
                <a:ext cx="3505331" cy="1971746"/>
                <a:chOff x="5960139" y="2510895"/>
                <a:chExt cx="3505331" cy="1971746"/>
              </a:xfrm>
            </p:grpSpPr>
            <p:grpSp>
              <p:nvGrpSpPr>
                <p:cNvPr id="46" name="Group 63"/>
                <p:cNvGrpSpPr/>
                <p:nvPr/>
              </p:nvGrpSpPr>
              <p:grpSpPr>
                <a:xfrm>
                  <a:off x="5960139" y="2510895"/>
                  <a:ext cx="3505331" cy="1971746"/>
                  <a:chOff x="214282" y="2625253"/>
                  <a:chExt cx="3505331" cy="1971746"/>
                </a:xfrm>
              </p:grpSpPr>
              <p:grpSp>
                <p:nvGrpSpPr>
                  <p:cNvPr id="51" name="Group 53"/>
                  <p:cNvGrpSpPr/>
                  <p:nvPr/>
                </p:nvGrpSpPr>
                <p:grpSpPr>
                  <a:xfrm>
                    <a:off x="214282" y="2714620"/>
                    <a:ext cx="3505331" cy="1882379"/>
                    <a:chOff x="5295904" y="2581268"/>
                    <a:chExt cx="3505331" cy="1882379"/>
                  </a:xfrm>
                </p:grpSpPr>
                <p:sp>
                  <p:nvSpPr>
                    <p:cNvPr id="59" name="Oval 16"/>
                    <p:cNvSpPr>
                      <a:spLocks noChangeArrowheads="1"/>
                    </p:cNvSpPr>
                    <p:nvPr/>
                  </p:nvSpPr>
                  <p:spPr bwMode="auto">
                    <a:xfrm>
                      <a:off x="6690769" y="3414601"/>
                      <a:ext cx="94144" cy="76966"/>
                    </a:xfrm>
                    <a:prstGeom prst="ellipse">
                      <a:avLst/>
                    </a:prstGeom>
                    <a:gradFill rotWithShape="0">
                      <a:gsLst>
                        <a:gs pos="0">
                          <a:srgbClr val="95B3D7"/>
                        </a:gs>
                        <a:gs pos="50000">
                          <a:srgbClr val="DBE5F1"/>
                        </a:gs>
                        <a:gs pos="100000">
                          <a:srgbClr val="95B3D7"/>
                        </a:gs>
                      </a:gsLst>
                      <a:lin ang="18900000" scaled="1"/>
                    </a:gradFill>
                    <a:ln w="12700">
                      <a:solidFill>
                        <a:srgbClr val="95B3D7"/>
                      </a:solidFill>
                      <a:round/>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60" name="TextBox 59"/>
                    <p:cNvSpPr txBox="1"/>
                    <p:nvPr/>
                  </p:nvSpPr>
                  <p:spPr>
                    <a:xfrm>
                      <a:off x="6224599" y="3081334"/>
                      <a:ext cx="642941" cy="400110"/>
                    </a:xfrm>
                    <a:prstGeom prst="rect">
                      <a:avLst/>
                    </a:prstGeom>
                    <a:noFill/>
                  </p:spPr>
                  <p:txBody>
                    <a:bodyPr wrap="square" rtlCol="0">
                      <a:spAutoFit/>
                    </a:bodyPr>
                    <a:lstStyle/>
                    <a:p>
                      <a:pPr algn="ctr"/>
                      <a:r>
                        <a:rPr lang="en-US" sz="2000" b="1" dirty="0" smtClean="0"/>
                        <a:t>A</a:t>
                      </a:r>
                      <a:endParaRPr lang="en-US" sz="2000" b="1" baseline="30000" dirty="0"/>
                    </a:p>
                  </p:txBody>
                </p:sp>
                <p:sp>
                  <p:nvSpPr>
                    <p:cNvPr id="64" name="TextBox 63"/>
                    <p:cNvSpPr txBox="1"/>
                    <p:nvPr/>
                  </p:nvSpPr>
                  <p:spPr>
                    <a:xfrm>
                      <a:off x="8158294" y="3252728"/>
                      <a:ext cx="642941" cy="400110"/>
                    </a:xfrm>
                    <a:prstGeom prst="rect">
                      <a:avLst/>
                    </a:prstGeom>
                    <a:noFill/>
                  </p:spPr>
                  <p:txBody>
                    <a:bodyPr wrap="square" rtlCol="0">
                      <a:spAutoFit/>
                    </a:bodyPr>
                    <a:lstStyle/>
                    <a:p>
                      <a:pPr algn="ctr"/>
                      <a:r>
                        <a:rPr lang="en-US" sz="2000" b="1" dirty="0" smtClean="0"/>
                        <a:t>x</a:t>
                      </a:r>
                      <a:endParaRPr lang="en-US" sz="2000" b="1" baseline="30000" dirty="0"/>
                    </a:p>
                  </p:txBody>
                </p:sp>
                <p:sp>
                  <p:nvSpPr>
                    <p:cNvPr id="65" name="TextBox 64"/>
                    <p:cNvSpPr txBox="1"/>
                    <p:nvPr/>
                  </p:nvSpPr>
                  <p:spPr>
                    <a:xfrm>
                      <a:off x="6408095" y="2581268"/>
                      <a:ext cx="642941" cy="400110"/>
                    </a:xfrm>
                    <a:prstGeom prst="rect">
                      <a:avLst/>
                    </a:prstGeom>
                    <a:noFill/>
                  </p:spPr>
                  <p:txBody>
                    <a:bodyPr wrap="square" rtlCol="0">
                      <a:spAutoFit/>
                    </a:bodyPr>
                    <a:lstStyle/>
                    <a:p>
                      <a:pPr algn="ctr"/>
                      <a:r>
                        <a:rPr lang="en-US" sz="2000" b="1" dirty="0" smtClean="0"/>
                        <a:t>y</a:t>
                      </a:r>
                      <a:endParaRPr lang="en-US" sz="2000" b="1" baseline="30000" dirty="0"/>
                    </a:p>
                  </p:txBody>
                </p:sp>
                <p:sp>
                  <p:nvSpPr>
                    <p:cNvPr id="69" name="TextBox 68"/>
                    <p:cNvSpPr txBox="1"/>
                    <p:nvPr/>
                  </p:nvSpPr>
                  <p:spPr>
                    <a:xfrm>
                      <a:off x="5295904" y="3134843"/>
                      <a:ext cx="642941" cy="400110"/>
                    </a:xfrm>
                    <a:prstGeom prst="rect">
                      <a:avLst/>
                    </a:prstGeom>
                    <a:noFill/>
                  </p:spPr>
                  <p:txBody>
                    <a:bodyPr wrap="square" rtlCol="0">
                      <a:spAutoFit/>
                    </a:bodyPr>
                    <a:lstStyle/>
                    <a:p>
                      <a:pPr algn="ctr"/>
                      <a:r>
                        <a:rPr lang="en-US" sz="2000" b="1" dirty="0" smtClean="0"/>
                        <a:t>A</a:t>
                      </a:r>
                      <a:r>
                        <a:rPr lang="en-US" sz="2000" b="1" baseline="-25000" dirty="0" smtClean="0"/>
                        <a:t>x</a:t>
                      </a:r>
                      <a:endParaRPr lang="en-US" sz="2000" b="1" baseline="-25000" dirty="0"/>
                    </a:p>
                  </p:txBody>
                </p:sp>
                <p:sp>
                  <p:nvSpPr>
                    <p:cNvPr id="70" name="TextBox 69"/>
                    <p:cNvSpPr txBox="1"/>
                    <p:nvPr/>
                  </p:nvSpPr>
                  <p:spPr>
                    <a:xfrm>
                      <a:off x="6010284" y="4063537"/>
                      <a:ext cx="642941" cy="400110"/>
                    </a:xfrm>
                    <a:prstGeom prst="rect">
                      <a:avLst/>
                    </a:prstGeom>
                    <a:noFill/>
                  </p:spPr>
                  <p:txBody>
                    <a:bodyPr wrap="square" rtlCol="0">
                      <a:spAutoFit/>
                    </a:bodyPr>
                    <a:lstStyle/>
                    <a:p>
                      <a:pPr algn="ctr"/>
                      <a:r>
                        <a:rPr lang="en-US" sz="2000" b="1" dirty="0" smtClean="0"/>
                        <a:t>A</a:t>
                      </a:r>
                      <a:r>
                        <a:rPr lang="en-US" sz="2000" b="1" baseline="-25000" dirty="0" smtClean="0"/>
                        <a:t>y</a:t>
                      </a:r>
                      <a:endParaRPr lang="en-US" sz="2000" b="1" baseline="-25000" dirty="0"/>
                    </a:p>
                  </p:txBody>
                </p:sp>
              </p:grpSp>
              <p:cxnSp>
                <p:nvCxnSpPr>
                  <p:cNvPr id="55" name="Straight Arrow Connector 54"/>
                  <p:cNvCxnSpPr/>
                  <p:nvPr/>
                </p:nvCxnSpPr>
                <p:spPr>
                  <a:xfrm>
                    <a:off x="1912271" y="3582589"/>
                    <a:ext cx="914400" cy="1511"/>
                  </a:xfrm>
                  <a:prstGeom prst="straightConnector1">
                    <a:avLst/>
                  </a:prstGeom>
                  <a:ln>
                    <a:solidFill>
                      <a:schemeClr val="tx1"/>
                    </a:solidFill>
                    <a:tailEnd type="stealth" w="lg" len="lg"/>
                  </a:ln>
                </p:spPr>
                <p:style>
                  <a:lnRef idx="3">
                    <a:schemeClr val="dk1"/>
                  </a:lnRef>
                  <a:fillRef idx="0">
                    <a:schemeClr val="dk1"/>
                  </a:fillRef>
                  <a:effectRef idx="2">
                    <a:schemeClr val="dk1"/>
                  </a:effectRef>
                  <a:fontRef idx="minor">
                    <a:schemeClr val="tx1"/>
                  </a:fontRef>
                </p:style>
              </p:cxnSp>
              <p:sp>
                <p:nvSpPr>
                  <p:cNvPr id="56" name="TextBox 55"/>
                  <p:cNvSpPr txBox="1"/>
                  <p:nvPr/>
                </p:nvSpPr>
                <p:spPr>
                  <a:xfrm>
                    <a:off x="2643174" y="3114754"/>
                    <a:ext cx="500066" cy="400110"/>
                  </a:xfrm>
                  <a:prstGeom prst="rect">
                    <a:avLst/>
                  </a:prstGeom>
                  <a:noFill/>
                </p:spPr>
                <p:txBody>
                  <a:bodyPr wrap="square" rtlCol="0">
                    <a:spAutoFit/>
                  </a:bodyPr>
                  <a:lstStyle/>
                  <a:p>
                    <a:r>
                      <a:rPr lang="en-US" sz="2000" b="1" dirty="0" smtClean="0"/>
                      <a:t>F</a:t>
                    </a:r>
                    <a:r>
                      <a:rPr lang="en-US" sz="2000" b="1" baseline="-25000" dirty="0" smtClean="0"/>
                      <a:t>AC</a:t>
                    </a:r>
                    <a:endParaRPr lang="en-US" sz="2000" b="1" baseline="-25000" dirty="0"/>
                  </a:p>
                </p:txBody>
              </p:sp>
              <p:cxnSp>
                <p:nvCxnSpPr>
                  <p:cNvPr id="57" name="Straight Arrow Connector 56"/>
                  <p:cNvCxnSpPr/>
                  <p:nvPr/>
                </p:nvCxnSpPr>
                <p:spPr>
                  <a:xfrm rot="18000000" flipV="1">
                    <a:off x="1486534" y="3153135"/>
                    <a:ext cx="914400" cy="1511"/>
                  </a:xfrm>
                  <a:prstGeom prst="straightConnector1">
                    <a:avLst/>
                  </a:prstGeom>
                  <a:ln>
                    <a:solidFill>
                      <a:schemeClr val="tx1"/>
                    </a:solidFill>
                    <a:tailEnd type="stealth" w="lg" len="lg"/>
                  </a:ln>
                </p:spPr>
                <p:style>
                  <a:lnRef idx="3">
                    <a:schemeClr val="dk1"/>
                  </a:lnRef>
                  <a:fillRef idx="0">
                    <a:schemeClr val="dk1"/>
                  </a:fillRef>
                  <a:effectRef idx="2">
                    <a:schemeClr val="dk1"/>
                  </a:effectRef>
                  <a:fontRef idx="minor">
                    <a:schemeClr val="tx1"/>
                  </a:fontRef>
                </p:style>
              </p:cxnSp>
              <p:sp>
                <p:nvSpPr>
                  <p:cNvPr id="67" name="TextBox 66"/>
                  <p:cNvSpPr txBox="1"/>
                  <p:nvPr/>
                </p:nvSpPr>
                <p:spPr>
                  <a:xfrm>
                    <a:off x="2214546" y="2625253"/>
                    <a:ext cx="500066" cy="400110"/>
                  </a:xfrm>
                  <a:prstGeom prst="rect">
                    <a:avLst/>
                  </a:prstGeom>
                  <a:noFill/>
                </p:spPr>
                <p:txBody>
                  <a:bodyPr wrap="square" rtlCol="0">
                    <a:spAutoFit/>
                  </a:bodyPr>
                  <a:lstStyle/>
                  <a:p>
                    <a:r>
                      <a:rPr lang="en-US" sz="2000" b="1" dirty="0" smtClean="0"/>
                      <a:t>F</a:t>
                    </a:r>
                    <a:r>
                      <a:rPr lang="en-US" sz="2000" b="1" baseline="-25000" dirty="0" smtClean="0"/>
                      <a:t>AB</a:t>
                    </a:r>
                    <a:endParaRPr lang="en-US" sz="2000" b="1" baseline="-25000" dirty="0"/>
                  </a:p>
                </p:txBody>
              </p:sp>
            </p:grpSp>
            <p:cxnSp>
              <p:nvCxnSpPr>
                <p:cNvPr id="47" name="Straight Arrow Connector 46"/>
                <p:cNvCxnSpPr/>
                <p:nvPr/>
              </p:nvCxnSpPr>
              <p:spPr>
                <a:xfrm>
                  <a:off x="8643966" y="3429000"/>
                  <a:ext cx="365760" cy="1511"/>
                </a:xfrm>
                <a:prstGeom prst="straightConnector1">
                  <a:avLst/>
                </a:prstGeom>
                <a:ln w="0">
                  <a:solidFill>
                    <a:schemeClr val="tx1"/>
                  </a:solidFill>
                  <a:tailEnd type="none" w="lg" len="lg"/>
                </a:ln>
              </p:spPr>
              <p:style>
                <a:lnRef idx="3">
                  <a:schemeClr val="dk1"/>
                </a:lnRef>
                <a:fillRef idx="0">
                  <a:schemeClr val="dk1"/>
                </a:fillRef>
                <a:effectRef idx="2">
                  <a:schemeClr val="dk1"/>
                </a:effectRef>
                <a:fontRef idx="minor">
                  <a:schemeClr val="tx1"/>
                </a:fontRef>
              </p:style>
            </p:cxnSp>
            <p:cxnSp>
              <p:nvCxnSpPr>
                <p:cNvPr id="48" name="Straight Arrow Connector 47"/>
                <p:cNvCxnSpPr/>
                <p:nvPr/>
              </p:nvCxnSpPr>
              <p:spPr>
                <a:xfrm rot="5400000">
                  <a:off x="7247396" y="3173926"/>
                  <a:ext cx="365760" cy="1511"/>
                </a:xfrm>
                <a:prstGeom prst="straightConnector1">
                  <a:avLst/>
                </a:prstGeom>
                <a:ln w="0">
                  <a:solidFill>
                    <a:schemeClr val="tx1"/>
                  </a:solidFill>
                  <a:tailEnd type="none" w="lg" len="lg"/>
                </a:ln>
              </p:spPr>
              <p:style>
                <a:lnRef idx="3">
                  <a:schemeClr val="dk1"/>
                </a:lnRef>
                <a:fillRef idx="0">
                  <a:schemeClr val="dk1"/>
                </a:fillRef>
                <a:effectRef idx="2">
                  <a:schemeClr val="dk1"/>
                </a:effectRef>
                <a:fontRef idx="minor">
                  <a:schemeClr val="tx1"/>
                </a:fontRef>
              </p:style>
            </p:cxnSp>
          </p:grpSp>
          <p:sp>
            <p:nvSpPr>
              <p:cNvPr id="43" name="TextBox 42"/>
              <p:cNvSpPr txBox="1"/>
              <p:nvPr/>
            </p:nvSpPr>
            <p:spPr>
              <a:xfrm>
                <a:off x="2428860" y="4329200"/>
                <a:ext cx="642941" cy="400110"/>
              </a:xfrm>
              <a:prstGeom prst="rect">
                <a:avLst/>
              </a:prstGeom>
              <a:noFill/>
            </p:spPr>
            <p:txBody>
              <a:bodyPr wrap="square" rtlCol="0">
                <a:spAutoFit/>
              </a:bodyPr>
              <a:lstStyle/>
              <a:p>
                <a:pPr algn="ctr"/>
                <a:r>
                  <a:rPr lang="en-US" sz="2000" b="1" dirty="0" smtClean="0">
                    <a:solidFill>
                      <a:schemeClr val="tx2"/>
                    </a:solidFill>
                  </a:rPr>
                  <a:t>60</a:t>
                </a:r>
                <a:r>
                  <a:rPr lang="en-US" sz="2000" b="1" baseline="30000" dirty="0" smtClean="0">
                    <a:solidFill>
                      <a:schemeClr val="tx2"/>
                    </a:solidFill>
                  </a:rPr>
                  <a:t>O</a:t>
                </a:r>
                <a:endParaRPr lang="en-US" sz="2000" b="1" baseline="30000" dirty="0">
                  <a:solidFill>
                    <a:schemeClr val="tx2"/>
                  </a:solidFill>
                </a:endParaRPr>
              </a:p>
            </p:txBody>
          </p:sp>
        </p:grpSp>
        <p:cxnSp>
          <p:nvCxnSpPr>
            <p:cNvPr id="66" name="Straight Arrow Connector 65"/>
            <p:cNvCxnSpPr/>
            <p:nvPr/>
          </p:nvCxnSpPr>
          <p:spPr>
            <a:xfrm rot="10800000" flipV="1">
              <a:off x="3571868" y="5429264"/>
              <a:ext cx="914400" cy="1511"/>
            </a:xfrm>
            <a:prstGeom prst="straightConnector1">
              <a:avLst/>
            </a:prstGeom>
            <a:ln>
              <a:tailEnd type="stealth" w="lg" len="lg"/>
            </a:ln>
          </p:spPr>
          <p:style>
            <a:lnRef idx="2">
              <a:schemeClr val="dk1"/>
            </a:lnRef>
            <a:fillRef idx="0">
              <a:schemeClr val="dk1"/>
            </a:fillRef>
            <a:effectRef idx="1">
              <a:schemeClr val="dk1"/>
            </a:effectRef>
            <a:fontRef idx="minor">
              <a:schemeClr val="tx1"/>
            </a:fontRef>
          </p:style>
        </p:cxnSp>
        <p:cxnSp>
          <p:nvCxnSpPr>
            <p:cNvPr id="68" name="Straight Arrow Connector 67"/>
            <p:cNvCxnSpPr/>
            <p:nvPr/>
          </p:nvCxnSpPr>
          <p:spPr>
            <a:xfrm rot="5400000" flipV="1">
              <a:off x="4115556" y="5971440"/>
              <a:ext cx="914400" cy="1511"/>
            </a:xfrm>
            <a:prstGeom prst="straightConnector1">
              <a:avLst/>
            </a:prstGeom>
            <a:ln>
              <a:tailEnd type="stealth" w="lg" len="lg"/>
            </a:ln>
          </p:spPr>
          <p:style>
            <a:lnRef idx="2">
              <a:schemeClr val="dk1"/>
            </a:lnRef>
            <a:fillRef idx="0">
              <a:schemeClr val="dk1"/>
            </a:fillRef>
            <a:effectRef idx="1">
              <a:schemeClr val="dk1"/>
            </a:effectRef>
            <a:fontRef idx="minor">
              <a:schemeClr val="tx1"/>
            </a:fontRef>
          </p:style>
        </p:cxnSp>
      </p:grpSp>
    </p:spTree>
  </p:cSld>
  <p:clrMapOvr>
    <a:masterClrMapping/>
  </p:clrMapOvr>
  <p:transition>
    <p:split orient="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400" b="1" smtClean="0">
                <a:solidFill>
                  <a:srgbClr val="FF0000"/>
                </a:solidFill>
                <a:effectLst>
                  <a:innerShdw blurRad="63500" dist="50800" dir="13500000">
                    <a:prstClr val="black">
                      <a:alpha val="50000"/>
                    </a:prstClr>
                  </a:innerShdw>
                </a:effectLst>
                <a:latin typeface="Times New Roman" pitchFamily="18" charset="0"/>
                <a:cs typeface="Times New Roman" pitchFamily="18" charset="0"/>
              </a:rPr>
              <a:t>Method of joints </a:t>
            </a:r>
            <a:endParaRPr lang="en-US" sz="2400" b="1" dirty="0">
              <a:solidFill>
                <a:srgbClr val="FF0000"/>
              </a:solidFill>
              <a:effectLst>
                <a:innerShdw blurRad="63500" dist="50800" dir="13500000">
                  <a:prstClr val="black">
                    <a:alpha val="50000"/>
                  </a:prstClr>
                </a:innerShdw>
              </a:effectLst>
              <a:latin typeface="Times New Roman" pitchFamily="18" charset="0"/>
              <a:cs typeface="Times New Roman" pitchFamily="18" charset="0"/>
            </a:endParaRP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9"/>
          <p:cNvGrpSpPr>
            <a:grpSpLocks noChangeAspect="1"/>
          </p:cNvGrpSpPr>
          <p:nvPr/>
        </p:nvGrpSpPr>
        <p:grpSpPr>
          <a:xfrm>
            <a:off x="7572396" y="5286388"/>
            <a:ext cx="1440000" cy="1440000"/>
            <a:chOff x="357158" y="1000108"/>
            <a:chExt cx="1800000" cy="1800000"/>
          </a:xfrm>
        </p:grpSpPr>
        <p:sp>
          <p:nvSpPr>
            <p:cNvPr id="36" name="Rounded Rectangle 35"/>
            <p:cNvSpPr/>
            <p:nvPr/>
          </p:nvSpPr>
          <p:spPr>
            <a:xfrm>
              <a:off x="357158" y="1000108"/>
              <a:ext cx="1800000" cy="180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7" name="Flowchart: Summing Junction 36"/>
            <p:cNvSpPr/>
            <p:nvPr/>
          </p:nvSpPr>
          <p:spPr>
            <a:xfrm>
              <a:off x="357158" y="1000108"/>
              <a:ext cx="1800000" cy="1800000"/>
            </a:xfrm>
            <a:prstGeom prst="flowChartSummingJuncti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8" name="Flowchart: Or 37"/>
            <p:cNvSpPr/>
            <p:nvPr/>
          </p:nvSpPr>
          <p:spPr>
            <a:xfrm>
              <a:off x="714348" y="1357298"/>
              <a:ext cx="1080000" cy="1080000"/>
            </a:xfrm>
            <a:prstGeom prst="flowChartOr">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9" name="Rectangle 38"/>
            <p:cNvSpPr/>
            <p:nvPr/>
          </p:nvSpPr>
          <p:spPr>
            <a:xfrm>
              <a:off x="857224" y="1000108"/>
              <a:ext cx="78581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firstslide"/>
                </a:rPr>
                <a:t>Home </a:t>
              </a:r>
              <a:endParaRPr lang="en-US" sz="1400" b="1" dirty="0">
                <a:solidFill>
                  <a:schemeClr val="bg2"/>
                </a:solidFill>
              </a:endParaRPr>
            </a:p>
          </p:txBody>
        </p:sp>
        <p:sp>
          <p:nvSpPr>
            <p:cNvPr id="40" name="Rectangle 39"/>
            <p:cNvSpPr/>
            <p:nvPr/>
          </p:nvSpPr>
          <p:spPr>
            <a:xfrm rot="16200000">
              <a:off x="35687" y="1678770"/>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nextslide"/>
                </a:rPr>
                <a:t>Next</a:t>
              </a:r>
              <a:endParaRPr lang="en-US" sz="1400" b="1" dirty="0">
                <a:solidFill>
                  <a:schemeClr val="bg2"/>
                </a:solidFill>
              </a:endParaRPr>
            </a:p>
          </p:txBody>
        </p:sp>
        <p:sp>
          <p:nvSpPr>
            <p:cNvPr id="41" name="Rectangle 40"/>
            <p:cNvSpPr/>
            <p:nvPr/>
          </p:nvSpPr>
          <p:spPr>
            <a:xfrm rot="16200000">
              <a:off x="1393009" y="1678769"/>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previousslide"/>
                </a:rPr>
                <a:t>Previous</a:t>
              </a:r>
              <a:endParaRPr lang="en-US" sz="1400" b="1" dirty="0">
                <a:solidFill>
                  <a:schemeClr val="bg2"/>
                </a:solidFill>
              </a:endParaRPr>
            </a:p>
          </p:txBody>
        </p:sp>
        <p:sp>
          <p:nvSpPr>
            <p:cNvPr id="42" name="Rectangle 41"/>
            <p:cNvSpPr/>
            <p:nvPr/>
          </p:nvSpPr>
          <p:spPr>
            <a:xfrm>
              <a:off x="785786" y="2357430"/>
              <a:ext cx="9906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lastslide"/>
                </a:rPr>
                <a:t>End</a:t>
              </a:r>
              <a:endParaRPr lang="en-US" sz="1400" b="1" dirty="0">
                <a:solidFill>
                  <a:schemeClr val="bg2"/>
                </a:solidFill>
              </a:endParaRPr>
            </a:p>
          </p:txBody>
        </p:sp>
      </p:grpSp>
      <p:sp>
        <p:nvSpPr>
          <p:cNvPr id="30" name="Oval 29"/>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Content Placeholder 6"/>
          <p:cNvSpPr txBox="1">
            <a:spLocks/>
          </p:cNvSpPr>
          <p:nvPr/>
        </p:nvSpPr>
        <p:spPr>
          <a:xfrm>
            <a:off x="1214414" y="1357298"/>
            <a:ext cx="6215106" cy="3914781"/>
          </a:xfrm>
          <a:prstGeom prst="rect">
            <a:avLst/>
          </a:prstGeom>
          <a:solidFill>
            <a:schemeClr val="accent1">
              <a:lumMod val="20000"/>
              <a:lumOff val="80000"/>
            </a:schemeClr>
          </a:solidFill>
        </p:spPr>
        <p:style>
          <a:lnRef idx="2">
            <a:schemeClr val="dk1"/>
          </a:lnRef>
          <a:fillRef idx="1">
            <a:schemeClr val="lt1"/>
          </a:fillRef>
          <a:effectRef idx="0">
            <a:schemeClr val="dk1"/>
          </a:effectRef>
          <a:fontRef idx="minor">
            <a:schemeClr val="dk1"/>
          </a:fontRef>
        </p:style>
        <p:txBody>
          <a:bodyPr vert="horz" lIns="91440" tIns="45720" rIns="91440" bIns="45720" rtlCol="0" anchor="ctr" anchorCtr="0">
            <a:normAutofit fontScale="62500" lnSpcReduction="20000"/>
          </a:bodyPr>
          <a:lstStyle/>
          <a:p>
            <a:pPr marL="0" marR="0" lvl="0" indent="0" algn="ctr" defTabSz="914400" rtl="0" eaLnBrk="1" fontAlgn="auto" latinLnBrk="0" hangingPunct="1">
              <a:lnSpc>
                <a:spcPct val="200000"/>
              </a:lnSpc>
              <a:spcBef>
                <a:spcPct val="20000"/>
              </a:spcBef>
              <a:spcAft>
                <a:spcPts val="0"/>
              </a:spcAft>
              <a:buClrTx/>
              <a:buSzTx/>
              <a:buFont typeface="Arial" pitchFamily="34" charset="0"/>
              <a:buNone/>
              <a:tabLst/>
              <a:defRPr/>
            </a:pPr>
            <a:r>
              <a:rPr kumimoji="0" lang="en-US" sz="4800" b="1" i="0" u="none" strike="noStrike" kern="1200" cap="none" spc="0" normalizeH="0" baseline="0" noProof="0" dirty="0" smtClean="0">
                <a:ln>
                  <a:noFill/>
                </a:ln>
                <a:solidFill>
                  <a:srgbClr val="0070C0"/>
                </a:solidFill>
                <a:effectLst/>
                <a:uLnTx/>
                <a:uFillTx/>
                <a:latin typeface="Andalus" pitchFamily="18" charset="-78"/>
                <a:ea typeface="+mn-ea"/>
                <a:cs typeface="Andalus" pitchFamily="18" charset="-78"/>
              </a:rPr>
              <a:t>We reached the end of this lecture </a:t>
            </a:r>
          </a:p>
          <a:p>
            <a:pPr marL="0" marR="0" lvl="0" indent="0" algn="ctr" defTabSz="914400" rtl="0" eaLnBrk="1" fontAlgn="auto" latinLnBrk="0" hangingPunct="1">
              <a:lnSpc>
                <a:spcPct val="200000"/>
              </a:lnSpc>
              <a:spcBef>
                <a:spcPct val="20000"/>
              </a:spcBef>
              <a:spcAft>
                <a:spcPts val="0"/>
              </a:spcAft>
              <a:buClrTx/>
              <a:buSzTx/>
              <a:buFont typeface="Arial" pitchFamily="34" charset="0"/>
              <a:buNone/>
              <a:tabLst/>
              <a:defRPr/>
            </a:pPr>
            <a:r>
              <a:rPr kumimoji="0" lang="en-US" sz="4800" b="1" i="0" u="none" strike="noStrike" kern="1200" cap="none" spc="0" normalizeH="0" baseline="0" noProof="0" dirty="0" smtClean="0">
                <a:ln>
                  <a:noFill/>
                </a:ln>
                <a:solidFill>
                  <a:srgbClr val="0070C0"/>
                </a:solidFill>
                <a:effectLst/>
                <a:uLnTx/>
                <a:uFillTx/>
                <a:latin typeface="Andalus" pitchFamily="18" charset="-78"/>
                <a:ea typeface="+mn-ea"/>
                <a:cs typeface="Andalus" pitchFamily="18" charset="-78"/>
              </a:rPr>
              <a:t>Please don’t forget to answer the quiz</a:t>
            </a:r>
          </a:p>
          <a:p>
            <a:pPr algn="ctr">
              <a:lnSpc>
                <a:spcPct val="200000"/>
              </a:lnSpc>
              <a:spcBef>
                <a:spcPct val="20000"/>
              </a:spcBef>
              <a:defRPr/>
            </a:pPr>
            <a:r>
              <a:rPr lang="en-US" sz="4800" b="1" dirty="0" smtClean="0">
                <a:solidFill>
                  <a:srgbClr val="0070C0"/>
                </a:solidFill>
                <a:latin typeface="Andalus" pitchFamily="18" charset="-78"/>
                <a:cs typeface="Andalus" pitchFamily="18" charset="-78"/>
              </a:rPr>
              <a:t>See you in the next one </a:t>
            </a: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afterEffect">
                                  <p:stCondLst>
                                    <p:cond delay="0"/>
                                  </p:stCondLst>
                                  <p:childTnLst>
                                    <p:set>
                                      <p:cBhvr>
                                        <p:cTn id="6" dur="1" fill="hold">
                                          <p:stCondLst>
                                            <p:cond delay="0"/>
                                          </p:stCondLst>
                                        </p:cTn>
                                        <p:tgtEl>
                                          <p:spTgt spid="19">
                                            <p:txEl>
                                              <p:pRg st="0" end="0"/>
                                            </p:txEl>
                                          </p:spTgt>
                                        </p:tgtEl>
                                        <p:attrNameLst>
                                          <p:attrName>style.visibility</p:attrName>
                                        </p:attrNameLst>
                                      </p:cBhvr>
                                      <p:to>
                                        <p:strVal val="visible"/>
                                      </p:to>
                                    </p:set>
                                    <p:animEffect transition="in" filter="slide(fromTop)">
                                      <p:cBhvr>
                                        <p:cTn id="7" dur="1000"/>
                                        <p:tgtEl>
                                          <p:spTgt spid="19">
                                            <p:txEl>
                                              <p:pRg st="0" end="0"/>
                                            </p:txEl>
                                          </p:spTgt>
                                        </p:tgtEl>
                                      </p:cBhvr>
                                    </p:animEffect>
                                  </p:childTnLst>
                                </p:cTn>
                              </p:par>
                            </p:childTnLst>
                          </p:cTn>
                        </p:par>
                        <p:par>
                          <p:cTn id="8" fill="hold">
                            <p:stCondLst>
                              <p:cond delay="1000"/>
                            </p:stCondLst>
                            <p:childTnLst>
                              <p:par>
                                <p:cTn id="9" presetID="12" presetClass="entr" presetSubtype="1" fill="hold" nodeType="afterEffect">
                                  <p:stCondLst>
                                    <p:cond delay="0"/>
                                  </p:stCondLst>
                                  <p:childTnLst>
                                    <p:set>
                                      <p:cBhvr>
                                        <p:cTn id="10" dur="1" fill="hold">
                                          <p:stCondLst>
                                            <p:cond delay="0"/>
                                          </p:stCondLst>
                                        </p:cTn>
                                        <p:tgtEl>
                                          <p:spTgt spid="19">
                                            <p:txEl>
                                              <p:pRg st="1" end="1"/>
                                            </p:txEl>
                                          </p:spTgt>
                                        </p:tgtEl>
                                        <p:attrNameLst>
                                          <p:attrName>style.visibility</p:attrName>
                                        </p:attrNameLst>
                                      </p:cBhvr>
                                      <p:to>
                                        <p:strVal val="visible"/>
                                      </p:to>
                                    </p:set>
                                    <p:animEffect transition="in" filter="slide(fromTop)">
                                      <p:cBhvr>
                                        <p:cTn id="11" dur="1000"/>
                                        <p:tgtEl>
                                          <p:spTgt spid="19">
                                            <p:txEl>
                                              <p:pRg st="1" end="1"/>
                                            </p:txEl>
                                          </p:spTgt>
                                        </p:tgtEl>
                                      </p:cBhvr>
                                    </p:animEffect>
                                  </p:childTnLst>
                                </p:cTn>
                              </p:par>
                            </p:childTnLst>
                          </p:cTn>
                        </p:par>
                        <p:par>
                          <p:cTn id="12" fill="hold">
                            <p:stCondLst>
                              <p:cond delay="2000"/>
                            </p:stCondLst>
                            <p:childTnLst>
                              <p:par>
                                <p:cTn id="13" presetID="12" presetClass="entr" presetSubtype="1" fill="hold" nodeType="afterEffect">
                                  <p:stCondLst>
                                    <p:cond delay="0"/>
                                  </p:stCondLst>
                                  <p:childTnLst>
                                    <p:set>
                                      <p:cBhvr>
                                        <p:cTn id="14" dur="1" fill="hold">
                                          <p:stCondLst>
                                            <p:cond delay="0"/>
                                          </p:stCondLst>
                                        </p:cTn>
                                        <p:tgtEl>
                                          <p:spTgt spid="19">
                                            <p:txEl>
                                              <p:pRg st="2" end="2"/>
                                            </p:txEl>
                                          </p:spTgt>
                                        </p:tgtEl>
                                        <p:attrNameLst>
                                          <p:attrName>style.visibility</p:attrName>
                                        </p:attrNameLst>
                                      </p:cBhvr>
                                      <p:to>
                                        <p:strVal val="visible"/>
                                      </p:to>
                                    </p:set>
                                    <p:animEffect transition="in" filter="slide(fromTop)">
                                      <p:cBhvr>
                                        <p:cTn id="15" dur="1000"/>
                                        <p:tgtEl>
                                          <p:spTgt spid="1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82211" cy="327269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400" b="1" dirty="0" smtClean="0">
                <a:solidFill>
                  <a:srgbClr val="FF0000"/>
                </a:solidFill>
                <a:effectLst>
                  <a:innerShdw blurRad="63500" dist="50800" dir="13500000">
                    <a:prstClr val="black">
                      <a:alpha val="50000"/>
                    </a:prstClr>
                  </a:innerShdw>
                </a:effectLst>
                <a:latin typeface="Times New Roman" pitchFamily="18" charset="0"/>
                <a:cs typeface="Times New Roman" pitchFamily="18" charset="0"/>
              </a:rPr>
              <a:t>Method of joints </a:t>
            </a:r>
            <a:endParaRPr lang="en-US" sz="2400" b="1" dirty="0">
              <a:solidFill>
                <a:srgbClr val="FF0000"/>
              </a:solidFill>
              <a:effectLst>
                <a:innerShdw blurRad="63500" dist="50800" dir="13500000">
                  <a:prstClr val="black">
                    <a:alpha val="50000"/>
                  </a:prstClr>
                </a:innerShdw>
              </a:effectLst>
              <a:latin typeface="Times New Roman" pitchFamily="18" charset="0"/>
              <a:cs typeface="Times New Roman" pitchFamily="18" charset="0"/>
            </a:endParaRPr>
          </a:p>
        </p:txBody>
      </p:sp>
      <p:sp>
        <p:nvSpPr>
          <p:cNvPr id="16" name="Rectangle 15"/>
          <p:cNvSpPr/>
          <p:nvPr/>
        </p:nvSpPr>
        <p:spPr>
          <a:xfrm>
            <a:off x="928662" y="1071546"/>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smtClean="0">
                <a:latin typeface="Times New Roman" pitchFamily="18" charset="0"/>
                <a:cs typeface="Times New Roman" pitchFamily="18" charset="0"/>
              </a:rPr>
              <a:t>In this lecture we will  </a:t>
            </a:r>
            <a:endParaRPr lang="en-US" b="1" dirty="0">
              <a:latin typeface="Times New Roman" pitchFamily="18" charset="0"/>
              <a:cs typeface="Times New Roman" pitchFamily="18" charset="0"/>
            </a:endParaRPr>
          </a:p>
        </p:txBody>
      </p:sp>
      <p:sp>
        <p:nvSpPr>
          <p:cNvPr id="33" name="Oval 32"/>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9"/>
          <p:cNvGrpSpPr>
            <a:grpSpLocks noChangeAspect="1"/>
          </p:cNvGrpSpPr>
          <p:nvPr/>
        </p:nvGrpSpPr>
        <p:grpSpPr>
          <a:xfrm>
            <a:off x="7572396" y="5286388"/>
            <a:ext cx="1440000" cy="1440000"/>
            <a:chOff x="357158" y="1000108"/>
            <a:chExt cx="1800000" cy="1800000"/>
          </a:xfrm>
        </p:grpSpPr>
        <p:sp>
          <p:nvSpPr>
            <p:cNvPr id="36" name="Rounded Rectangle 35"/>
            <p:cNvSpPr/>
            <p:nvPr/>
          </p:nvSpPr>
          <p:spPr>
            <a:xfrm>
              <a:off x="357158" y="1000108"/>
              <a:ext cx="1800000" cy="180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7" name="Flowchart: Summing Junction 36"/>
            <p:cNvSpPr/>
            <p:nvPr/>
          </p:nvSpPr>
          <p:spPr>
            <a:xfrm>
              <a:off x="357158" y="1000108"/>
              <a:ext cx="1800000" cy="1800000"/>
            </a:xfrm>
            <a:prstGeom prst="flowChartSummingJuncti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8" name="Flowchart: Or 37"/>
            <p:cNvSpPr/>
            <p:nvPr/>
          </p:nvSpPr>
          <p:spPr>
            <a:xfrm>
              <a:off x="714348" y="1357298"/>
              <a:ext cx="1080000" cy="1080000"/>
            </a:xfrm>
            <a:prstGeom prst="flowChartOr">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9" name="Rectangle 38"/>
            <p:cNvSpPr/>
            <p:nvPr/>
          </p:nvSpPr>
          <p:spPr>
            <a:xfrm>
              <a:off x="857224" y="1000108"/>
              <a:ext cx="78581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firstslide"/>
                </a:rPr>
                <a:t>Home </a:t>
              </a:r>
              <a:endParaRPr lang="en-US" sz="1400" b="1" dirty="0">
                <a:solidFill>
                  <a:schemeClr val="bg2"/>
                </a:solidFill>
              </a:endParaRPr>
            </a:p>
          </p:txBody>
        </p:sp>
        <p:sp>
          <p:nvSpPr>
            <p:cNvPr id="40" name="Rectangle 39"/>
            <p:cNvSpPr/>
            <p:nvPr/>
          </p:nvSpPr>
          <p:spPr>
            <a:xfrm rot="16200000">
              <a:off x="35687" y="1678770"/>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nextslide"/>
                </a:rPr>
                <a:t>Next</a:t>
              </a:r>
              <a:endParaRPr lang="en-US" sz="1400" b="1" dirty="0">
                <a:solidFill>
                  <a:schemeClr val="bg2"/>
                </a:solidFill>
              </a:endParaRPr>
            </a:p>
          </p:txBody>
        </p:sp>
        <p:sp>
          <p:nvSpPr>
            <p:cNvPr id="41" name="Rectangle 40"/>
            <p:cNvSpPr/>
            <p:nvPr/>
          </p:nvSpPr>
          <p:spPr>
            <a:xfrm rot="16200000">
              <a:off x="1393009" y="1678769"/>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previousslide"/>
                </a:rPr>
                <a:t>Previous</a:t>
              </a:r>
              <a:endParaRPr lang="en-US" sz="1400" b="1" dirty="0">
                <a:solidFill>
                  <a:schemeClr val="bg2"/>
                </a:solidFill>
              </a:endParaRPr>
            </a:p>
          </p:txBody>
        </p:sp>
        <p:sp>
          <p:nvSpPr>
            <p:cNvPr id="42" name="Rectangle 41"/>
            <p:cNvSpPr/>
            <p:nvPr/>
          </p:nvSpPr>
          <p:spPr>
            <a:xfrm>
              <a:off x="785786" y="2357430"/>
              <a:ext cx="9906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lastslide"/>
                </a:rPr>
                <a:t>End</a:t>
              </a:r>
              <a:endParaRPr lang="en-US" sz="1400" b="1" dirty="0">
                <a:solidFill>
                  <a:schemeClr val="bg2"/>
                </a:solidFill>
              </a:endParaRPr>
            </a:p>
          </p:txBody>
        </p:sp>
      </p:grpSp>
      <p:sp>
        <p:nvSpPr>
          <p:cNvPr id="19" name="Rectangle 18"/>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857224" y="2143116"/>
            <a:ext cx="7786742" cy="428628"/>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1">
              <a:buFont typeface="Wingdings" pitchFamily="2" charset="2"/>
              <a:buChar char="q"/>
            </a:pPr>
            <a:r>
              <a:rPr lang="en-US" sz="2000" dirty="0" smtClean="0">
                <a:solidFill>
                  <a:srgbClr val="002060"/>
                </a:solidFill>
                <a:latin typeface="Aharoni" pitchFamily="2" charset="-79"/>
                <a:cs typeface="Aharoni" pitchFamily="2" charset="-79"/>
              </a:rPr>
              <a:t>Introduce the main principle of method of joint </a:t>
            </a:r>
          </a:p>
        </p:txBody>
      </p:sp>
      <p:sp>
        <p:nvSpPr>
          <p:cNvPr id="21" name="Rectangle 20"/>
          <p:cNvSpPr/>
          <p:nvPr/>
        </p:nvSpPr>
        <p:spPr>
          <a:xfrm>
            <a:off x="857224" y="2786058"/>
            <a:ext cx="7858180" cy="50006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1">
              <a:buFont typeface="Wingdings" pitchFamily="2" charset="2"/>
              <a:buChar char="q"/>
            </a:pPr>
            <a:r>
              <a:rPr lang="en-US" sz="2000" dirty="0" smtClean="0">
                <a:solidFill>
                  <a:srgbClr val="002060"/>
                </a:solidFill>
                <a:latin typeface="Aharoni" pitchFamily="2" charset="-79"/>
                <a:cs typeface="Aharoni" pitchFamily="2" charset="-79"/>
              </a:rPr>
              <a:t>Lean how this method satisfy the equilibrium conditions  </a:t>
            </a:r>
          </a:p>
        </p:txBody>
      </p:sp>
      <p:sp>
        <p:nvSpPr>
          <p:cNvPr id="23" name="Rectangle 22"/>
          <p:cNvSpPr/>
          <p:nvPr/>
        </p:nvSpPr>
        <p:spPr>
          <a:xfrm>
            <a:off x="857224" y="3501008"/>
            <a:ext cx="7858180" cy="428628"/>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1">
              <a:buFont typeface="Wingdings" pitchFamily="2" charset="2"/>
              <a:buChar char="q"/>
            </a:pPr>
            <a:r>
              <a:rPr lang="en-US" sz="2000" dirty="0" smtClean="0">
                <a:solidFill>
                  <a:srgbClr val="002060"/>
                </a:solidFill>
                <a:latin typeface="Aharoni" pitchFamily="2" charset="-79"/>
                <a:cs typeface="Aharoni" pitchFamily="2" charset="-79"/>
              </a:rPr>
              <a:t>Lean how to use this method to find the member force </a:t>
            </a:r>
          </a:p>
        </p:txBody>
      </p:sp>
    </p:spTree>
  </p:cSld>
  <p:clrMapOvr>
    <a:masterClrMapping/>
  </p:clrMapOvr>
  <p:transition>
    <p:split orient="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82211" cy="327269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400" b="1" dirty="0" smtClean="0">
                <a:solidFill>
                  <a:srgbClr val="FF0000"/>
                </a:solidFill>
                <a:effectLst>
                  <a:innerShdw blurRad="63500" dist="50800" dir="13500000">
                    <a:prstClr val="black">
                      <a:alpha val="50000"/>
                    </a:prstClr>
                  </a:innerShdw>
                </a:effectLst>
                <a:latin typeface="Times New Roman" pitchFamily="18" charset="0"/>
                <a:cs typeface="Times New Roman" pitchFamily="18" charset="0"/>
              </a:rPr>
              <a:t>Method of joints </a:t>
            </a:r>
            <a:endParaRPr lang="en-US" sz="2400" b="1" dirty="0">
              <a:solidFill>
                <a:srgbClr val="FF0000"/>
              </a:solidFill>
              <a:effectLst>
                <a:innerShdw blurRad="63500" dist="50800" dir="13500000">
                  <a:prstClr val="black">
                    <a:alpha val="50000"/>
                  </a:prstClr>
                </a:innerShdw>
              </a:effectLst>
              <a:latin typeface="Times New Roman" pitchFamily="18" charset="0"/>
              <a:cs typeface="Times New Roman" pitchFamily="18" charset="0"/>
            </a:endParaRPr>
          </a:p>
        </p:txBody>
      </p:sp>
      <p:sp>
        <p:nvSpPr>
          <p:cNvPr id="16" name="Rectangle 15"/>
          <p:cNvSpPr/>
          <p:nvPr/>
        </p:nvSpPr>
        <p:spPr>
          <a:xfrm>
            <a:off x="928662" y="1071546"/>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smtClean="0">
                <a:latin typeface="Times New Roman" pitchFamily="18" charset="0"/>
                <a:cs typeface="Times New Roman" pitchFamily="18" charset="0"/>
              </a:rPr>
              <a:t>Method of joints </a:t>
            </a:r>
            <a:endParaRPr lang="en-US" b="1" dirty="0">
              <a:latin typeface="Times New Roman" pitchFamily="18" charset="0"/>
              <a:cs typeface="Times New Roman" pitchFamily="18" charset="0"/>
            </a:endParaRPr>
          </a:p>
        </p:txBody>
      </p:sp>
      <p:sp>
        <p:nvSpPr>
          <p:cNvPr id="33" name="Oval 32"/>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928662" y="1571612"/>
            <a:ext cx="7858180" cy="5078313"/>
          </a:xfrm>
          <a:prstGeom prst="rect">
            <a:avLst/>
          </a:prstGeom>
          <a:noFill/>
        </p:spPr>
        <p:txBody>
          <a:bodyPr wrap="square" rtlCol="0">
            <a:spAutoFit/>
          </a:bodyPr>
          <a:lstStyle/>
          <a:p>
            <a:pPr>
              <a:lnSpc>
                <a:spcPct val="150000"/>
              </a:lnSpc>
              <a:buFont typeface="Wingdings" pitchFamily="2" charset="2"/>
              <a:buChar char="q"/>
            </a:pPr>
            <a:r>
              <a:rPr lang="en-US" b="1" dirty="0" smtClean="0"/>
              <a:t>Is a method used to find the forces acting inside a truss member</a:t>
            </a:r>
          </a:p>
          <a:p>
            <a:pPr algn="just">
              <a:lnSpc>
                <a:spcPct val="150000"/>
              </a:lnSpc>
              <a:buFont typeface="Wingdings" pitchFamily="2" charset="2"/>
              <a:buChar char="q"/>
            </a:pPr>
            <a:r>
              <a:rPr lang="en-US" b="1" dirty="0" smtClean="0"/>
              <a:t>It is based on the fact that the member is entirely under equilibrium and therefore each joint is also under equilibrium  </a:t>
            </a:r>
          </a:p>
          <a:p>
            <a:pPr>
              <a:lnSpc>
                <a:spcPct val="150000"/>
              </a:lnSpc>
              <a:buFont typeface="Wingdings" pitchFamily="2" charset="2"/>
              <a:buChar char="q"/>
            </a:pPr>
            <a:r>
              <a:rPr lang="en-US" b="1" dirty="0" smtClean="0"/>
              <a:t> since the trusses are planar, the member can be assumed to be two forces member. </a:t>
            </a:r>
          </a:p>
          <a:p>
            <a:pPr>
              <a:lnSpc>
                <a:spcPct val="150000"/>
              </a:lnSpc>
              <a:buFont typeface="Wingdings" pitchFamily="2" charset="2"/>
              <a:buChar char="q"/>
            </a:pPr>
            <a:r>
              <a:rPr lang="en-US" b="1" dirty="0" smtClean="0"/>
              <a:t>This method depends directly on applying the equation of force equilibrium (∑</a:t>
            </a:r>
            <a:r>
              <a:rPr lang="en-US" b="1" dirty="0" err="1" smtClean="0"/>
              <a:t>Fx</a:t>
            </a:r>
            <a:r>
              <a:rPr lang="en-US" b="1" dirty="0" smtClean="0"/>
              <a:t>= 0 and ∑</a:t>
            </a:r>
            <a:r>
              <a:rPr lang="en-US" b="1" dirty="0" err="1" smtClean="0"/>
              <a:t>Fy</a:t>
            </a:r>
            <a:r>
              <a:rPr lang="en-US" b="1" dirty="0" smtClean="0"/>
              <a:t> = 0) at the joints. </a:t>
            </a:r>
          </a:p>
          <a:p>
            <a:pPr>
              <a:lnSpc>
                <a:spcPct val="150000"/>
              </a:lnSpc>
              <a:buFont typeface="Wingdings" pitchFamily="2" charset="2"/>
              <a:buChar char="q"/>
            </a:pPr>
            <a:r>
              <a:rPr lang="en-US" b="1" dirty="0" smtClean="0"/>
              <a:t>We first start with assuming the member force as unknown and then use the equilibrium equations to find it then move to the 2</a:t>
            </a:r>
            <a:r>
              <a:rPr lang="en-US" b="1" baseline="30000" dirty="0" smtClean="0"/>
              <a:t>nd</a:t>
            </a:r>
            <a:r>
              <a:rPr lang="en-US" b="1" dirty="0" smtClean="0"/>
              <a:t> joint in the member, which is connected to other member(s) to find other members unknowns. </a:t>
            </a:r>
          </a:p>
          <a:p>
            <a:pPr>
              <a:lnSpc>
                <a:spcPct val="150000"/>
              </a:lnSpc>
              <a:buFont typeface="Wingdings" pitchFamily="2" charset="2"/>
              <a:buChar char="q"/>
            </a:pPr>
            <a:r>
              <a:rPr lang="en-US" b="1" dirty="0" smtClean="0"/>
              <a:t>This method is consecutive method. You start from a one joint and continuo to solve for the rest of joints.</a:t>
            </a:r>
            <a:endParaRPr lang="en-US" b="1" dirty="0"/>
          </a:p>
        </p:txBody>
      </p:sp>
    </p:spTree>
  </p:cSld>
  <p:clrMapOvr>
    <a:masterClrMapping/>
  </p:clrMapOvr>
  <p:transition>
    <p:split orient="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82211" cy="327269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400" b="1" dirty="0" smtClean="0">
                <a:solidFill>
                  <a:srgbClr val="FF0000"/>
                </a:solidFill>
                <a:effectLst>
                  <a:innerShdw blurRad="63500" dist="50800" dir="13500000">
                    <a:prstClr val="black">
                      <a:alpha val="50000"/>
                    </a:prstClr>
                  </a:innerShdw>
                </a:effectLst>
                <a:latin typeface="Times New Roman" pitchFamily="18" charset="0"/>
                <a:cs typeface="Times New Roman" pitchFamily="18" charset="0"/>
              </a:rPr>
              <a:t>Method of joints </a:t>
            </a:r>
            <a:endParaRPr lang="en-US" sz="2400" b="1" dirty="0">
              <a:solidFill>
                <a:srgbClr val="FF0000"/>
              </a:solidFill>
              <a:effectLst>
                <a:innerShdw blurRad="63500" dist="50800" dir="13500000">
                  <a:prstClr val="black">
                    <a:alpha val="50000"/>
                  </a:prstClr>
                </a:innerShdw>
              </a:effectLst>
              <a:latin typeface="Times New Roman" pitchFamily="18" charset="0"/>
              <a:cs typeface="Times New Roman" pitchFamily="18" charset="0"/>
            </a:endParaRPr>
          </a:p>
        </p:txBody>
      </p:sp>
      <p:sp>
        <p:nvSpPr>
          <p:cNvPr id="16" name="Rectangle 15"/>
          <p:cNvSpPr/>
          <p:nvPr/>
        </p:nvSpPr>
        <p:spPr>
          <a:xfrm>
            <a:off x="928662" y="1071546"/>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smtClean="0">
                <a:latin typeface="Times New Roman" pitchFamily="18" charset="0"/>
                <a:cs typeface="Times New Roman" pitchFamily="18" charset="0"/>
              </a:rPr>
              <a:t>Force directions </a:t>
            </a:r>
            <a:endParaRPr lang="en-US" b="1" dirty="0">
              <a:latin typeface="Times New Roman" pitchFamily="18" charset="0"/>
              <a:cs typeface="Times New Roman" pitchFamily="18" charset="0"/>
            </a:endParaRPr>
          </a:p>
        </p:txBody>
      </p:sp>
      <p:sp>
        <p:nvSpPr>
          <p:cNvPr id="33" name="Oval 32"/>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857224" y="1719852"/>
            <a:ext cx="7929618" cy="2862322"/>
          </a:xfrm>
          <a:prstGeom prst="rect">
            <a:avLst/>
          </a:prstGeom>
          <a:noFill/>
        </p:spPr>
        <p:txBody>
          <a:bodyPr wrap="square" rtlCol="0">
            <a:spAutoFit/>
          </a:bodyPr>
          <a:lstStyle/>
          <a:p>
            <a:pPr>
              <a:lnSpc>
                <a:spcPct val="125000"/>
              </a:lnSpc>
              <a:buFont typeface="Wingdings" pitchFamily="2" charset="2"/>
              <a:buChar char="q"/>
            </a:pPr>
            <a:r>
              <a:rPr lang="en-US" b="1" dirty="0" smtClean="0"/>
              <a:t>When assuming the unknown forces, the direction of the force can be assumed by one of the following:</a:t>
            </a:r>
          </a:p>
          <a:p>
            <a:pPr marL="231775" lvl="1" algn="just">
              <a:lnSpc>
                <a:spcPct val="125000"/>
              </a:lnSpc>
              <a:buFont typeface="Wingdings" pitchFamily="2" charset="2"/>
              <a:buChar char="Ø"/>
            </a:pPr>
            <a:r>
              <a:rPr lang="en-US" b="1" dirty="0" smtClean="0"/>
              <a:t> the sense of member force is assumed by common sense: if it try to pull the joint it will be tension and if it try to push the joint it will be a compression. This can be done, also, by satisfying the equations of equilibrium on the joint as shown in the figure. As you can see, the 100N force acts on the joint where there are two unknown member forces (F</a:t>
            </a:r>
            <a:r>
              <a:rPr lang="en-US" b="1" baseline="-25000" dirty="0" smtClean="0"/>
              <a:t>1</a:t>
            </a:r>
            <a:r>
              <a:rPr lang="en-US" b="1" dirty="0" smtClean="0"/>
              <a:t> and F</a:t>
            </a:r>
            <a:r>
              <a:rPr lang="en-US" b="1" baseline="-25000" dirty="0" smtClean="0"/>
              <a:t>2</a:t>
            </a:r>
            <a:r>
              <a:rPr lang="en-US" b="1" dirty="0" smtClean="0"/>
              <a:t>) also act on the same joint. </a:t>
            </a:r>
          </a:p>
          <a:p>
            <a:pPr lvl="1">
              <a:lnSpc>
                <a:spcPct val="125000"/>
              </a:lnSpc>
              <a:buFont typeface="Wingdings" pitchFamily="2" charset="2"/>
              <a:buChar char="Ø"/>
            </a:pPr>
            <a:endParaRPr lang="en-US" b="1" dirty="0" smtClean="0"/>
          </a:p>
        </p:txBody>
      </p:sp>
      <p:grpSp>
        <p:nvGrpSpPr>
          <p:cNvPr id="22" name="Group 21"/>
          <p:cNvGrpSpPr/>
          <p:nvPr/>
        </p:nvGrpSpPr>
        <p:grpSpPr>
          <a:xfrm>
            <a:off x="3929058" y="4357694"/>
            <a:ext cx="2286015" cy="2167685"/>
            <a:chOff x="3643306" y="4110344"/>
            <a:chExt cx="2428891" cy="2277824"/>
          </a:xfrm>
        </p:grpSpPr>
        <p:sp>
          <p:nvSpPr>
            <p:cNvPr id="11" name="Oval 14"/>
            <p:cNvSpPr>
              <a:spLocks noChangeArrowheads="1"/>
            </p:cNvSpPr>
            <p:nvPr/>
          </p:nvSpPr>
          <p:spPr bwMode="auto">
            <a:xfrm>
              <a:off x="3980494" y="4500570"/>
              <a:ext cx="91440" cy="91440"/>
            </a:xfrm>
            <a:prstGeom prst="ellipse">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endParaRPr lang="en-US" sz="2000"/>
            </a:p>
          </p:txBody>
        </p:sp>
        <p:cxnSp>
          <p:nvCxnSpPr>
            <p:cNvPr id="13" name="Straight Arrow Connector 12"/>
            <p:cNvCxnSpPr/>
            <p:nvPr/>
          </p:nvCxnSpPr>
          <p:spPr>
            <a:xfrm>
              <a:off x="4071934" y="4572008"/>
              <a:ext cx="1463040" cy="1588"/>
            </a:xfrm>
            <a:prstGeom prst="straightConnector1">
              <a:avLst/>
            </a:prstGeom>
            <a:ln>
              <a:solidFill>
                <a:schemeClr val="tx2"/>
              </a:solidFill>
              <a:tailEnd type="stealth" w="lg" len="lg"/>
            </a:ln>
          </p:spPr>
          <p:style>
            <a:lnRef idx="3">
              <a:schemeClr val="dk1"/>
            </a:lnRef>
            <a:fillRef idx="0">
              <a:schemeClr val="dk1"/>
            </a:fillRef>
            <a:effectRef idx="2">
              <a:schemeClr val="dk1"/>
            </a:effectRef>
            <a:fontRef idx="minor">
              <a:schemeClr val="tx1"/>
            </a:fontRef>
          </p:style>
        </p:cxnSp>
        <p:cxnSp>
          <p:nvCxnSpPr>
            <p:cNvPr id="14" name="Straight Arrow Connector 13"/>
            <p:cNvCxnSpPr/>
            <p:nvPr/>
          </p:nvCxnSpPr>
          <p:spPr>
            <a:xfrm rot="5400000">
              <a:off x="3341208" y="5339892"/>
              <a:ext cx="1463040" cy="1588"/>
            </a:xfrm>
            <a:prstGeom prst="straightConnector1">
              <a:avLst/>
            </a:prstGeom>
            <a:ln>
              <a:headEnd type="stealth" w="lg" len="lg"/>
              <a:tailEnd type="stealth" w="lg" len="lg"/>
            </a:ln>
          </p:spPr>
          <p:style>
            <a:lnRef idx="3">
              <a:schemeClr val="dk1"/>
            </a:lnRef>
            <a:fillRef idx="0">
              <a:schemeClr val="dk1"/>
            </a:fillRef>
            <a:effectRef idx="2">
              <a:schemeClr val="dk1"/>
            </a:effectRef>
            <a:fontRef idx="minor">
              <a:schemeClr val="tx1"/>
            </a:fontRef>
          </p:style>
        </p:cxnSp>
        <p:cxnSp>
          <p:nvCxnSpPr>
            <p:cNvPr id="15" name="Straight Arrow Connector 14"/>
            <p:cNvCxnSpPr/>
            <p:nvPr/>
          </p:nvCxnSpPr>
          <p:spPr>
            <a:xfrm rot="2700000">
              <a:off x="3858239" y="5089039"/>
              <a:ext cx="1463040" cy="1588"/>
            </a:xfrm>
            <a:prstGeom prst="straightConnector1">
              <a:avLst/>
            </a:prstGeom>
            <a:ln>
              <a:headEnd type="stealth" w="lg" len="lg"/>
              <a:tailEnd type="stealth" w="lg" len="lg"/>
            </a:ln>
          </p:spPr>
          <p:style>
            <a:lnRef idx="3">
              <a:schemeClr val="dk1"/>
            </a:lnRef>
            <a:fillRef idx="0">
              <a:schemeClr val="dk1"/>
            </a:fillRef>
            <a:effectRef idx="2">
              <a:schemeClr val="dk1"/>
            </a:effectRef>
            <a:fontRef idx="minor">
              <a:schemeClr val="tx1"/>
            </a:fontRef>
          </p:style>
        </p:cxnSp>
        <p:sp>
          <p:nvSpPr>
            <p:cNvPr id="17" name="TextBox 16"/>
            <p:cNvSpPr txBox="1"/>
            <p:nvPr/>
          </p:nvSpPr>
          <p:spPr>
            <a:xfrm>
              <a:off x="4452937" y="4110344"/>
              <a:ext cx="1333509" cy="420439"/>
            </a:xfrm>
            <a:prstGeom prst="rect">
              <a:avLst/>
            </a:prstGeom>
            <a:noFill/>
          </p:spPr>
          <p:txBody>
            <a:bodyPr wrap="square" rtlCol="0">
              <a:spAutoFit/>
            </a:bodyPr>
            <a:lstStyle/>
            <a:p>
              <a:r>
                <a:rPr lang="en-US" sz="2000" b="1" dirty="0" smtClean="0">
                  <a:solidFill>
                    <a:schemeClr val="tx2"/>
                  </a:solidFill>
                </a:rPr>
                <a:t>100 N</a:t>
              </a:r>
              <a:endParaRPr lang="en-US" sz="2000" b="1" dirty="0">
                <a:solidFill>
                  <a:schemeClr val="tx2"/>
                </a:solidFill>
              </a:endParaRPr>
            </a:p>
          </p:txBody>
        </p:sp>
        <p:sp>
          <p:nvSpPr>
            <p:cNvPr id="18" name="TextBox 17"/>
            <p:cNvSpPr txBox="1"/>
            <p:nvPr/>
          </p:nvSpPr>
          <p:spPr>
            <a:xfrm>
              <a:off x="3857619" y="5967729"/>
              <a:ext cx="500066" cy="420439"/>
            </a:xfrm>
            <a:prstGeom prst="rect">
              <a:avLst/>
            </a:prstGeom>
            <a:noFill/>
          </p:spPr>
          <p:txBody>
            <a:bodyPr wrap="square" rtlCol="0">
              <a:spAutoFit/>
            </a:bodyPr>
            <a:lstStyle/>
            <a:p>
              <a:r>
                <a:rPr lang="en-US" sz="2000" b="1" dirty="0" smtClean="0"/>
                <a:t>F</a:t>
              </a:r>
              <a:r>
                <a:rPr lang="en-US" sz="2000" b="1" baseline="-25000" dirty="0" smtClean="0"/>
                <a:t>1</a:t>
              </a:r>
              <a:endParaRPr lang="en-US" sz="2000" b="1" baseline="-25000" dirty="0"/>
            </a:p>
          </p:txBody>
        </p:sp>
        <p:sp>
          <p:nvSpPr>
            <p:cNvPr id="21" name="TextBox 20"/>
            <p:cNvSpPr txBox="1"/>
            <p:nvPr/>
          </p:nvSpPr>
          <p:spPr>
            <a:xfrm>
              <a:off x="5000628" y="5467667"/>
              <a:ext cx="1071569" cy="420439"/>
            </a:xfrm>
            <a:prstGeom prst="rect">
              <a:avLst/>
            </a:prstGeom>
            <a:noFill/>
          </p:spPr>
          <p:txBody>
            <a:bodyPr wrap="square" rtlCol="0">
              <a:spAutoFit/>
            </a:bodyPr>
            <a:lstStyle/>
            <a:p>
              <a:r>
                <a:rPr lang="en-US" sz="2000" b="1" dirty="0" smtClean="0"/>
                <a:t>F</a:t>
              </a:r>
              <a:r>
                <a:rPr lang="en-US" sz="2000" b="1" baseline="-25000" dirty="0" smtClean="0"/>
                <a:t>2</a:t>
              </a:r>
              <a:endParaRPr lang="en-US" sz="2000" b="1" baseline="-25000" dirty="0"/>
            </a:p>
          </p:txBody>
        </p:sp>
        <p:sp>
          <p:nvSpPr>
            <p:cNvPr id="24" name="TextBox 23"/>
            <p:cNvSpPr txBox="1"/>
            <p:nvPr/>
          </p:nvSpPr>
          <p:spPr>
            <a:xfrm>
              <a:off x="4500563" y="4643448"/>
              <a:ext cx="1071570" cy="420439"/>
            </a:xfrm>
            <a:prstGeom prst="rect">
              <a:avLst/>
            </a:prstGeom>
            <a:noFill/>
          </p:spPr>
          <p:txBody>
            <a:bodyPr wrap="square" rtlCol="0">
              <a:spAutoFit/>
            </a:bodyPr>
            <a:lstStyle/>
            <a:p>
              <a:r>
                <a:rPr lang="en-US" sz="2000" b="1" dirty="0" smtClean="0">
                  <a:solidFill>
                    <a:srgbClr val="FF0000"/>
                  </a:solidFill>
                </a:rPr>
                <a:t>??</a:t>
              </a:r>
              <a:endParaRPr lang="en-US" sz="2000" b="1" baseline="-25000" dirty="0">
                <a:solidFill>
                  <a:srgbClr val="FF0000"/>
                </a:solidFill>
              </a:endParaRPr>
            </a:p>
          </p:txBody>
        </p:sp>
        <p:sp>
          <p:nvSpPr>
            <p:cNvPr id="25" name="TextBox 24"/>
            <p:cNvSpPr txBox="1"/>
            <p:nvPr/>
          </p:nvSpPr>
          <p:spPr>
            <a:xfrm>
              <a:off x="3643306" y="5429266"/>
              <a:ext cx="1071570" cy="420439"/>
            </a:xfrm>
            <a:prstGeom prst="rect">
              <a:avLst/>
            </a:prstGeom>
            <a:noFill/>
          </p:spPr>
          <p:txBody>
            <a:bodyPr wrap="square" rtlCol="0">
              <a:spAutoFit/>
            </a:bodyPr>
            <a:lstStyle/>
            <a:p>
              <a:r>
                <a:rPr lang="en-US" sz="2000" b="1" dirty="0" smtClean="0">
                  <a:solidFill>
                    <a:srgbClr val="FF0000"/>
                  </a:solidFill>
                </a:rPr>
                <a:t>??</a:t>
              </a:r>
              <a:endParaRPr lang="en-US" sz="2000" b="1" baseline="-25000" dirty="0">
                <a:solidFill>
                  <a:srgbClr val="FF0000"/>
                </a:solidFill>
              </a:endParaRPr>
            </a:p>
          </p:txBody>
        </p:sp>
      </p:grpSp>
    </p:spTree>
  </p:cSld>
  <p:clrMapOvr>
    <a:masterClrMapping/>
  </p:clrMapOvr>
  <p:transition>
    <p:split orient="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82211" cy="327269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400" b="1" dirty="0" smtClean="0">
                <a:solidFill>
                  <a:srgbClr val="FF0000"/>
                </a:solidFill>
                <a:effectLst>
                  <a:innerShdw blurRad="63500" dist="50800" dir="13500000">
                    <a:prstClr val="black">
                      <a:alpha val="50000"/>
                    </a:prstClr>
                  </a:innerShdw>
                </a:effectLst>
                <a:latin typeface="Times New Roman" pitchFamily="18" charset="0"/>
                <a:cs typeface="Times New Roman" pitchFamily="18" charset="0"/>
              </a:rPr>
              <a:t>Method of joints </a:t>
            </a:r>
            <a:endParaRPr lang="en-US" sz="2400" b="1" dirty="0">
              <a:solidFill>
                <a:srgbClr val="FF0000"/>
              </a:solidFill>
              <a:effectLst>
                <a:innerShdw blurRad="63500" dist="50800" dir="13500000">
                  <a:prstClr val="black">
                    <a:alpha val="50000"/>
                  </a:prstClr>
                </a:innerShdw>
              </a:effectLst>
              <a:latin typeface="Times New Roman" pitchFamily="18" charset="0"/>
              <a:cs typeface="Times New Roman" pitchFamily="18" charset="0"/>
            </a:endParaRPr>
          </a:p>
        </p:txBody>
      </p:sp>
      <p:sp>
        <p:nvSpPr>
          <p:cNvPr id="16" name="Rectangle 15"/>
          <p:cNvSpPr/>
          <p:nvPr/>
        </p:nvSpPr>
        <p:spPr>
          <a:xfrm>
            <a:off x="928662" y="1071546"/>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smtClean="0">
                <a:latin typeface="Times New Roman" pitchFamily="18" charset="0"/>
                <a:cs typeface="Times New Roman" pitchFamily="18" charset="0"/>
              </a:rPr>
              <a:t>Force directions </a:t>
            </a:r>
            <a:endParaRPr lang="en-US" b="1" dirty="0">
              <a:latin typeface="Times New Roman" pitchFamily="18" charset="0"/>
              <a:cs typeface="Times New Roman" pitchFamily="18" charset="0"/>
            </a:endParaRPr>
          </a:p>
        </p:txBody>
      </p:sp>
      <p:sp>
        <p:nvSpPr>
          <p:cNvPr id="33" name="Oval 32"/>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857224" y="1719852"/>
            <a:ext cx="7929618" cy="2862322"/>
          </a:xfrm>
          <a:prstGeom prst="rect">
            <a:avLst/>
          </a:prstGeom>
          <a:noFill/>
        </p:spPr>
        <p:txBody>
          <a:bodyPr wrap="square" rtlCol="0">
            <a:spAutoFit/>
          </a:bodyPr>
          <a:lstStyle/>
          <a:p>
            <a:pPr algn="just">
              <a:lnSpc>
                <a:spcPct val="125000"/>
              </a:lnSpc>
            </a:pPr>
            <a:r>
              <a:rPr lang="en-US" b="1" dirty="0" smtClean="0"/>
              <a:t>To assume that this joint under equilibrium, the force F</a:t>
            </a:r>
            <a:r>
              <a:rPr lang="en-US" b="1" baseline="-25000" dirty="0" smtClean="0"/>
              <a:t>2</a:t>
            </a:r>
            <a:r>
              <a:rPr lang="en-US" b="1" dirty="0" smtClean="0"/>
              <a:t> must has a sense as shown in figure (a) to insure that there is a component neutralize the 100N force. With this result, we still have to find the sense of force F</a:t>
            </a:r>
            <a:r>
              <a:rPr lang="en-US" b="1" baseline="-25000" dirty="0" smtClean="0"/>
              <a:t>1</a:t>
            </a:r>
            <a:r>
              <a:rPr lang="en-US" b="1" dirty="0" smtClean="0"/>
              <a:t>. as shown in figure (b), there is a vertical component generated from the assumption of force F</a:t>
            </a:r>
            <a:r>
              <a:rPr lang="en-US" b="1" baseline="-25000" dirty="0" smtClean="0"/>
              <a:t>2</a:t>
            </a:r>
            <a:r>
              <a:rPr lang="en-US" b="1" dirty="0" smtClean="0"/>
              <a:t> direction This implies that the sense of the force F</a:t>
            </a:r>
            <a:r>
              <a:rPr lang="en-US" b="1" baseline="-25000" dirty="0" smtClean="0"/>
              <a:t>1</a:t>
            </a:r>
            <a:r>
              <a:rPr lang="en-US" b="1" dirty="0" smtClean="0"/>
              <a:t> must be in a way to neutralize this component as shown in figure (b). Figure (c) show the final sense of members forces    </a:t>
            </a:r>
          </a:p>
          <a:p>
            <a:pPr lvl="1">
              <a:lnSpc>
                <a:spcPct val="125000"/>
              </a:lnSpc>
              <a:buFont typeface="Wingdings" pitchFamily="2" charset="2"/>
              <a:buChar char="Ø"/>
            </a:pPr>
            <a:endParaRPr lang="en-US" b="1" dirty="0" smtClean="0"/>
          </a:p>
        </p:txBody>
      </p:sp>
      <p:grpSp>
        <p:nvGrpSpPr>
          <p:cNvPr id="31" name="Group 30"/>
          <p:cNvGrpSpPr/>
          <p:nvPr/>
        </p:nvGrpSpPr>
        <p:grpSpPr>
          <a:xfrm>
            <a:off x="857224" y="4071942"/>
            <a:ext cx="2286015" cy="2676243"/>
            <a:chOff x="857224" y="3857628"/>
            <a:chExt cx="2286015" cy="2676243"/>
          </a:xfrm>
        </p:grpSpPr>
        <p:grpSp>
          <p:nvGrpSpPr>
            <p:cNvPr id="29" name="Group 28"/>
            <p:cNvGrpSpPr/>
            <p:nvPr/>
          </p:nvGrpSpPr>
          <p:grpSpPr>
            <a:xfrm>
              <a:off x="857224" y="3857628"/>
              <a:ext cx="2286015" cy="2186061"/>
              <a:chOff x="1214413" y="4357693"/>
              <a:chExt cx="2286015" cy="2186061"/>
            </a:xfrm>
          </p:grpSpPr>
          <p:grpSp>
            <p:nvGrpSpPr>
              <p:cNvPr id="2" name="Group 21"/>
              <p:cNvGrpSpPr/>
              <p:nvPr/>
            </p:nvGrpSpPr>
            <p:grpSpPr>
              <a:xfrm>
                <a:off x="1214413" y="4357693"/>
                <a:ext cx="2286015" cy="2186061"/>
                <a:chOff x="3643306" y="4110344"/>
                <a:chExt cx="2428892" cy="2297134"/>
              </a:xfrm>
            </p:grpSpPr>
            <p:sp>
              <p:nvSpPr>
                <p:cNvPr id="11" name="Oval 14"/>
                <p:cNvSpPr>
                  <a:spLocks noChangeArrowheads="1"/>
                </p:cNvSpPr>
                <p:nvPr/>
              </p:nvSpPr>
              <p:spPr bwMode="auto">
                <a:xfrm>
                  <a:off x="3980494" y="4500570"/>
                  <a:ext cx="91440" cy="91440"/>
                </a:xfrm>
                <a:prstGeom prst="ellipse">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endParaRPr lang="en-US" sz="2000"/>
                </a:p>
              </p:txBody>
            </p:sp>
            <p:cxnSp>
              <p:nvCxnSpPr>
                <p:cNvPr id="13" name="Straight Arrow Connector 12"/>
                <p:cNvCxnSpPr/>
                <p:nvPr/>
              </p:nvCxnSpPr>
              <p:spPr>
                <a:xfrm>
                  <a:off x="4071934" y="4572008"/>
                  <a:ext cx="1463040" cy="1588"/>
                </a:xfrm>
                <a:prstGeom prst="straightConnector1">
                  <a:avLst/>
                </a:prstGeom>
                <a:ln>
                  <a:solidFill>
                    <a:schemeClr val="tx2"/>
                  </a:solidFill>
                  <a:tailEnd type="stealth" w="lg" len="lg"/>
                </a:ln>
              </p:spPr>
              <p:style>
                <a:lnRef idx="3">
                  <a:schemeClr val="dk1"/>
                </a:lnRef>
                <a:fillRef idx="0">
                  <a:schemeClr val="dk1"/>
                </a:fillRef>
                <a:effectRef idx="2">
                  <a:schemeClr val="dk1"/>
                </a:effectRef>
                <a:fontRef idx="minor">
                  <a:schemeClr val="tx1"/>
                </a:fontRef>
              </p:style>
            </p:cxnSp>
            <p:cxnSp>
              <p:nvCxnSpPr>
                <p:cNvPr id="14" name="Straight Arrow Connector 13"/>
                <p:cNvCxnSpPr/>
                <p:nvPr/>
              </p:nvCxnSpPr>
              <p:spPr>
                <a:xfrm rot="5400000">
                  <a:off x="3341208" y="5339892"/>
                  <a:ext cx="1463040" cy="1588"/>
                </a:xfrm>
                <a:prstGeom prst="straightConnector1">
                  <a:avLst/>
                </a:prstGeom>
                <a:ln>
                  <a:headEnd type="stealth" w="lg" len="lg"/>
                  <a:tailEnd type="stealth" w="lg" len="lg"/>
                </a:ln>
              </p:spPr>
              <p:style>
                <a:lnRef idx="3">
                  <a:schemeClr val="dk1"/>
                </a:lnRef>
                <a:fillRef idx="0">
                  <a:schemeClr val="dk1"/>
                </a:fillRef>
                <a:effectRef idx="2">
                  <a:schemeClr val="dk1"/>
                </a:effectRef>
                <a:fontRef idx="minor">
                  <a:schemeClr val="tx1"/>
                </a:fontRef>
              </p:style>
            </p:cxnSp>
            <p:cxnSp>
              <p:nvCxnSpPr>
                <p:cNvPr id="15" name="Straight Arrow Connector 14"/>
                <p:cNvCxnSpPr/>
                <p:nvPr/>
              </p:nvCxnSpPr>
              <p:spPr>
                <a:xfrm rot="5400000">
                  <a:off x="3874657" y="5502082"/>
                  <a:ext cx="1056946" cy="1588"/>
                </a:xfrm>
                <a:prstGeom prst="straightConnector1">
                  <a:avLst/>
                </a:prstGeom>
                <a:ln>
                  <a:headEnd type="stealth" w="med" len="lg"/>
                  <a:tailEnd type="none" w="lg" len="lg"/>
                </a:ln>
              </p:spPr>
              <p:style>
                <a:lnRef idx="3">
                  <a:schemeClr val="dk1"/>
                </a:lnRef>
                <a:fillRef idx="0">
                  <a:schemeClr val="dk1"/>
                </a:fillRef>
                <a:effectRef idx="2">
                  <a:schemeClr val="dk1"/>
                </a:effectRef>
                <a:fontRef idx="minor">
                  <a:schemeClr val="tx1"/>
                </a:fontRef>
              </p:style>
            </p:cxnSp>
            <p:sp>
              <p:nvSpPr>
                <p:cNvPr id="17" name="TextBox 16"/>
                <p:cNvSpPr txBox="1"/>
                <p:nvPr/>
              </p:nvSpPr>
              <p:spPr>
                <a:xfrm>
                  <a:off x="4452937" y="4110344"/>
                  <a:ext cx="1333509" cy="420439"/>
                </a:xfrm>
                <a:prstGeom prst="rect">
                  <a:avLst/>
                </a:prstGeom>
                <a:noFill/>
              </p:spPr>
              <p:txBody>
                <a:bodyPr wrap="square" rtlCol="0">
                  <a:spAutoFit/>
                </a:bodyPr>
                <a:lstStyle/>
                <a:p>
                  <a:r>
                    <a:rPr lang="en-US" sz="2000" b="1" dirty="0" smtClean="0">
                      <a:solidFill>
                        <a:schemeClr val="tx2"/>
                      </a:solidFill>
                    </a:rPr>
                    <a:t>100 N</a:t>
                  </a:r>
                  <a:endParaRPr lang="en-US" sz="2000" b="1" dirty="0">
                    <a:solidFill>
                      <a:schemeClr val="tx2"/>
                    </a:solidFill>
                  </a:endParaRPr>
                </a:p>
              </p:txBody>
            </p:sp>
            <p:sp>
              <p:nvSpPr>
                <p:cNvPr id="18" name="TextBox 17"/>
                <p:cNvSpPr txBox="1"/>
                <p:nvPr/>
              </p:nvSpPr>
              <p:spPr>
                <a:xfrm>
                  <a:off x="3857619" y="5967729"/>
                  <a:ext cx="500066" cy="420439"/>
                </a:xfrm>
                <a:prstGeom prst="rect">
                  <a:avLst/>
                </a:prstGeom>
                <a:noFill/>
              </p:spPr>
              <p:txBody>
                <a:bodyPr wrap="square" rtlCol="0">
                  <a:spAutoFit/>
                </a:bodyPr>
                <a:lstStyle/>
                <a:p>
                  <a:r>
                    <a:rPr lang="en-US" sz="2000" b="1" dirty="0" smtClean="0"/>
                    <a:t>F</a:t>
                  </a:r>
                  <a:r>
                    <a:rPr lang="en-US" sz="2000" b="1" baseline="-25000" dirty="0" smtClean="0"/>
                    <a:t>1</a:t>
                  </a:r>
                  <a:endParaRPr lang="en-US" sz="2000" b="1" baseline="-25000" dirty="0"/>
                </a:p>
              </p:txBody>
            </p:sp>
            <p:sp>
              <p:nvSpPr>
                <p:cNvPr id="21" name="TextBox 20"/>
                <p:cNvSpPr txBox="1"/>
                <p:nvPr/>
              </p:nvSpPr>
              <p:spPr>
                <a:xfrm>
                  <a:off x="5237268" y="5416464"/>
                  <a:ext cx="464347" cy="420439"/>
                </a:xfrm>
                <a:prstGeom prst="rect">
                  <a:avLst/>
                </a:prstGeom>
                <a:noFill/>
              </p:spPr>
              <p:txBody>
                <a:bodyPr wrap="square" rtlCol="0">
                  <a:spAutoFit/>
                </a:bodyPr>
                <a:lstStyle/>
                <a:p>
                  <a:pPr algn="ctr"/>
                  <a:r>
                    <a:rPr lang="en-US" sz="2000" b="1" dirty="0" smtClean="0"/>
                    <a:t>F</a:t>
                  </a:r>
                  <a:r>
                    <a:rPr lang="en-US" sz="2000" b="1" baseline="-25000" dirty="0" smtClean="0"/>
                    <a:t>2</a:t>
                  </a:r>
                  <a:endParaRPr lang="en-US" sz="2000" b="1" baseline="-25000" dirty="0"/>
                </a:p>
              </p:txBody>
            </p:sp>
            <p:sp>
              <p:nvSpPr>
                <p:cNvPr id="25" name="TextBox 24"/>
                <p:cNvSpPr txBox="1"/>
                <p:nvPr/>
              </p:nvSpPr>
              <p:spPr>
                <a:xfrm>
                  <a:off x="3643306" y="5429266"/>
                  <a:ext cx="1071570" cy="420439"/>
                </a:xfrm>
                <a:prstGeom prst="rect">
                  <a:avLst/>
                </a:prstGeom>
                <a:noFill/>
              </p:spPr>
              <p:txBody>
                <a:bodyPr wrap="square" rtlCol="0">
                  <a:spAutoFit/>
                </a:bodyPr>
                <a:lstStyle/>
                <a:p>
                  <a:r>
                    <a:rPr lang="en-US" sz="2000" b="1" dirty="0" smtClean="0">
                      <a:solidFill>
                        <a:srgbClr val="FF0000"/>
                      </a:solidFill>
                    </a:rPr>
                    <a:t>??</a:t>
                  </a:r>
                  <a:endParaRPr lang="en-US" sz="2000" b="1" baseline="-25000" dirty="0">
                    <a:solidFill>
                      <a:srgbClr val="FF0000"/>
                    </a:solidFill>
                  </a:endParaRPr>
                </a:p>
              </p:txBody>
            </p:sp>
            <p:sp>
              <p:nvSpPr>
                <p:cNvPr id="27" name="TextBox 26"/>
                <p:cNvSpPr txBox="1"/>
                <p:nvPr/>
              </p:nvSpPr>
              <p:spPr>
                <a:xfrm>
                  <a:off x="5464975" y="4635819"/>
                  <a:ext cx="607223" cy="420439"/>
                </a:xfrm>
                <a:prstGeom prst="rect">
                  <a:avLst/>
                </a:prstGeom>
                <a:noFill/>
              </p:spPr>
              <p:txBody>
                <a:bodyPr wrap="square" rtlCol="0">
                  <a:spAutoFit/>
                </a:bodyPr>
                <a:lstStyle/>
                <a:p>
                  <a:pPr algn="ctr"/>
                  <a:r>
                    <a:rPr lang="en-US" sz="2000" b="1" dirty="0" smtClean="0"/>
                    <a:t>F</a:t>
                  </a:r>
                  <a:r>
                    <a:rPr lang="en-US" sz="2000" b="1" baseline="-25000" dirty="0" smtClean="0"/>
                    <a:t>2,x</a:t>
                  </a:r>
                  <a:endParaRPr lang="en-US" sz="2000" b="1" baseline="-25000" dirty="0"/>
                </a:p>
              </p:txBody>
            </p:sp>
            <p:sp>
              <p:nvSpPr>
                <p:cNvPr id="28" name="TextBox 27"/>
                <p:cNvSpPr txBox="1"/>
                <p:nvPr/>
              </p:nvSpPr>
              <p:spPr>
                <a:xfrm>
                  <a:off x="4317503" y="5987039"/>
                  <a:ext cx="1071570" cy="420439"/>
                </a:xfrm>
                <a:prstGeom prst="rect">
                  <a:avLst/>
                </a:prstGeom>
                <a:noFill/>
              </p:spPr>
              <p:txBody>
                <a:bodyPr wrap="square" rtlCol="0">
                  <a:spAutoFit/>
                </a:bodyPr>
                <a:lstStyle/>
                <a:p>
                  <a:r>
                    <a:rPr lang="en-US" sz="2000" b="1" dirty="0" smtClean="0"/>
                    <a:t>F</a:t>
                  </a:r>
                  <a:r>
                    <a:rPr lang="en-US" sz="2000" b="1" baseline="-25000" dirty="0" smtClean="0"/>
                    <a:t>2,y</a:t>
                  </a:r>
                  <a:endParaRPr lang="en-US" sz="2000" b="1" baseline="-25000" dirty="0"/>
                </a:p>
              </p:txBody>
            </p:sp>
          </p:grpSp>
          <p:cxnSp>
            <p:nvCxnSpPr>
              <p:cNvPr id="23" name="Straight Arrow Connector 22"/>
              <p:cNvCxnSpPr/>
              <p:nvPr/>
            </p:nvCxnSpPr>
            <p:spPr>
              <a:xfrm rot="2700000">
                <a:off x="1734950" y="5645069"/>
                <a:ext cx="1392298" cy="1495"/>
              </a:xfrm>
              <a:prstGeom prst="straightConnector1">
                <a:avLst/>
              </a:prstGeom>
              <a:ln>
                <a:headEnd type="stealth" w="med" len="lg"/>
                <a:tailEnd type="none" w="lg" len="lg"/>
              </a:ln>
            </p:spPr>
            <p:style>
              <a:lnRef idx="3">
                <a:schemeClr val="dk1"/>
              </a:lnRef>
              <a:fillRef idx="0">
                <a:schemeClr val="dk1"/>
              </a:fillRef>
              <a:effectRef idx="2">
                <a:schemeClr val="dk1"/>
              </a:effectRef>
              <a:fontRef idx="minor">
                <a:schemeClr val="tx1"/>
              </a:fontRef>
            </p:style>
          </p:cxnSp>
          <p:cxnSp>
            <p:nvCxnSpPr>
              <p:cNvPr id="26" name="Straight Arrow Connector 25"/>
              <p:cNvCxnSpPr/>
              <p:nvPr/>
            </p:nvCxnSpPr>
            <p:spPr>
              <a:xfrm>
                <a:off x="1928794" y="5142017"/>
                <a:ext cx="1097280" cy="1495"/>
              </a:xfrm>
              <a:prstGeom prst="straightConnector1">
                <a:avLst/>
              </a:prstGeom>
              <a:ln>
                <a:headEnd type="stealth" w="med" len="lg"/>
                <a:tailEnd type="none" w="lg" len="lg"/>
              </a:ln>
            </p:spPr>
            <p:style>
              <a:lnRef idx="3">
                <a:schemeClr val="dk1"/>
              </a:lnRef>
              <a:fillRef idx="0">
                <a:schemeClr val="dk1"/>
              </a:fillRef>
              <a:effectRef idx="2">
                <a:schemeClr val="dk1"/>
              </a:effectRef>
              <a:fontRef idx="minor">
                <a:schemeClr val="tx1"/>
              </a:fontRef>
            </p:style>
          </p:cxnSp>
        </p:grpSp>
        <p:sp>
          <p:nvSpPr>
            <p:cNvPr id="30" name="TextBox 29"/>
            <p:cNvSpPr txBox="1"/>
            <p:nvPr/>
          </p:nvSpPr>
          <p:spPr>
            <a:xfrm>
              <a:off x="1643042" y="6072206"/>
              <a:ext cx="571504" cy="461665"/>
            </a:xfrm>
            <a:prstGeom prst="rect">
              <a:avLst/>
            </a:prstGeom>
            <a:noFill/>
          </p:spPr>
          <p:txBody>
            <a:bodyPr wrap="square" rtlCol="0">
              <a:spAutoFit/>
            </a:bodyPr>
            <a:lstStyle/>
            <a:p>
              <a:r>
                <a:rPr lang="en-US" sz="2400" b="1" dirty="0" smtClean="0"/>
                <a:t>(a)</a:t>
              </a:r>
              <a:endParaRPr lang="en-US" sz="2400" b="1" dirty="0"/>
            </a:p>
          </p:txBody>
        </p:sp>
      </p:grpSp>
      <p:grpSp>
        <p:nvGrpSpPr>
          <p:cNvPr id="32" name="Group 31"/>
          <p:cNvGrpSpPr/>
          <p:nvPr/>
        </p:nvGrpSpPr>
        <p:grpSpPr>
          <a:xfrm>
            <a:off x="3845009" y="4071957"/>
            <a:ext cx="2084306" cy="2676228"/>
            <a:chOff x="1058927" y="3857643"/>
            <a:chExt cx="2084306" cy="2676228"/>
          </a:xfrm>
        </p:grpSpPr>
        <p:grpSp>
          <p:nvGrpSpPr>
            <p:cNvPr id="35" name="Group 28"/>
            <p:cNvGrpSpPr/>
            <p:nvPr/>
          </p:nvGrpSpPr>
          <p:grpSpPr>
            <a:xfrm>
              <a:off x="1058927" y="3857643"/>
              <a:ext cx="2084306" cy="2186071"/>
              <a:chOff x="1416116" y="4357708"/>
              <a:chExt cx="2084306" cy="2186071"/>
            </a:xfrm>
          </p:grpSpPr>
          <p:grpSp>
            <p:nvGrpSpPr>
              <p:cNvPr id="37" name="Group 21"/>
              <p:cNvGrpSpPr/>
              <p:nvPr/>
            </p:nvGrpSpPr>
            <p:grpSpPr>
              <a:xfrm>
                <a:off x="1416116" y="4357708"/>
                <a:ext cx="2084306" cy="2186071"/>
                <a:chOff x="3857619" y="4110344"/>
                <a:chExt cx="2214579" cy="2297134"/>
              </a:xfrm>
            </p:grpSpPr>
            <p:sp>
              <p:nvSpPr>
                <p:cNvPr id="40" name="Oval 14"/>
                <p:cNvSpPr>
                  <a:spLocks noChangeArrowheads="1"/>
                </p:cNvSpPr>
                <p:nvPr/>
              </p:nvSpPr>
              <p:spPr bwMode="auto">
                <a:xfrm>
                  <a:off x="3980494" y="4500570"/>
                  <a:ext cx="91440" cy="91440"/>
                </a:xfrm>
                <a:prstGeom prst="ellipse">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endParaRPr lang="en-US" sz="2000"/>
                </a:p>
              </p:txBody>
            </p:sp>
            <p:cxnSp>
              <p:nvCxnSpPr>
                <p:cNvPr id="41" name="Straight Arrow Connector 40"/>
                <p:cNvCxnSpPr/>
                <p:nvPr/>
              </p:nvCxnSpPr>
              <p:spPr>
                <a:xfrm>
                  <a:off x="4071934" y="4572008"/>
                  <a:ext cx="1463040" cy="1588"/>
                </a:xfrm>
                <a:prstGeom prst="straightConnector1">
                  <a:avLst/>
                </a:prstGeom>
                <a:ln>
                  <a:solidFill>
                    <a:schemeClr val="tx2"/>
                  </a:solidFill>
                  <a:tailEnd type="stealth" w="lg" len="lg"/>
                </a:ln>
              </p:spPr>
              <p:style>
                <a:lnRef idx="3">
                  <a:schemeClr val="dk1"/>
                </a:lnRef>
                <a:fillRef idx="0">
                  <a:schemeClr val="dk1"/>
                </a:fillRef>
                <a:effectRef idx="2">
                  <a:schemeClr val="dk1"/>
                </a:effectRef>
                <a:fontRef idx="minor">
                  <a:schemeClr val="tx1"/>
                </a:fontRef>
              </p:style>
            </p:cxnSp>
            <p:cxnSp>
              <p:nvCxnSpPr>
                <p:cNvPr id="42" name="Straight Arrow Connector 41"/>
                <p:cNvCxnSpPr/>
                <p:nvPr/>
              </p:nvCxnSpPr>
              <p:spPr>
                <a:xfrm rot="5400000">
                  <a:off x="3292098" y="5339893"/>
                  <a:ext cx="1463040" cy="1588"/>
                </a:xfrm>
                <a:prstGeom prst="straightConnector1">
                  <a:avLst/>
                </a:prstGeom>
                <a:ln>
                  <a:headEnd type="none" w="lg" len="lg"/>
                  <a:tailEnd type="stealth" w="lg" len="lg"/>
                </a:ln>
              </p:spPr>
              <p:style>
                <a:lnRef idx="3">
                  <a:schemeClr val="dk1"/>
                </a:lnRef>
                <a:fillRef idx="0">
                  <a:schemeClr val="dk1"/>
                </a:fillRef>
                <a:effectRef idx="2">
                  <a:schemeClr val="dk1"/>
                </a:effectRef>
                <a:fontRef idx="minor">
                  <a:schemeClr val="tx1"/>
                </a:fontRef>
              </p:style>
            </p:cxnSp>
            <p:cxnSp>
              <p:nvCxnSpPr>
                <p:cNvPr id="43" name="Straight Arrow Connector 42"/>
                <p:cNvCxnSpPr/>
                <p:nvPr/>
              </p:nvCxnSpPr>
              <p:spPr>
                <a:xfrm rot="5400000">
                  <a:off x="3874657" y="5502082"/>
                  <a:ext cx="1056946" cy="1588"/>
                </a:xfrm>
                <a:prstGeom prst="straightConnector1">
                  <a:avLst/>
                </a:prstGeom>
                <a:ln>
                  <a:headEnd type="stealth" w="med" len="lg"/>
                  <a:tailEnd type="none" w="lg" len="lg"/>
                </a:ln>
              </p:spPr>
              <p:style>
                <a:lnRef idx="3">
                  <a:schemeClr val="dk1"/>
                </a:lnRef>
                <a:fillRef idx="0">
                  <a:schemeClr val="dk1"/>
                </a:fillRef>
                <a:effectRef idx="2">
                  <a:schemeClr val="dk1"/>
                </a:effectRef>
                <a:fontRef idx="minor">
                  <a:schemeClr val="tx1"/>
                </a:fontRef>
              </p:style>
            </p:cxnSp>
            <p:sp>
              <p:nvSpPr>
                <p:cNvPr id="44" name="TextBox 43"/>
                <p:cNvSpPr txBox="1"/>
                <p:nvPr/>
              </p:nvSpPr>
              <p:spPr>
                <a:xfrm>
                  <a:off x="4452937" y="4110344"/>
                  <a:ext cx="1333509" cy="420439"/>
                </a:xfrm>
                <a:prstGeom prst="rect">
                  <a:avLst/>
                </a:prstGeom>
                <a:noFill/>
              </p:spPr>
              <p:txBody>
                <a:bodyPr wrap="square" rtlCol="0">
                  <a:spAutoFit/>
                </a:bodyPr>
                <a:lstStyle/>
                <a:p>
                  <a:r>
                    <a:rPr lang="en-US" sz="2000" b="1" dirty="0" smtClean="0">
                      <a:solidFill>
                        <a:schemeClr val="tx2"/>
                      </a:solidFill>
                    </a:rPr>
                    <a:t>100 N</a:t>
                  </a:r>
                  <a:endParaRPr lang="en-US" sz="2000" b="1" dirty="0">
                    <a:solidFill>
                      <a:schemeClr val="tx2"/>
                    </a:solidFill>
                  </a:endParaRPr>
                </a:p>
              </p:txBody>
            </p:sp>
            <p:sp>
              <p:nvSpPr>
                <p:cNvPr id="45" name="TextBox 44"/>
                <p:cNvSpPr txBox="1"/>
                <p:nvPr/>
              </p:nvSpPr>
              <p:spPr>
                <a:xfrm>
                  <a:off x="3857619" y="5967729"/>
                  <a:ext cx="500066" cy="420439"/>
                </a:xfrm>
                <a:prstGeom prst="rect">
                  <a:avLst/>
                </a:prstGeom>
                <a:noFill/>
              </p:spPr>
              <p:txBody>
                <a:bodyPr wrap="square" rtlCol="0">
                  <a:spAutoFit/>
                </a:bodyPr>
                <a:lstStyle/>
                <a:p>
                  <a:r>
                    <a:rPr lang="en-US" sz="2000" b="1" dirty="0" smtClean="0"/>
                    <a:t>F</a:t>
                  </a:r>
                  <a:r>
                    <a:rPr lang="en-US" sz="2000" b="1" baseline="-25000" dirty="0" smtClean="0"/>
                    <a:t>1</a:t>
                  </a:r>
                  <a:endParaRPr lang="en-US" sz="2000" b="1" baseline="-25000" dirty="0"/>
                </a:p>
              </p:txBody>
            </p:sp>
            <p:sp>
              <p:nvSpPr>
                <p:cNvPr id="46" name="TextBox 45"/>
                <p:cNvSpPr txBox="1"/>
                <p:nvPr/>
              </p:nvSpPr>
              <p:spPr>
                <a:xfrm>
                  <a:off x="5237268" y="5416464"/>
                  <a:ext cx="464347" cy="420439"/>
                </a:xfrm>
                <a:prstGeom prst="rect">
                  <a:avLst/>
                </a:prstGeom>
                <a:noFill/>
              </p:spPr>
              <p:txBody>
                <a:bodyPr wrap="square" rtlCol="0">
                  <a:spAutoFit/>
                </a:bodyPr>
                <a:lstStyle/>
                <a:p>
                  <a:pPr algn="ctr"/>
                  <a:r>
                    <a:rPr lang="en-US" sz="2000" b="1" dirty="0" smtClean="0"/>
                    <a:t>F</a:t>
                  </a:r>
                  <a:r>
                    <a:rPr lang="en-US" sz="2000" b="1" baseline="-25000" dirty="0" smtClean="0"/>
                    <a:t>2</a:t>
                  </a:r>
                  <a:endParaRPr lang="en-US" sz="2000" b="1" baseline="-25000" dirty="0"/>
                </a:p>
              </p:txBody>
            </p:sp>
            <p:sp>
              <p:nvSpPr>
                <p:cNvPr id="48" name="TextBox 47"/>
                <p:cNvSpPr txBox="1"/>
                <p:nvPr/>
              </p:nvSpPr>
              <p:spPr>
                <a:xfrm>
                  <a:off x="5464975" y="4635819"/>
                  <a:ext cx="607223" cy="420439"/>
                </a:xfrm>
                <a:prstGeom prst="rect">
                  <a:avLst/>
                </a:prstGeom>
                <a:noFill/>
              </p:spPr>
              <p:txBody>
                <a:bodyPr wrap="square" rtlCol="0">
                  <a:spAutoFit/>
                </a:bodyPr>
                <a:lstStyle/>
                <a:p>
                  <a:pPr algn="ctr"/>
                  <a:r>
                    <a:rPr lang="en-US" sz="2000" b="1" dirty="0" smtClean="0"/>
                    <a:t>F</a:t>
                  </a:r>
                  <a:r>
                    <a:rPr lang="en-US" sz="2000" b="1" baseline="-25000" dirty="0" smtClean="0"/>
                    <a:t>2,x</a:t>
                  </a:r>
                  <a:endParaRPr lang="en-US" sz="2000" b="1" baseline="-25000" dirty="0"/>
                </a:p>
              </p:txBody>
            </p:sp>
            <p:sp>
              <p:nvSpPr>
                <p:cNvPr id="49" name="TextBox 48"/>
                <p:cNvSpPr txBox="1"/>
                <p:nvPr/>
              </p:nvSpPr>
              <p:spPr>
                <a:xfrm>
                  <a:off x="4317503" y="5987039"/>
                  <a:ext cx="1071570" cy="420439"/>
                </a:xfrm>
                <a:prstGeom prst="rect">
                  <a:avLst/>
                </a:prstGeom>
                <a:noFill/>
              </p:spPr>
              <p:txBody>
                <a:bodyPr wrap="square" rtlCol="0">
                  <a:spAutoFit/>
                </a:bodyPr>
                <a:lstStyle/>
                <a:p>
                  <a:r>
                    <a:rPr lang="en-US" sz="2000" b="1" dirty="0" smtClean="0"/>
                    <a:t>F</a:t>
                  </a:r>
                  <a:r>
                    <a:rPr lang="en-US" sz="2000" b="1" baseline="-25000" dirty="0" smtClean="0"/>
                    <a:t>2,y</a:t>
                  </a:r>
                  <a:endParaRPr lang="en-US" sz="2000" b="1" baseline="-25000" dirty="0"/>
                </a:p>
              </p:txBody>
            </p:sp>
          </p:grpSp>
          <p:cxnSp>
            <p:nvCxnSpPr>
              <p:cNvPr id="38" name="Straight Arrow Connector 37"/>
              <p:cNvCxnSpPr/>
              <p:nvPr/>
            </p:nvCxnSpPr>
            <p:spPr>
              <a:xfrm rot="2700000">
                <a:off x="1734950" y="5645069"/>
                <a:ext cx="1392298" cy="1495"/>
              </a:xfrm>
              <a:prstGeom prst="straightConnector1">
                <a:avLst/>
              </a:prstGeom>
              <a:ln>
                <a:headEnd type="stealth" w="med" len="lg"/>
                <a:tailEnd type="none" w="lg" len="lg"/>
              </a:ln>
            </p:spPr>
            <p:style>
              <a:lnRef idx="3">
                <a:schemeClr val="dk1"/>
              </a:lnRef>
              <a:fillRef idx="0">
                <a:schemeClr val="dk1"/>
              </a:fillRef>
              <a:effectRef idx="2">
                <a:schemeClr val="dk1"/>
              </a:effectRef>
              <a:fontRef idx="minor">
                <a:schemeClr val="tx1"/>
              </a:fontRef>
            </p:style>
          </p:cxnSp>
          <p:cxnSp>
            <p:nvCxnSpPr>
              <p:cNvPr id="39" name="Straight Arrow Connector 38"/>
              <p:cNvCxnSpPr/>
              <p:nvPr/>
            </p:nvCxnSpPr>
            <p:spPr>
              <a:xfrm>
                <a:off x="1928794" y="5142017"/>
                <a:ext cx="1097280" cy="1495"/>
              </a:xfrm>
              <a:prstGeom prst="straightConnector1">
                <a:avLst/>
              </a:prstGeom>
              <a:ln>
                <a:headEnd type="stealth" w="med" len="lg"/>
                <a:tailEnd type="none" w="lg" len="lg"/>
              </a:ln>
            </p:spPr>
            <p:style>
              <a:lnRef idx="3">
                <a:schemeClr val="dk1"/>
              </a:lnRef>
              <a:fillRef idx="0">
                <a:schemeClr val="dk1"/>
              </a:fillRef>
              <a:effectRef idx="2">
                <a:schemeClr val="dk1"/>
              </a:effectRef>
              <a:fontRef idx="minor">
                <a:schemeClr val="tx1"/>
              </a:fontRef>
            </p:style>
          </p:cxnSp>
        </p:grpSp>
        <p:sp>
          <p:nvSpPr>
            <p:cNvPr id="36" name="TextBox 35"/>
            <p:cNvSpPr txBox="1"/>
            <p:nvPr/>
          </p:nvSpPr>
          <p:spPr>
            <a:xfrm>
              <a:off x="1643042" y="6072206"/>
              <a:ext cx="571504" cy="461665"/>
            </a:xfrm>
            <a:prstGeom prst="rect">
              <a:avLst/>
            </a:prstGeom>
            <a:noFill/>
          </p:spPr>
          <p:txBody>
            <a:bodyPr wrap="square" rtlCol="0">
              <a:spAutoFit/>
            </a:bodyPr>
            <a:lstStyle/>
            <a:p>
              <a:r>
                <a:rPr lang="en-US" sz="2400" b="1" dirty="0" smtClean="0"/>
                <a:t>(b)</a:t>
              </a:r>
              <a:endParaRPr lang="en-US" sz="2400" b="1" dirty="0"/>
            </a:p>
          </p:txBody>
        </p:sp>
      </p:grpSp>
      <p:grpSp>
        <p:nvGrpSpPr>
          <p:cNvPr id="66" name="Group 65"/>
          <p:cNvGrpSpPr/>
          <p:nvPr/>
        </p:nvGrpSpPr>
        <p:grpSpPr>
          <a:xfrm>
            <a:off x="6416785" y="4071942"/>
            <a:ext cx="1815363" cy="2571768"/>
            <a:chOff x="1058928" y="3857643"/>
            <a:chExt cx="1815363" cy="2571768"/>
          </a:xfrm>
        </p:grpSpPr>
        <p:grpSp>
          <p:nvGrpSpPr>
            <p:cNvPr id="67" name="Group 28"/>
            <p:cNvGrpSpPr/>
            <p:nvPr/>
          </p:nvGrpSpPr>
          <p:grpSpPr>
            <a:xfrm>
              <a:off x="1058928" y="3857643"/>
              <a:ext cx="1815363" cy="2167694"/>
              <a:chOff x="1416117" y="4357708"/>
              <a:chExt cx="1815363" cy="2167694"/>
            </a:xfrm>
          </p:grpSpPr>
          <p:grpSp>
            <p:nvGrpSpPr>
              <p:cNvPr id="69" name="Group 21"/>
              <p:cNvGrpSpPr/>
              <p:nvPr/>
            </p:nvGrpSpPr>
            <p:grpSpPr>
              <a:xfrm>
                <a:off x="1416117" y="4357708"/>
                <a:ext cx="1815363" cy="2167694"/>
                <a:chOff x="3857619" y="4110344"/>
                <a:chExt cx="1928827" cy="2277824"/>
              </a:xfrm>
            </p:grpSpPr>
            <p:sp>
              <p:nvSpPr>
                <p:cNvPr id="72" name="Oval 14"/>
                <p:cNvSpPr>
                  <a:spLocks noChangeArrowheads="1"/>
                </p:cNvSpPr>
                <p:nvPr/>
              </p:nvSpPr>
              <p:spPr bwMode="auto">
                <a:xfrm>
                  <a:off x="3980494" y="4500570"/>
                  <a:ext cx="91440" cy="91440"/>
                </a:xfrm>
                <a:prstGeom prst="ellipse">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endParaRPr lang="en-US" sz="2000"/>
                </a:p>
              </p:txBody>
            </p:sp>
            <p:cxnSp>
              <p:nvCxnSpPr>
                <p:cNvPr id="73" name="Straight Arrow Connector 72"/>
                <p:cNvCxnSpPr/>
                <p:nvPr/>
              </p:nvCxnSpPr>
              <p:spPr>
                <a:xfrm>
                  <a:off x="4071934" y="4572008"/>
                  <a:ext cx="1463040" cy="1588"/>
                </a:xfrm>
                <a:prstGeom prst="straightConnector1">
                  <a:avLst/>
                </a:prstGeom>
                <a:ln>
                  <a:solidFill>
                    <a:schemeClr val="tx2"/>
                  </a:solidFill>
                  <a:tailEnd type="stealth" w="lg" len="lg"/>
                </a:ln>
              </p:spPr>
              <p:style>
                <a:lnRef idx="3">
                  <a:schemeClr val="dk1"/>
                </a:lnRef>
                <a:fillRef idx="0">
                  <a:schemeClr val="dk1"/>
                </a:fillRef>
                <a:effectRef idx="2">
                  <a:schemeClr val="dk1"/>
                </a:effectRef>
                <a:fontRef idx="minor">
                  <a:schemeClr val="tx1"/>
                </a:fontRef>
              </p:style>
            </p:cxnSp>
            <p:cxnSp>
              <p:nvCxnSpPr>
                <p:cNvPr id="74" name="Straight Arrow Connector 73"/>
                <p:cNvCxnSpPr/>
                <p:nvPr/>
              </p:nvCxnSpPr>
              <p:spPr>
                <a:xfrm rot="5400000">
                  <a:off x="3292098" y="5339893"/>
                  <a:ext cx="1463040" cy="1588"/>
                </a:xfrm>
                <a:prstGeom prst="straightConnector1">
                  <a:avLst/>
                </a:prstGeom>
                <a:ln>
                  <a:headEnd type="none" w="lg" len="lg"/>
                  <a:tailEnd type="stealth" w="lg" len="lg"/>
                </a:ln>
              </p:spPr>
              <p:style>
                <a:lnRef idx="3">
                  <a:schemeClr val="dk1"/>
                </a:lnRef>
                <a:fillRef idx="0">
                  <a:schemeClr val="dk1"/>
                </a:fillRef>
                <a:effectRef idx="2">
                  <a:schemeClr val="dk1"/>
                </a:effectRef>
                <a:fontRef idx="minor">
                  <a:schemeClr val="tx1"/>
                </a:fontRef>
              </p:style>
            </p:cxnSp>
            <p:sp>
              <p:nvSpPr>
                <p:cNvPr id="76" name="TextBox 75"/>
                <p:cNvSpPr txBox="1"/>
                <p:nvPr/>
              </p:nvSpPr>
              <p:spPr>
                <a:xfrm>
                  <a:off x="4452937" y="4110344"/>
                  <a:ext cx="1333509" cy="420439"/>
                </a:xfrm>
                <a:prstGeom prst="rect">
                  <a:avLst/>
                </a:prstGeom>
                <a:noFill/>
              </p:spPr>
              <p:txBody>
                <a:bodyPr wrap="square" rtlCol="0">
                  <a:spAutoFit/>
                </a:bodyPr>
                <a:lstStyle/>
                <a:p>
                  <a:r>
                    <a:rPr lang="en-US" sz="2000" b="1" dirty="0" smtClean="0">
                      <a:solidFill>
                        <a:schemeClr val="tx2"/>
                      </a:solidFill>
                    </a:rPr>
                    <a:t>100 N</a:t>
                  </a:r>
                  <a:endParaRPr lang="en-US" sz="2000" b="1" dirty="0">
                    <a:solidFill>
                      <a:schemeClr val="tx2"/>
                    </a:solidFill>
                  </a:endParaRPr>
                </a:p>
              </p:txBody>
            </p:sp>
            <p:sp>
              <p:nvSpPr>
                <p:cNvPr id="77" name="TextBox 76"/>
                <p:cNvSpPr txBox="1"/>
                <p:nvPr/>
              </p:nvSpPr>
              <p:spPr>
                <a:xfrm>
                  <a:off x="3857619" y="5967729"/>
                  <a:ext cx="500066" cy="420439"/>
                </a:xfrm>
                <a:prstGeom prst="rect">
                  <a:avLst/>
                </a:prstGeom>
                <a:noFill/>
              </p:spPr>
              <p:txBody>
                <a:bodyPr wrap="square" rtlCol="0">
                  <a:spAutoFit/>
                </a:bodyPr>
                <a:lstStyle/>
                <a:p>
                  <a:r>
                    <a:rPr lang="en-US" sz="2000" b="1" dirty="0" smtClean="0"/>
                    <a:t>F</a:t>
                  </a:r>
                  <a:r>
                    <a:rPr lang="en-US" sz="2000" b="1" baseline="-25000" dirty="0" smtClean="0"/>
                    <a:t>1</a:t>
                  </a:r>
                  <a:endParaRPr lang="en-US" sz="2000" b="1" baseline="-25000" dirty="0"/>
                </a:p>
              </p:txBody>
            </p:sp>
            <p:sp>
              <p:nvSpPr>
                <p:cNvPr id="78" name="TextBox 77"/>
                <p:cNvSpPr txBox="1"/>
                <p:nvPr/>
              </p:nvSpPr>
              <p:spPr>
                <a:xfrm>
                  <a:off x="5237268" y="5416464"/>
                  <a:ext cx="464347" cy="420439"/>
                </a:xfrm>
                <a:prstGeom prst="rect">
                  <a:avLst/>
                </a:prstGeom>
                <a:noFill/>
              </p:spPr>
              <p:txBody>
                <a:bodyPr wrap="square" rtlCol="0">
                  <a:spAutoFit/>
                </a:bodyPr>
                <a:lstStyle/>
                <a:p>
                  <a:pPr algn="ctr"/>
                  <a:r>
                    <a:rPr lang="en-US" sz="2000" b="1" dirty="0" smtClean="0"/>
                    <a:t>F</a:t>
                  </a:r>
                  <a:r>
                    <a:rPr lang="en-US" sz="2000" b="1" baseline="-25000" dirty="0" smtClean="0"/>
                    <a:t>2</a:t>
                  </a:r>
                  <a:endParaRPr lang="en-US" sz="2000" b="1" baseline="-25000" dirty="0"/>
                </a:p>
              </p:txBody>
            </p:sp>
          </p:grpSp>
          <p:cxnSp>
            <p:nvCxnSpPr>
              <p:cNvPr id="70" name="Straight Arrow Connector 69"/>
              <p:cNvCxnSpPr/>
              <p:nvPr/>
            </p:nvCxnSpPr>
            <p:spPr>
              <a:xfrm rot="2700000">
                <a:off x="1439665" y="5349807"/>
                <a:ext cx="1392298" cy="1495"/>
              </a:xfrm>
              <a:prstGeom prst="straightConnector1">
                <a:avLst/>
              </a:prstGeom>
              <a:ln>
                <a:headEnd type="stealth" w="med" len="lg"/>
                <a:tailEnd type="none" w="lg" len="lg"/>
              </a:ln>
            </p:spPr>
            <p:style>
              <a:lnRef idx="3">
                <a:schemeClr val="dk1"/>
              </a:lnRef>
              <a:fillRef idx="0">
                <a:schemeClr val="dk1"/>
              </a:fillRef>
              <a:effectRef idx="2">
                <a:schemeClr val="dk1"/>
              </a:effectRef>
              <a:fontRef idx="minor">
                <a:schemeClr val="tx1"/>
              </a:fontRef>
            </p:style>
          </p:cxnSp>
        </p:grpSp>
        <p:sp>
          <p:nvSpPr>
            <p:cNvPr id="68" name="TextBox 67"/>
            <p:cNvSpPr txBox="1"/>
            <p:nvPr/>
          </p:nvSpPr>
          <p:spPr>
            <a:xfrm>
              <a:off x="1643042" y="5967746"/>
              <a:ext cx="571504" cy="461665"/>
            </a:xfrm>
            <a:prstGeom prst="rect">
              <a:avLst/>
            </a:prstGeom>
            <a:noFill/>
          </p:spPr>
          <p:txBody>
            <a:bodyPr wrap="square" rtlCol="0">
              <a:spAutoFit/>
            </a:bodyPr>
            <a:lstStyle/>
            <a:p>
              <a:r>
                <a:rPr lang="en-US" sz="2400" b="1" dirty="0" smtClean="0"/>
                <a:t>(c)</a:t>
              </a:r>
              <a:endParaRPr lang="en-US" sz="2400" b="1" dirty="0"/>
            </a:p>
          </p:txBody>
        </p:sp>
      </p:grpSp>
    </p:spTree>
  </p:cSld>
  <p:clrMapOvr>
    <a:masterClrMapping/>
  </p:clrMapOvr>
  <p:transition>
    <p:split orient="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82211" cy="327269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400" b="1" dirty="0" smtClean="0">
                <a:solidFill>
                  <a:srgbClr val="FF0000"/>
                </a:solidFill>
                <a:effectLst>
                  <a:innerShdw blurRad="63500" dist="50800" dir="13500000">
                    <a:prstClr val="black">
                      <a:alpha val="50000"/>
                    </a:prstClr>
                  </a:innerShdw>
                </a:effectLst>
                <a:latin typeface="Times New Roman" pitchFamily="18" charset="0"/>
                <a:cs typeface="Times New Roman" pitchFamily="18" charset="0"/>
              </a:rPr>
              <a:t>Method of joints </a:t>
            </a:r>
            <a:endParaRPr lang="en-US" sz="2400" b="1" dirty="0">
              <a:solidFill>
                <a:srgbClr val="FF0000"/>
              </a:solidFill>
              <a:effectLst>
                <a:innerShdw blurRad="63500" dist="50800" dir="13500000">
                  <a:prstClr val="black">
                    <a:alpha val="50000"/>
                  </a:prstClr>
                </a:innerShdw>
              </a:effectLst>
              <a:latin typeface="Times New Roman" pitchFamily="18" charset="0"/>
              <a:cs typeface="Times New Roman" pitchFamily="18" charset="0"/>
            </a:endParaRPr>
          </a:p>
        </p:txBody>
      </p:sp>
      <p:sp>
        <p:nvSpPr>
          <p:cNvPr id="16" name="Rectangle 15"/>
          <p:cNvSpPr/>
          <p:nvPr/>
        </p:nvSpPr>
        <p:spPr>
          <a:xfrm>
            <a:off x="928662" y="1071546"/>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smtClean="0">
                <a:latin typeface="Times New Roman" pitchFamily="18" charset="0"/>
                <a:cs typeface="Times New Roman" pitchFamily="18" charset="0"/>
              </a:rPr>
              <a:t>Force directions </a:t>
            </a:r>
            <a:endParaRPr lang="en-US" b="1" dirty="0">
              <a:latin typeface="Times New Roman" pitchFamily="18" charset="0"/>
              <a:cs typeface="Times New Roman" pitchFamily="18" charset="0"/>
            </a:endParaRPr>
          </a:p>
        </p:txBody>
      </p:sp>
      <p:sp>
        <p:nvSpPr>
          <p:cNvPr id="33" name="Oval 32"/>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857224" y="1719852"/>
            <a:ext cx="7929618" cy="3416320"/>
          </a:xfrm>
          <a:prstGeom prst="rect">
            <a:avLst/>
          </a:prstGeom>
          <a:noFill/>
        </p:spPr>
        <p:txBody>
          <a:bodyPr wrap="square" rtlCol="0">
            <a:spAutoFit/>
          </a:bodyPr>
          <a:lstStyle/>
          <a:p>
            <a:pPr lvl="1" algn="just">
              <a:lnSpc>
                <a:spcPct val="150000"/>
              </a:lnSpc>
              <a:buFont typeface="Wingdings" pitchFamily="2" charset="2"/>
              <a:buChar char="Ø"/>
            </a:pPr>
            <a:r>
              <a:rPr lang="en-US" b="1" dirty="0" smtClean="0"/>
              <a:t> the 2</a:t>
            </a:r>
            <a:r>
              <a:rPr lang="en-US" b="1" baseline="30000" dirty="0" smtClean="0"/>
              <a:t>nd</a:t>
            </a:r>
            <a:r>
              <a:rPr lang="en-US" b="1" dirty="0" smtClean="0"/>
              <a:t> method to assume the sense of members forces is to assume all the member forces are tension which are represented in a positive scalar quantity. Now, if the numerical calculations yield a force with a negative sign (negative scalar quantity), then this force is a compression and its sense must be reversed.</a:t>
            </a:r>
          </a:p>
          <a:p>
            <a:pPr marL="0" lvl="1" algn="just">
              <a:lnSpc>
                <a:spcPct val="150000"/>
              </a:lnSpc>
            </a:pPr>
            <a:r>
              <a:rPr lang="en-US" b="1" dirty="0" smtClean="0"/>
              <a:t>Now, both methods may be used. However, it may be preferred to use the first one because it reduce the verification step and it is more convenient when dealing with large truss configurations. </a:t>
            </a:r>
          </a:p>
        </p:txBody>
      </p:sp>
    </p:spTree>
  </p:cSld>
  <p:clrMapOvr>
    <a:masterClrMapping/>
  </p:clrMapOvr>
  <p:transition>
    <p:split orient="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82211" cy="327269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400" b="1" dirty="0" smtClean="0">
                <a:solidFill>
                  <a:srgbClr val="FF0000"/>
                </a:solidFill>
                <a:effectLst>
                  <a:innerShdw blurRad="63500" dist="50800" dir="13500000">
                    <a:prstClr val="black">
                      <a:alpha val="50000"/>
                    </a:prstClr>
                  </a:innerShdw>
                </a:effectLst>
                <a:latin typeface="Times New Roman" pitchFamily="18" charset="0"/>
                <a:cs typeface="Times New Roman" pitchFamily="18" charset="0"/>
              </a:rPr>
              <a:t>Method of joints </a:t>
            </a:r>
            <a:endParaRPr lang="en-US" sz="2400" b="1" dirty="0">
              <a:solidFill>
                <a:srgbClr val="FF0000"/>
              </a:solidFill>
              <a:effectLst>
                <a:innerShdw blurRad="63500" dist="50800" dir="13500000">
                  <a:prstClr val="black">
                    <a:alpha val="50000"/>
                  </a:prstClr>
                </a:innerShdw>
              </a:effectLst>
              <a:latin typeface="Times New Roman" pitchFamily="18" charset="0"/>
              <a:cs typeface="Times New Roman" pitchFamily="18" charset="0"/>
            </a:endParaRPr>
          </a:p>
        </p:txBody>
      </p:sp>
      <p:sp>
        <p:nvSpPr>
          <p:cNvPr id="16" name="Rectangle 15"/>
          <p:cNvSpPr/>
          <p:nvPr/>
        </p:nvSpPr>
        <p:spPr>
          <a:xfrm>
            <a:off x="928662" y="1071546"/>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smtClean="0">
                <a:latin typeface="Times New Roman" pitchFamily="18" charset="0"/>
                <a:cs typeface="Times New Roman" pitchFamily="18" charset="0"/>
              </a:rPr>
              <a:t>Equations of equilibrium </a:t>
            </a:r>
            <a:endParaRPr lang="en-US" b="1" dirty="0">
              <a:latin typeface="Times New Roman" pitchFamily="18" charset="0"/>
              <a:cs typeface="Times New Roman" pitchFamily="18" charset="0"/>
            </a:endParaRPr>
          </a:p>
        </p:txBody>
      </p:sp>
      <p:sp>
        <p:nvSpPr>
          <p:cNvPr id="33" name="Oval 32"/>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857224" y="1719852"/>
            <a:ext cx="7929618" cy="4401205"/>
          </a:xfrm>
          <a:prstGeom prst="rect">
            <a:avLst/>
          </a:prstGeom>
          <a:noFill/>
        </p:spPr>
        <p:txBody>
          <a:bodyPr wrap="square" rtlCol="0">
            <a:spAutoFit/>
          </a:bodyPr>
          <a:lstStyle/>
          <a:p>
            <a:pPr marL="0" lvl="1" algn="just"/>
            <a:r>
              <a:rPr lang="en-US" sz="2000" b="1" dirty="0" smtClean="0"/>
              <a:t>As mentioned before, we have two equilibrium equations:</a:t>
            </a:r>
          </a:p>
          <a:p>
            <a:pPr marL="0" lvl="1" algn="just"/>
            <a:endParaRPr lang="en-US" sz="2000" b="1" dirty="0" smtClean="0"/>
          </a:p>
          <a:p>
            <a:pPr marL="0" lvl="1" algn="just"/>
            <a:endParaRPr lang="en-US" sz="2000" b="1" dirty="0" smtClean="0"/>
          </a:p>
          <a:p>
            <a:pPr marL="0" lvl="1" algn="just"/>
            <a:endParaRPr lang="en-US" sz="2000" b="1" dirty="0" smtClean="0"/>
          </a:p>
          <a:p>
            <a:pPr marL="0" lvl="1" algn="just"/>
            <a:endParaRPr lang="en-US" sz="2000" b="1" dirty="0" smtClean="0"/>
          </a:p>
          <a:p>
            <a:pPr marL="0" lvl="1" algn="just"/>
            <a:endParaRPr lang="en-US" sz="2000" b="1" dirty="0" smtClean="0"/>
          </a:p>
          <a:p>
            <a:pPr algn="just"/>
            <a:r>
              <a:rPr lang="en-US" sz="2000" b="1" dirty="0" smtClean="0"/>
              <a:t>Because truss member is a two force member and a planar forces, the forces acting on a joint are coplanar and concurrent. Therefore, the equation of  moment  equilibrium gives a trivial solution.</a:t>
            </a:r>
          </a:p>
          <a:p>
            <a:pPr algn="just"/>
            <a:endParaRPr lang="en-US" sz="2000" b="1" dirty="0" smtClean="0"/>
          </a:p>
          <a:p>
            <a:pPr algn="just"/>
            <a:r>
              <a:rPr lang="en-US" sz="2000" b="1" dirty="0" smtClean="0">
                <a:solidFill>
                  <a:srgbClr val="FF0000"/>
                </a:solidFill>
              </a:rPr>
              <a:t>There is an important note must be mentioned: because we have two equilibrium equations, we can solve for two unknowns only. So, to apply the method of joints, the joint under analysis must have, maximum, 2 unknowns.    </a:t>
            </a:r>
            <a:r>
              <a:rPr lang="en-US" sz="2000" b="1" dirty="0" smtClean="0"/>
              <a:t>   </a:t>
            </a:r>
          </a:p>
        </p:txBody>
      </p:sp>
      <p:sp>
        <p:nvSpPr>
          <p:cNvPr id="11" name="Rectangle 10"/>
          <p:cNvSpPr/>
          <p:nvPr/>
        </p:nvSpPr>
        <p:spPr>
          <a:xfrm>
            <a:off x="3357554" y="2328858"/>
            <a:ext cx="2500330" cy="4572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2400" b="1" dirty="0" smtClean="0">
                <a:solidFill>
                  <a:schemeClr val="tx1"/>
                </a:solidFill>
                <a:latin typeface="+mj-lt"/>
                <a:cs typeface="Aharoni" pitchFamily="2" charset="-79"/>
              </a:rPr>
              <a:t>∑</a:t>
            </a:r>
            <a:r>
              <a:rPr lang="en-US" sz="2400" b="1" dirty="0" err="1" smtClean="0">
                <a:solidFill>
                  <a:schemeClr val="tx1"/>
                </a:solidFill>
                <a:latin typeface="+mj-lt"/>
                <a:cs typeface="Aharoni" pitchFamily="2" charset="-79"/>
              </a:rPr>
              <a:t>F</a:t>
            </a:r>
            <a:r>
              <a:rPr lang="en-US" sz="2400" b="1" baseline="-25000" dirty="0" err="1" smtClean="0">
                <a:solidFill>
                  <a:schemeClr val="tx1"/>
                </a:solidFill>
                <a:latin typeface="+mj-lt"/>
                <a:cs typeface="Aharoni" pitchFamily="2" charset="-79"/>
              </a:rPr>
              <a:t>x</a:t>
            </a:r>
            <a:r>
              <a:rPr lang="en-US" sz="2400" b="1" dirty="0" smtClean="0">
                <a:solidFill>
                  <a:schemeClr val="tx1"/>
                </a:solidFill>
                <a:latin typeface="+mj-lt"/>
                <a:cs typeface="Aharoni" pitchFamily="2" charset="-79"/>
              </a:rPr>
              <a:t> = 0</a:t>
            </a:r>
          </a:p>
        </p:txBody>
      </p:sp>
      <p:sp>
        <p:nvSpPr>
          <p:cNvPr id="12" name="Rectangle 11"/>
          <p:cNvSpPr/>
          <p:nvPr/>
        </p:nvSpPr>
        <p:spPr>
          <a:xfrm>
            <a:off x="3357554" y="2900362"/>
            <a:ext cx="2500330" cy="4572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2400" b="1" dirty="0" smtClean="0">
                <a:solidFill>
                  <a:schemeClr val="tx1"/>
                </a:solidFill>
                <a:latin typeface="+mj-lt"/>
                <a:cs typeface="Aharoni" pitchFamily="2" charset="-79"/>
              </a:rPr>
              <a:t>∑</a:t>
            </a:r>
            <a:r>
              <a:rPr lang="en-US" sz="2400" b="1" dirty="0" err="1" smtClean="0">
                <a:solidFill>
                  <a:schemeClr val="tx1"/>
                </a:solidFill>
                <a:latin typeface="+mj-lt"/>
                <a:cs typeface="Aharoni" pitchFamily="2" charset="-79"/>
              </a:rPr>
              <a:t>F</a:t>
            </a:r>
            <a:r>
              <a:rPr lang="en-US" sz="2400" b="1" baseline="-25000" dirty="0" err="1" smtClean="0">
                <a:solidFill>
                  <a:schemeClr val="tx1"/>
                </a:solidFill>
                <a:latin typeface="+mj-lt"/>
                <a:cs typeface="Aharoni" pitchFamily="2" charset="-79"/>
              </a:rPr>
              <a:t>y</a:t>
            </a:r>
            <a:r>
              <a:rPr lang="en-US" sz="2400" b="1" dirty="0" smtClean="0">
                <a:solidFill>
                  <a:schemeClr val="tx1"/>
                </a:solidFill>
                <a:latin typeface="+mj-lt"/>
                <a:cs typeface="Aharoni" pitchFamily="2" charset="-79"/>
              </a:rPr>
              <a:t> = 0</a:t>
            </a:r>
          </a:p>
        </p:txBody>
      </p:sp>
    </p:spTree>
  </p:cSld>
  <p:clrMapOvr>
    <a:masterClrMapping/>
  </p:clrMapOvr>
  <p:transition>
    <p:split orient="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82211" cy="327269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400" b="1" dirty="0" smtClean="0">
                <a:solidFill>
                  <a:srgbClr val="FF0000"/>
                </a:solidFill>
                <a:effectLst>
                  <a:innerShdw blurRad="63500" dist="50800" dir="13500000">
                    <a:prstClr val="black">
                      <a:alpha val="50000"/>
                    </a:prstClr>
                  </a:innerShdw>
                </a:effectLst>
                <a:latin typeface="Times New Roman" pitchFamily="18" charset="0"/>
                <a:cs typeface="Times New Roman" pitchFamily="18" charset="0"/>
              </a:rPr>
              <a:t>Method of joints </a:t>
            </a:r>
            <a:endParaRPr lang="en-US" sz="2400" b="1" dirty="0">
              <a:solidFill>
                <a:srgbClr val="FF0000"/>
              </a:solidFill>
              <a:effectLst>
                <a:innerShdw blurRad="63500" dist="50800" dir="13500000">
                  <a:prstClr val="black">
                    <a:alpha val="50000"/>
                  </a:prstClr>
                </a:innerShdw>
              </a:effectLst>
              <a:latin typeface="Times New Roman" pitchFamily="18" charset="0"/>
              <a:cs typeface="Times New Roman" pitchFamily="18" charset="0"/>
            </a:endParaRPr>
          </a:p>
        </p:txBody>
      </p:sp>
      <p:sp>
        <p:nvSpPr>
          <p:cNvPr id="16" name="Rectangle 15"/>
          <p:cNvSpPr/>
          <p:nvPr/>
        </p:nvSpPr>
        <p:spPr>
          <a:xfrm>
            <a:off x="928662" y="1071546"/>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smtClean="0">
                <a:latin typeface="Times New Roman" pitchFamily="18" charset="0"/>
                <a:cs typeface="Times New Roman" pitchFamily="18" charset="0"/>
              </a:rPr>
              <a:t>Analysis procedures </a:t>
            </a:r>
            <a:endParaRPr lang="en-US" b="1" dirty="0">
              <a:latin typeface="Times New Roman" pitchFamily="18" charset="0"/>
              <a:cs typeface="Times New Roman" pitchFamily="18" charset="0"/>
            </a:endParaRPr>
          </a:p>
        </p:txBody>
      </p:sp>
      <p:sp>
        <p:nvSpPr>
          <p:cNvPr id="33" name="Oval 32"/>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857224" y="1719852"/>
            <a:ext cx="7929618" cy="4708981"/>
          </a:xfrm>
          <a:prstGeom prst="rect">
            <a:avLst/>
          </a:prstGeom>
          <a:noFill/>
        </p:spPr>
        <p:txBody>
          <a:bodyPr wrap="square" rtlCol="0">
            <a:spAutoFit/>
          </a:bodyPr>
          <a:lstStyle/>
          <a:p>
            <a:pPr marL="6350" lvl="1" algn="just"/>
            <a:r>
              <a:rPr lang="en-US" b="1" dirty="0" smtClean="0"/>
              <a:t>To use the method of joints, you can follow these procedures:</a:t>
            </a:r>
          </a:p>
          <a:p>
            <a:pPr marL="6350" lvl="1" algn="just"/>
            <a:endParaRPr lang="en-US" b="1" dirty="0" smtClean="0"/>
          </a:p>
          <a:p>
            <a:pPr marL="404813" lvl="1" algn="just">
              <a:buFont typeface="Wingdings" pitchFamily="2" charset="2"/>
              <a:buChar char="q"/>
            </a:pPr>
            <a:r>
              <a:rPr lang="en-US" b="1" dirty="0" smtClean="0"/>
              <a:t>Choose a joint that has a two unknowns and draw F.B.D for that joint.</a:t>
            </a:r>
          </a:p>
          <a:p>
            <a:pPr marL="404813" lvl="1" algn="just">
              <a:lnSpc>
                <a:spcPct val="150000"/>
              </a:lnSpc>
              <a:buFont typeface="Wingdings" pitchFamily="2" charset="2"/>
              <a:buChar char="q"/>
            </a:pPr>
            <a:r>
              <a:rPr lang="en-US" b="1" dirty="0" smtClean="0"/>
              <a:t>Use one of the two methods descried previously to assign the direction of unknown forces.</a:t>
            </a:r>
          </a:p>
          <a:p>
            <a:pPr marL="404813" lvl="1" algn="just">
              <a:lnSpc>
                <a:spcPct val="150000"/>
              </a:lnSpc>
              <a:buFont typeface="Wingdings" pitchFamily="2" charset="2"/>
              <a:buChar char="q"/>
            </a:pPr>
            <a:r>
              <a:rPr lang="en-US" b="1" dirty="0" smtClean="0"/>
              <a:t>Establish the x-y coordinate system and be sure that the origin of the coordinate system is at the joint.</a:t>
            </a:r>
          </a:p>
          <a:p>
            <a:pPr marL="404813" lvl="1" algn="just">
              <a:lnSpc>
                <a:spcPct val="150000"/>
              </a:lnSpc>
              <a:buFont typeface="Wingdings" pitchFamily="2" charset="2"/>
              <a:buChar char="q"/>
            </a:pPr>
            <a:r>
              <a:rPr lang="en-US" b="1" dirty="0" smtClean="0"/>
              <a:t>Resolve the unknown forces to their rectangular components  </a:t>
            </a:r>
          </a:p>
          <a:p>
            <a:pPr marL="404813" lvl="1" algn="just">
              <a:lnSpc>
                <a:spcPct val="150000"/>
              </a:lnSpc>
              <a:buFont typeface="Wingdings" pitchFamily="2" charset="2"/>
              <a:buChar char="q"/>
            </a:pPr>
            <a:r>
              <a:rPr lang="en-US" b="1" dirty="0" smtClean="0"/>
              <a:t>Use equilibrium equations: </a:t>
            </a:r>
            <a:r>
              <a:rPr lang="en-US" sz="2000" b="1" dirty="0" smtClean="0">
                <a:solidFill>
                  <a:srgbClr val="FF0000"/>
                </a:solidFill>
              </a:rPr>
              <a:t>∑</a:t>
            </a:r>
            <a:r>
              <a:rPr lang="en-US" sz="2000" b="1" dirty="0" err="1" smtClean="0">
                <a:solidFill>
                  <a:srgbClr val="FF0000"/>
                </a:solidFill>
              </a:rPr>
              <a:t>Fx</a:t>
            </a:r>
            <a:r>
              <a:rPr lang="en-US" sz="2000" b="1" dirty="0" smtClean="0">
                <a:solidFill>
                  <a:srgbClr val="FF0000"/>
                </a:solidFill>
              </a:rPr>
              <a:t> = 0 </a:t>
            </a:r>
            <a:r>
              <a:rPr lang="en-US" b="1" dirty="0" smtClean="0"/>
              <a:t>and </a:t>
            </a:r>
            <a:r>
              <a:rPr lang="en-US" sz="2000" b="1" dirty="0" smtClean="0">
                <a:solidFill>
                  <a:srgbClr val="FF0000"/>
                </a:solidFill>
              </a:rPr>
              <a:t>∑</a:t>
            </a:r>
            <a:r>
              <a:rPr lang="en-US" sz="2000" b="1" dirty="0" err="1" smtClean="0">
                <a:solidFill>
                  <a:srgbClr val="FF0000"/>
                </a:solidFill>
              </a:rPr>
              <a:t>Fy</a:t>
            </a:r>
            <a:r>
              <a:rPr lang="en-US" sz="2000" b="1" dirty="0" smtClean="0">
                <a:solidFill>
                  <a:srgbClr val="FF0000"/>
                </a:solidFill>
              </a:rPr>
              <a:t> = 0 </a:t>
            </a:r>
            <a:r>
              <a:rPr lang="en-US" b="1" dirty="0" smtClean="0"/>
              <a:t>to find the unknown rectangular components.</a:t>
            </a:r>
          </a:p>
          <a:p>
            <a:pPr marL="404813" lvl="1" algn="just">
              <a:lnSpc>
                <a:spcPct val="150000"/>
              </a:lnSpc>
              <a:buFont typeface="Wingdings" pitchFamily="2" charset="2"/>
              <a:buChar char="q"/>
            </a:pPr>
            <a:r>
              <a:rPr lang="en-US" b="1" dirty="0" smtClean="0"/>
              <a:t>Repeat the previous procedures to analyze the rest of joints and find all the unknowns         </a:t>
            </a:r>
          </a:p>
        </p:txBody>
      </p:sp>
    </p:spTree>
  </p:cSld>
  <p:clrMapOvr>
    <a:masterClrMapping/>
  </p:clrMapOvr>
  <p:transition>
    <p:split orient="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82211" cy="327269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400" b="1" dirty="0" smtClean="0">
                <a:solidFill>
                  <a:srgbClr val="FF0000"/>
                </a:solidFill>
                <a:effectLst>
                  <a:innerShdw blurRad="63500" dist="50800" dir="13500000">
                    <a:prstClr val="black">
                      <a:alpha val="50000"/>
                    </a:prstClr>
                  </a:innerShdw>
                </a:effectLst>
                <a:latin typeface="Times New Roman" pitchFamily="18" charset="0"/>
                <a:cs typeface="Times New Roman" pitchFamily="18" charset="0"/>
              </a:rPr>
              <a:t>Method of joints </a:t>
            </a:r>
            <a:endParaRPr lang="en-US" sz="2400" b="1" dirty="0">
              <a:solidFill>
                <a:srgbClr val="FF0000"/>
              </a:solidFill>
              <a:effectLst>
                <a:innerShdw blurRad="63500" dist="50800" dir="13500000">
                  <a:prstClr val="black">
                    <a:alpha val="50000"/>
                  </a:prstClr>
                </a:innerShdw>
              </a:effectLst>
              <a:latin typeface="Times New Roman" pitchFamily="18" charset="0"/>
              <a:cs typeface="Times New Roman" pitchFamily="18" charset="0"/>
            </a:endParaRPr>
          </a:p>
        </p:txBody>
      </p:sp>
      <p:sp>
        <p:nvSpPr>
          <p:cNvPr id="16" name="Rectangle 15"/>
          <p:cNvSpPr/>
          <p:nvPr/>
        </p:nvSpPr>
        <p:spPr>
          <a:xfrm>
            <a:off x="928662" y="1071546"/>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smtClean="0">
                <a:latin typeface="Times New Roman" pitchFamily="18" charset="0"/>
                <a:cs typeface="Times New Roman" pitchFamily="18" charset="0"/>
              </a:rPr>
              <a:t>Example [1]</a:t>
            </a:r>
            <a:endParaRPr lang="en-US" b="1" dirty="0">
              <a:latin typeface="Times New Roman" pitchFamily="18" charset="0"/>
              <a:cs typeface="Times New Roman" pitchFamily="18" charset="0"/>
            </a:endParaRPr>
          </a:p>
        </p:txBody>
      </p:sp>
      <p:sp>
        <p:nvSpPr>
          <p:cNvPr id="33" name="Oval 32"/>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857224" y="1719852"/>
            <a:ext cx="7929618"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b="1" dirty="0" smtClean="0"/>
              <a:t>Determine the force in each member of the truss shown in the figure</a:t>
            </a:r>
          </a:p>
        </p:txBody>
      </p:sp>
      <p:grpSp>
        <p:nvGrpSpPr>
          <p:cNvPr id="54" name="Group 53"/>
          <p:cNvGrpSpPr/>
          <p:nvPr/>
        </p:nvGrpSpPr>
        <p:grpSpPr>
          <a:xfrm>
            <a:off x="2857489" y="2786058"/>
            <a:ext cx="3571899" cy="2928958"/>
            <a:chOff x="2827324" y="3429000"/>
            <a:chExt cx="3571899" cy="2928958"/>
          </a:xfrm>
        </p:grpSpPr>
        <p:grpSp>
          <p:nvGrpSpPr>
            <p:cNvPr id="42" name="Group 41"/>
            <p:cNvGrpSpPr/>
            <p:nvPr/>
          </p:nvGrpSpPr>
          <p:grpSpPr>
            <a:xfrm>
              <a:off x="3214678" y="3714752"/>
              <a:ext cx="3184545" cy="2643206"/>
              <a:chOff x="3173405" y="3429000"/>
              <a:chExt cx="2470165" cy="2071702"/>
            </a:xfrm>
          </p:grpSpPr>
          <p:grpSp>
            <p:nvGrpSpPr>
              <p:cNvPr id="11" name="Group 10"/>
              <p:cNvGrpSpPr/>
              <p:nvPr/>
            </p:nvGrpSpPr>
            <p:grpSpPr>
              <a:xfrm>
                <a:off x="3286116" y="3429000"/>
                <a:ext cx="1776413" cy="1828800"/>
                <a:chOff x="5016500" y="603250"/>
                <a:chExt cx="1776413" cy="1828800"/>
              </a:xfrm>
            </p:grpSpPr>
            <p:sp>
              <p:nvSpPr>
                <p:cNvPr id="13" name="AutoShape 9"/>
                <p:cNvSpPr>
                  <a:spLocks noChangeArrowheads="1"/>
                </p:cNvSpPr>
                <p:nvPr/>
              </p:nvSpPr>
              <p:spPr bwMode="auto">
                <a:xfrm rot="5400000">
                  <a:off x="5836444" y="1373981"/>
                  <a:ext cx="123825" cy="1763713"/>
                </a:xfrm>
                <a:prstGeom prst="roundRect">
                  <a:avLst>
                    <a:gd name="adj" fmla="val 50000"/>
                  </a:avLst>
                </a:prstGeom>
                <a:gradFill rotWithShape="0">
                  <a:gsLst>
                    <a:gs pos="0">
                      <a:srgbClr val="666666"/>
                    </a:gs>
                    <a:gs pos="100000">
                      <a:srgbClr val="CCCCCC"/>
                    </a:gs>
                  </a:gsLst>
                  <a:lin ang="0" scaled="1"/>
                </a:gradFill>
                <a:ln w="12700">
                  <a:solidFill>
                    <a:srgbClr val="666666"/>
                  </a:solidFill>
                  <a:round/>
                  <a:headEnd/>
                  <a:tailEnd/>
                </a:ln>
                <a:effectLst/>
              </p:spPr>
              <p:txBody>
                <a:bodyPr vert="horz" wrap="square" lIns="91440" tIns="45720" rIns="91440" bIns="45720" numCol="1" anchor="t" anchorCtr="0" compatLnSpc="1">
                  <a:prstTxWarp prst="textNoShape">
                    <a:avLst/>
                  </a:prstTxWarp>
                </a:bodyPr>
                <a:lstStyle/>
                <a:p>
                  <a:endParaRPr lang="en-US"/>
                </a:p>
              </p:txBody>
            </p:sp>
            <p:sp>
              <p:nvSpPr>
                <p:cNvPr id="14" name="AutoShape 10"/>
                <p:cNvSpPr>
                  <a:spLocks noChangeArrowheads="1"/>
                </p:cNvSpPr>
                <p:nvPr/>
              </p:nvSpPr>
              <p:spPr bwMode="auto">
                <a:xfrm rot="9000000">
                  <a:off x="6259513" y="603250"/>
                  <a:ext cx="123825" cy="1828800"/>
                </a:xfrm>
                <a:prstGeom prst="roundRect">
                  <a:avLst>
                    <a:gd name="adj" fmla="val 50000"/>
                  </a:avLst>
                </a:prstGeom>
                <a:gradFill rotWithShape="0">
                  <a:gsLst>
                    <a:gs pos="0">
                      <a:srgbClr val="666666"/>
                    </a:gs>
                    <a:gs pos="100000">
                      <a:srgbClr val="CCCCCC"/>
                    </a:gs>
                  </a:gsLst>
                  <a:lin ang="0" scaled="1"/>
                </a:gradFill>
                <a:ln w="12700">
                  <a:solidFill>
                    <a:srgbClr val="666666"/>
                  </a:solidFill>
                  <a:round/>
                  <a:headEnd/>
                  <a:tailEnd/>
                </a:ln>
                <a:effectLst/>
              </p:spPr>
              <p:txBody>
                <a:bodyPr vert="horz" wrap="square" lIns="91440" tIns="45720" rIns="91440" bIns="45720" numCol="1" anchor="t" anchorCtr="0" compatLnSpc="1">
                  <a:prstTxWarp prst="textNoShape">
                    <a:avLst/>
                  </a:prstTxWarp>
                </a:bodyPr>
                <a:lstStyle/>
                <a:p>
                  <a:endParaRPr lang="en-US"/>
                </a:p>
              </p:txBody>
            </p:sp>
            <p:sp>
              <p:nvSpPr>
                <p:cNvPr id="18" name="Oval 13"/>
                <p:cNvSpPr>
                  <a:spLocks noChangeArrowheads="1"/>
                </p:cNvSpPr>
                <p:nvPr/>
              </p:nvSpPr>
              <p:spPr bwMode="auto">
                <a:xfrm>
                  <a:off x="6719888" y="2228850"/>
                  <a:ext cx="73025" cy="60325"/>
                </a:xfrm>
                <a:prstGeom prst="ellipse">
                  <a:avLst/>
                </a:prstGeom>
                <a:gradFill rotWithShape="0">
                  <a:gsLst>
                    <a:gs pos="0">
                      <a:srgbClr val="95B3D7"/>
                    </a:gs>
                    <a:gs pos="50000">
                      <a:srgbClr val="DBE5F1"/>
                    </a:gs>
                    <a:gs pos="100000">
                      <a:srgbClr val="95B3D7"/>
                    </a:gs>
                  </a:gsLst>
                  <a:lin ang="18900000" scaled="1"/>
                </a:gradFill>
                <a:ln w="12700">
                  <a:solidFill>
                    <a:srgbClr val="95B3D7"/>
                  </a:solidFill>
                  <a:round/>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21" name="AutoShape 14"/>
                <p:cNvSpPr>
                  <a:spLocks noChangeArrowheads="1"/>
                </p:cNvSpPr>
                <p:nvPr/>
              </p:nvSpPr>
              <p:spPr bwMode="auto">
                <a:xfrm rot="12600000" flipV="1">
                  <a:off x="5410200" y="603250"/>
                  <a:ext cx="123825" cy="1828800"/>
                </a:xfrm>
                <a:prstGeom prst="roundRect">
                  <a:avLst>
                    <a:gd name="adj" fmla="val 50000"/>
                  </a:avLst>
                </a:prstGeom>
                <a:gradFill rotWithShape="0">
                  <a:gsLst>
                    <a:gs pos="0">
                      <a:srgbClr val="666666"/>
                    </a:gs>
                    <a:gs pos="100000">
                      <a:srgbClr val="CCCCCC"/>
                    </a:gs>
                  </a:gsLst>
                  <a:lin ang="0" scaled="1"/>
                </a:gradFill>
                <a:ln w="12700">
                  <a:solidFill>
                    <a:srgbClr val="666666"/>
                  </a:solidFill>
                  <a:round/>
                  <a:headEnd/>
                  <a:tailEnd/>
                </a:ln>
                <a:effectLst/>
              </p:spPr>
              <p:txBody>
                <a:bodyPr vert="horz" wrap="square" lIns="91440" tIns="45720" rIns="91440" bIns="45720" numCol="1" anchor="t" anchorCtr="0" compatLnSpc="1">
                  <a:prstTxWarp prst="textNoShape">
                    <a:avLst/>
                  </a:prstTxWarp>
                </a:bodyPr>
                <a:lstStyle/>
                <a:p>
                  <a:endParaRPr lang="en-US"/>
                </a:p>
              </p:txBody>
            </p:sp>
            <p:sp>
              <p:nvSpPr>
                <p:cNvPr id="22" name="Oval 15"/>
                <p:cNvSpPr>
                  <a:spLocks noChangeArrowheads="1"/>
                </p:cNvSpPr>
                <p:nvPr/>
              </p:nvSpPr>
              <p:spPr bwMode="auto">
                <a:xfrm>
                  <a:off x="5026025" y="2216150"/>
                  <a:ext cx="73025" cy="60325"/>
                </a:xfrm>
                <a:prstGeom prst="ellipse">
                  <a:avLst/>
                </a:prstGeom>
                <a:gradFill rotWithShape="0">
                  <a:gsLst>
                    <a:gs pos="0">
                      <a:srgbClr val="95B3D7"/>
                    </a:gs>
                    <a:gs pos="50000">
                      <a:srgbClr val="DBE5F1"/>
                    </a:gs>
                    <a:gs pos="100000">
                      <a:srgbClr val="95B3D7"/>
                    </a:gs>
                  </a:gsLst>
                  <a:lin ang="18900000" scaled="1"/>
                </a:gradFill>
                <a:ln w="12700">
                  <a:solidFill>
                    <a:srgbClr val="95B3D7"/>
                  </a:solidFill>
                  <a:round/>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23" name="Oval 16"/>
                <p:cNvSpPr>
                  <a:spLocks noChangeArrowheads="1"/>
                </p:cNvSpPr>
                <p:nvPr/>
              </p:nvSpPr>
              <p:spPr bwMode="auto">
                <a:xfrm>
                  <a:off x="5851525" y="752475"/>
                  <a:ext cx="73025" cy="60325"/>
                </a:xfrm>
                <a:prstGeom prst="ellipse">
                  <a:avLst/>
                </a:prstGeom>
                <a:gradFill rotWithShape="0">
                  <a:gsLst>
                    <a:gs pos="0">
                      <a:srgbClr val="95B3D7"/>
                    </a:gs>
                    <a:gs pos="50000">
                      <a:srgbClr val="DBE5F1"/>
                    </a:gs>
                    <a:gs pos="100000">
                      <a:srgbClr val="95B3D7"/>
                    </a:gs>
                  </a:gsLst>
                  <a:lin ang="18900000" scaled="1"/>
                </a:gradFill>
                <a:ln w="12700">
                  <a:solidFill>
                    <a:srgbClr val="95B3D7"/>
                  </a:solidFill>
                  <a:round/>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endParaRPr lang="en-US"/>
                </a:p>
              </p:txBody>
            </p:sp>
          </p:grpSp>
          <p:grpSp>
            <p:nvGrpSpPr>
              <p:cNvPr id="1026" name="Group 2"/>
              <p:cNvGrpSpPr>
                <a:grpSpLocks/>
              </p:cNvGrpSpPr>
              <p:nvPr/>
            </p:nvGrpSpPr>
            <p:grpSpPr bwMode="auto">
              <a:xfrm rot="10800000" flipH="1">
                <a:off x="3173405" y="5000636"/>
                <a:ext cx="327025" cy="307975"/>
                <a:chOff x="4687" y="3523"/>
                <a:chExt cx="850" cy="799"/>
              </a:xfrm>
            </p:grpSpPr>
            <p:sp>
              <p:nvSpPr>
                <p:cNvPr id="1027" name="AutoShape 3"/>
                <p:cNvSpPr>
                  <a:spLocks noChangeArrowheads="1"/>
                </p:cNvSpPr>
                <p:nvPr/>
              </p:nvSpPr>
              <p:spPr bwMode="auto">
                <a:xfrm>
                  <a:off x="4721" y="3596"/>
                  <a:ext cx="780" cy="547"/>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gradFill rotWithShape="0">
                  <a:gsLst>
                    <a:gs pos="0">
                      <a:srgbClr val="FFFFFF"/>
                    </a:gs>
                    <a:gs pos="100000">
                      <a:srgbClr val="999999"/>
                    </a:gs>
                  </a:gsLst>
                  <a:lin ang="5400000" scaled="1"/>
                </a:gradFill>
                <a:ln w="12700">
                  <a:solidFill>
                    <a:srgbClr val="666666"/>
                  </a:solidFill>
                  <a:miter lim="800000"/>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1028" name="Oval 4"/>
                <p:cNvSpPr>
                  <a:spLocks noChangeArrowheads="1"/>
                </p:cNvSpPr>
                <p:nvPr/>
              </p:nvSpPr>
              <p:spPr bwMode="auto">
                <a:xfrm>
                  <a:off x="4920" y="3925"/>
                  <a:ext cx="397" cy="397"/>
                </a:xfrm>
                <a:prstGeom prst="ellipse">
                  <a:avLst/>
                </a:prstGeom>
                <a:gradFill rotWithShape="0">
                  <a:gsLst>
                    <a:gs pos="0">
                      <a:srgbClr val="FFFFFF"/>
                    </a:gs>
                    <a:gs pos="100000">
                      <a:srgbClr val="999999"/>
                    </a:gs>
                  </a:gsLst>
                  <a:lin ang="5400000" scaled="1"/>
                </a:gradFill>
                <a:ln w="12700">
                  <a:solidFill>
                    <a:srgbClr val="666666"/>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1029" name="Oval 5"/>
                <p:cNvSpPr>
                  <a:spLocks noChangeArrowheads="1"/>
                </p:cNvSpPr>
                <p:nvPr/>
              </p:nvSpPr>
              <p:spPr bwMode="auto">
                <a:xfrm>
                  <a:off x="5034" y="4067"/>
                  <a:ext cx="170" cy="170"/>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0" name="Rectangle 6"/>
                <p:cNvSpPr>
                  <a:spLocks noChangeArrowheads="1"/>
                </p:cNvSpPr>
                <p:nvPr/>
              </p:nvSpPr>
              <p:spPr bwMode="auto">
                <a:xfrm>
                  <a:off x="4687" y="3523"/>
                  <a:ext cx="850" cy="85"/>
                </a:xfrm>
                <a:prstGeom prst="rect">
                  <a:avLst/>
                </a:prstGeom>
                <a:gradFill rotWithShape="0">
                  <a:gsLst>
                    <a:gs pos="0">
                      <a:srgbClr val="FFFFFF"/>
                    </a:gs>
                    <a:gs pos="100000">
                      <a:srgbClr val="999999"/>
                    </a:gs>
                  </a:gsLst>
                  <a:lin ang="5400000" scaled="1"/>
                </a:gradFill>
                <a:ln w="12700">
                  <a:solidFill>
                    <a:srgbClr val="666666"/>
                  </a:solidFill>
                  <a:miter lim="800000"/>
                  <a:headEnd/>
                  <a:tailEnd/>
                </a:ln>
                <a:effectLst/>
              </p:spPr>
              <p:txBody>
                <a:bodyPr vert="horz" wrap="square" lIns="91440" tIns="45720" rIns="91440" bIns="45720" numCol="1" anchor="t" anchorCtr="0" compatLnSpc="1">
                  <a:prstTxWarp prst="textNoShape">
                    <a:avLst/>
                  </a:prstTxWarp>
                </a:bodyPr>
                <a:lstStyle/>
                <a:p>
                  <a:endParaRPr lang="en-US"/>
                </a:p>
              </p:txBody>
            </p:sp>
          </p:grpSp>
          <p:grpSp>
            <p:nvGrpSpPr>
              <p:cNvPr id="29" name="Group 28"/>
              <p:cNvGrpSpPr/>
              <p:nvPr/>
            </p:nvGrpSpPr>
            <p:grpSpPr>
              <a:xfrm>
                <a:off x="4458811" y="5413803"/>
                <a:ext cx="1184759" cy="86899"/>
                <a:chOff x="5857884" y="4413671"/>
                <a:chExt cx="1184759" cy="86899"/>
              </a:xfrm>
            </p:grpSpPr>
            <p:sp>
              <p:nvSpPr>
                <p:cNvPr id="27" name="Rectangle 7" descr="Dark upward diagonal"/>
                <p:cNvSpPr>
                  <a:spLocks noChangeArrowheads="1"/>
                </p:cNvSpPr>
                <p:nvPr/>
              </p:nvSpPr>
              <p:spPr bwMode="auto">
                <a:xfrm>
                  <a:off x="5857884" y="4413671"/>
                  <a:ext cx="1184759" cy="86899"/>
                </a:xfrm>
                <a:prstGeom prst="rect">
                  <a:avLst/>
                </a:prstGeom>
                <a:pattFill prst="dkUpDiag">
                  <a:fgClr>
                    <a:srgbClr val="FFFFFF"/>
                  </a:fgClr>
                  <a:bgClr>
                    <a:srgbClr val="7F7F7F"/>
                  </a:bgClr>
                </a:pattFill>
                <a:ln w="0">
                  <a:noFill/>
                  <a:miter lim="800000"/>
                  <a:headEnd/>
                  <a:tailEnd/>
                </a:ln>
                <a:effectLst/>
              </p:spPr>
              <p:txBody>
                <a:bodyPr vert="horz" wrap="square" lIns="91440" tIns="45720" rIns="91440" bIns="45720" numCol="1" anchor="t" anchorCtr="0" compatLnSpc="1">
                  <a:prstTxWarp prst="textNoShape">
                    <a:avLst/>
                  </a:prstTxWarp>
                </a:bodyPr>
                <a:lstStyle/>
                <a:p>
                  <a:endParaRPr lang="en-US"/>
                </a:p>
              </p:txBody>
            </p:sp>
            <p:cxnSp>
              <p:nvCxnSpPr>
                <p:cNvPr id="28" name="AutoShape 8"/>
                <p:cNvCxnSpPr>
                  <a:cxnSpLocks noChangeShapeType="1"/>
                </p:cNvCxnSpPr>
                <p:nvPr/>
              </p:nvCxnSpPr>
              <p:spPr bwMode="auto">
                <a:xfrm>
                  <a:off x="5857884" y="4413671"/>
                  <a:ext cx="1184759" cy="0"/>
                </a:xfrm>
                <a:prstGeom prst="straightConnector1">
                  <a:avLst/>
                </a:prstGeom>
                <a:noFill/>
                <a:ln w="15875">
                  <a:solidFill>
                    <a:srgbClr val="000000"/>
                  </a:solidFill>
                  <a:round/>
                  <a:headEnd/>
                  <a:tailEnd/>
                </a:ln>
                <a:effectLst/>
              </p:spPr>
            </p:cxnSp>
          </p:grpSp>
          <p:grpSp>
            <p:nvGrpSpPr>
              <p:cNvPr id="1032" name="Group 8"/>
              <p:cNvGrpSpPr>
                <a:grpSpLocks/>
              </p:cNvGrpSpPr>
              <p:nvPr/>
            </p:nvGrpSpPr>
            <p:grpSpPr bwMode="auto">
              <a:xfrm>
                <a:off x="4887439" y="5072074"/>
                <a:ext cx="285752" cy="307970"/>
                <a:chOff x="6615" y="6357"/>
                <a:chExt cx="1200" cy="1498"/>
              </a:xfrm>
            </p:grpSpPr>
            <p:sp>
              <p:nvSpPr>
                <p:cNvPr id="1033" name="AutoShape 9"/>
                <p:cNvSpPr>
                  <a:spLocks noChangeArrowheads="1"/>
                </p:cNvSpPr>
                <p:nvPr/>
              </p:nvSpPr>
              <p:spPr bwMode="auto">
                <a:xfrm rot="10800000">
                  <a:off x="6615" y="6585"/>
                  <a:ext cx="1200" cy="960"/>
                </a:xfrm>
                <a:custGeom>
                  <a:avLst/>
                  <a:gdLst>
                    <a:gd name="G0" fmla="+- 6480 0 0"/>
                    <a:gd name="G1" fmla="+- 21600 0 6480"/>
                    <a:gd name="G2" fmla="*/ 6480 1 2"/>
                    <a:gd name="G3" fmla="+- 21600 0 G2"/>
                    <a:gd name="G4" fmla="+/ 6480 21600 2"/>
                    <a:gd name="G5" fmla="+/ G1 0 2"/>
                    <a:gd name="G6" fmla="*/ 21600 21600 6480"/>
                    <a:gd name="G7" fmla="*/ G6 1 2"/>
                    <a:gd name="G8" fmla="+- 21600 0 G7"/>
                    <a:gd name="G9" fmla="*/ 21600 1 2"/>
                    <a:gd name="G10" fmla="+- 6480 0 G9"/>
                    <a:gd name="G11" fmla="?: G10 G8 0"/>
                    <a:gd name="G12" fmla="?: G10 G7 21600"/>
                    <a:gd name="T0" fmla="*/ 18360 w 21600"/>
                    <a:gd name="T1" fmla="*/ 10800 h 21600"/>
                    <a:gd name="T2" fmla="*/ 10800 w 21600"/>
                    <a:gd name="T3" fmla="*/ 21600 h 21600"/>
                    <a:gd name="T4" fmla="*/ 3240 w 21600"/>
                    <a:gd name="T5" fmla="*/ 10800 h 21600"/>
                    <a:gd name="T6" fmla="*/ 10800 w 21600"/>
                    <a:gd name="T7" fmla="*/ 0 h 21600"/>
                    <a:gd name="T8" fmla="*/ 5040 w 21600"/>
                    <a:gd name="T9" fmla="*/ 5040 h 21600"/>
                    <a:gd name="T10" fmla="*/ 16560 w 21600"/>
                    <a:gd name="T11" fmla="*/ 16560 h 21600"/>
                  </a:gdLst>
                  <a:ahLst/>
                  <a:cxnLst>
                    <a:cxn ang="0">
                      <a:pos x="T0" y="T1"/>
                    </a:cxn>
                    <a:cxn ang="0">
                      <a:pos x="T2" y="T3"/>
                    </a:cxn>
                    <a:cxn ang="0">
                      <a:pos x="T4" y="T5"/>
                    </a:cxn>
                    <a:cxn ang="0">
                      <a:pos x="T6" y="T7"/>
                    </a:cxn>
                  </a:cxnLst>
                  <a:rect l="T8" t="T9" r="T10" b="T11"/>
                  <a:pathLst>
                    <a:path w="21600" h="21600">
                      <a:moveTo>
                        <a:pt x="0" y="0"/>
                      </a:moveTo>
                      <a:lnTo>
                        <a:pt x="6480" y="21600"/>
                      </a:lnTo>
                      <a:lnTo>
                        <a:pt x="15120" y="21600"/>
                      </a:lnTo>
                      <a:lnTo>
                        <a:pt x="21600" y="0"/>
                      </a:lnTo>
                      <a:close/>
                    </a:path>
                  </a:pathLst>
                </a:cu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endParaRPr lang="en-US"/>
                </a:p>
              </p:txBody>
            </p:sp>
            <p:sp>
              <p:nvSpPr>
                <p:cNvPr id="1034" name="Arc 10"/>
                <p:cNvSpPr>
                  <a:spLocks/>
                </p:cNvSpPr>
                <p:nvPr/>
              </p:nvSpPr>
              <p:spPr bwMode="auto">
                <a:xfrm rot="5400000">
                  <a:off x="7049" y="7089"/>
                  <a:ext cx="340" cy="1191"/>
                </a:xfrm>
                <a:custGeom>
                  <a:avLst/>
                  <a:gdLst>
                    <a:gd name="G0" fmla="+- 2621 0 0"/>
                    <a:gd name="G1" fmla="+- 21600 0 0"/>
                    <a:gd name="G2" fmla="+- 21600 0 0"/>
                    <a:gd name="T0" fmla="*/ 2621 w 24221"/>
                    <a:gd name="T1" fmla="*/ 0 h 43200"/>
                    <a:gd name="T2" fmla="*/ 0 w 24221"/>
                    <a:gd name="T3" fmla="*/ 43040 h 43200"/>
                    <a:gd name="T4" fmla="*/ 2621 w 24221"/>
                    <a:gd name="T5" fmla="*/ 21600 h 43200"/>
                  </a:gdLst>
                  <a:ahLst/>
                  <a:cxnLst>
                    <a:cxn ang="0">
                      <a:pos x="T0" y="T1"/>
                    </a:cxn>
                    <a:cxn ang="0">
                      <a:pos x="T2" y="T3"/>
                    </a:cxn>
                    <a:cxn ang="0">
                      <a:pos x="T4" y="T5"/>
                    </a:cxn>
                  </a:cxnLst>
                  <a:rect l="0" t="0" r="r" b="b"/>
                  <a:pathLst>
                    <a:path w="24221" h="43200" fill="none" extrusionOk="0">
                      <a:moveTo>
                        <a:pt x="2620" y="0"/>
                      </a:moveTo>
                      <a:cubicBezTo>
                        <a:pt x="14550" y="0"/>
                        <a:pt x="24221" y="9670"/>
                        <a:pt x="24221" y="21600"/>
                      </a:cubicBezTo>
                      <a:cubicBezTo>
                        <a:pt x="24221" y="33529"/>
                        <a:pt x="14550" y="43200"/>
                        <a:pt x="2621" y="43200"/>
                      </a:cubicBezTo>
                      <a:cubicBezTo>
                        <a:pt x="1744" y="43200"/>
                        <a:pt x="869" y="43146"/>
                        <a:pt x="-1" y="43040"/>
                      </a:cubicBezTo>
                    </a:path>
                    <a:path w="24221" h="43200" stroke="0" extrusionOk="0">
                      <a:moveTo>
                        <a:pt x="2620" y="0"/>
                      </a:moveTo>
                      <a:cubicBezTo>
                        <a:pt x="14550" y="0"/>
                        <a:pt x="24221" y="9670"/>
                        <a:pt x="24221" y="21600"/>
                      </a:cubicBezTo>
                      <a:cubicBezTo>
                        <a:pt x="24221" y="33529"/>
                        <a:pt x="14550" y="43200"/>
                        <a:pt x="2621" y="43200"/>
                      </a:cubicBezTo>
                      <a:cubicBezTo>
                        <a:pt x="1744" y="43200"/>
                        <a:pt x="869" y="43146"/>
                        <a:pt x="-1" y="43040"/>
                      </a:cubicBezTo>
                      <a:lnTo>
                        <a:pt x="2621" y="21600"/>
                      </a:lnTo>
                      <a:close/>
                    </a:path>
                  </a:pathLst>
                </a:cu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endParaRPr lang="en-US"/>
                </a:p>
              </p:txBody>
            </p:sp>
            <p:sp>
              <p:nvSpPr>
                <p:cNvPr id="1035" name="Arc 11"/>
                <p:cNvSpPr>
                  <a:spLocks noChangeAspect="1"/>
                </p:cNvSpPr>
                <p:nvPr/>
              </p:nvSpPr>
              <p:spPr bwMode="auto">
                <a:xfrm rot="10800000" flipH="1" flipV="1">
                  <a:off x="6971" y="6357"/>
                  <a:ext cx="482" cy="241"/>
                </a:xfrm>
                <a:custGeom>
                  <a:avLst/>
                  <a:gdLst>
                    <a:gd name="G0" fmla="+- 21554 0 0"/>
                    <a:gd name="G1" fmla="+- 21600 0 0"/>
                    <a:gd name="G2" fmla="+- 21600 0 0"/>
                    <a:gd name="T0" fmla="*/ 0 w 43154"/>
                    <a:gd name="T1" fmla="*/ 20193 h 21600"/>
                    <a:gd name="T2" fmla="*/ 43154 w 43154"/>
                    <a:gd name="T3" fmla="*/ 21600 h 21600"/>
                    <a:gd name="T4" fmla="*/ 21554 w 43154"/>
                    <a:gd name="T5" fmla="*/ 21600 h 21600"/>
                  </a:gdLst>
                  <a:ahLst/>
                  <a:cxnLst>
                    <a:cxn ang="0">
                      <a:pos x="T0" y="T1"/>
                    </a:cxn>
                    <a:cxn ang="0">
                      <a:pos x="T2" y="T3"/>
                    </a:cxn>
                    <a:cxn ang="0">
                      <a:pos x="T4" y="T5"/>
                    </a:cxn>
                  </a:cxnLst>
                  <a:rect l="0" t="0" r="r" b="b"/>
                  <a:pathLst>
                    <a:path w="43154" h="21600" fill="none" extrusionOk="0">
                      <a:moveTo>
                        <a:pt x="-1" y="20192"/>
                      </a:moveTo>
                      <a:cubicBezTo>
                        <a:pt x="741" y="8834"/>
                        <a:pt x="10170" y="-1"/>
                        <a:pt x="21554" y="0"/>
                      </a:cubicBezTo>
                      <a:cubicBezTo>
                        <a:pt x="33483" y="0"/>
                        <a:pt x="43154" y="9670"/>
                        <a:pt x="43154" y="21600"/>
                      </a:cubicBezTo>
                    </a:path>
                    <a:path w="43154" h="21600" stroke="0" extrusionOk="0">
                      <a:moveTo>
                        <a:pt x="-1" y="20192"/>
                      </a:moveTo>
                      <a:cubicBezTo>
                        <a:pt x="741" y="8834"/>
                        <a:pt x="10170" y="-1"/>
                        <a:pt x="21554" y="0"/>
                      </a:cubicBezTo>
                      <a:cubicBezTo>
                        <a:pt x="33483" y="0"/>
                        <a:pt x="43154" y="9670"/>
                        <a:pt x="43154" y="21600"/>
                      </a:cubicBezTo>
                      <a:lnTo>
                        <a:pt x="21554" y="21600"/>
                      </a:lnTo>
                      <a:close/>
                    </a:path>
                  </a:pathLst>
                </a:cu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endParaRPr lang="en-US"/>
                </a:p>
              </p:txBody>
            </p:sp>
          </p:grpSp>
        </p:grpSp>
        <p:cxnSp>
          <p:nvCxnSpPr>
            <p:cNvPr id="43" name="Straight Arrow Connector 42"/>
            <p:cNvCxnSpPr/>
            <p:nvPr/>
          </p:nvCxnSpPr>
          <p:spPr>
            <a:xfrm>
              <a:off x="4572000" y="3939779"/>
              <a:ext cx="1376979" cy="1511"/>
            </a:xfrm>
            <a:prstGeom prst="straightConnector1">
              <a:avLst/>
            </a:prstGeom>
            <a:ln>
              <a:solidFill>
                <a:schemeClr val="tx1"/>
              </a:solidFill>
              <a:tailEnd type="stealth" w="lg" len="lg"/>
            </a:ln>
          </p:spPr>
          <p:style>
            <a:lnRef idx="3">
              <a:schemeClr val="dk1"/>
            </a:lnRef>
            <a:fillRef idx="0">
              <a:schemeClr val="dk1"/>
            </a:fillRef>
            <a:effectRef idx="2">
              <a:schemeClr val="dk1"/>
            </a:effectRef>
            <a:fontRef idx="minor">
              <a:schemeClr val="tx1"/>
            </a:fontRef>
          </p:style>
        </p:cxnSp>
        <p:sp>
          <p:nvSpPr>
            <p:cNvPr id="44" name="TextBox 43"/>
            <p:cNvSpPr txBox="1"/>
            <p:nvPr/>
          </p:nvSpPr>
          <p:spPr>
            <a:xfrm>
              <a:off x="4930591" y="3500438"/>
              <a:ext cx="1255067" cy="400110"/>
            </a:xfrm>
            <a:prstGeom prst="rect">
              <a:avLst/>
            </a:prstGeom>
            <a:noFill/>
          </p:spPr>
          <p:txBody>
            <a:bodyPr wrap="square" rtlCol="0">
              <a:spAutoFit/>
            </a:bodyPr>
            <a:lstStyle/>
            <a:p>
              <a:r>
                <a:rPr lang="en-US" sz="2000" b="1" dirty="0" smtClean="0"/>
                <a:t>100 N</a:t>
              </a:r>
              <a:endParaRPr lang="en-US" sz="2000" b="1" dirty="0"/>
            </a:p>
          </p:txBody>
        </p:sp>
        <p:cxnSp>
          <p:nvCxnSpPr>
            <p:cNvPr id="46" name="Straight Connector 45"/>
            <p:cNvCxnSpPr>
              <a:stCxn id="23" idx="2"/>
            </p:cNvCxnSpPr>
            <p:nvPr/>
          </p:nvCxnSpPr>
          <p:spPr>
            <a:xfrm rot="10800000">
              <a:off x="3796422" y="3943626"/>
              <a:ext cx="64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0800000">
              <a:off x="2860350" y="5786453"/>
              <a:ext cx="64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rot="5400000" flipH="1" flipV="1">
              <a:off x="2587000" y="4342430"/>
              <a:ext cx="1881311" cy="1054582"/>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50" name="TextBox 49"/>
            <p:cNvSpPr txBox="1"/>
            <p:nvPr/>
          </p:nvSpPr>
          <p:spPr>
            <a:xfrm>
              <a:off x="3714744" y="5286388"/>
              <a:ext cx="642941" cy="400110"/>
            </a:xfrm>
            <a:prstGeom prst="rect">
              <a:avLst/>
            </a:prstGeom>
            <a:noFill/>
          </p:spPr>
          <p:txBody>
            <a:bodyPr wrap="square" rtlCol="0">
              <a:spAutoFit/>
            </a:bodyPr>
            <a:lstStyle/>
            <a:p>
              <a:pPr algn="ctr"/>
              <a:r>
                <a:rPr lang="en-US" sz="2000" b="1" dirty="0" smtClean="0">
                  <a:solidFill>
                    <a:schemeClr val="tx2"/>
                  </a:solidFill>
                </a:rPr>
                <a:t>60</a:t>
              </a:r>
              <a:r>
                <a:rPr lang="en-US" sz="2000" b="1" baseline="30000" dirty="0" smtClean="0">
                  <a:solidFill>
                    <a:schemeClr val="tx2"/>
                  </a:solidFill>
                </a:rPr>
                <a:t>O</a:t>
              </a:r>
              <a:endParaRPr lang="en-US" sz="2000" b="1" baseline="30000" dirty="0">
                <a:solidFill>
                  <a:schemeClr val="tx2"/>
                </a:solidFill>
              </a:endParaRPr>
            </a:p>
          </p:txBody>
        </p:sp>
        <p:sp>
          <p:nvSpPr>
            <p:cNvPr id="52" name="TextBox 51"/>
            <p:cNvSpPr txBox="1"/>
            <p:nvPr/>
          </p:nvSpPr>
          <p:spPr>
            <a:xfrm>
              <a:off x="4786314" y="5357826"/>
              <a:ext cx="642941" cy="400110"/>
            </a:xfrm>
            <a:prstGeom prst="rect">
              <a:avLst/>
            </a:prstGeom>
            <a:noFill/>
          </p:spPr>
          <p:txBody>
            <a:bodyPr wrap="square" rtlCol="0">
              <a:spAutoFit/>
            </a:bodyPr>
            <a:lstStyle/>
            <a:p>
              <a:pPr algn="ctr"/>
              <a:r>
                <a:rPr lang="en-US" sz="2000" b="1" dirty="0" smtClean="0">
                  <a:solidFill>
                    <a:schemeClr val="tx2"/>
                  </a:solidFill>
                </a:rPr>
                <a:t>60</a:t>
              </a:r>
              <a:r>
                <a:rPr lang="en-US" sz="2000" b="1" baseline="30000" dirty="0" smtClean="0">
                  <a:solidFill>
                    <a:schemeClr val="tx2"/>
                  </a:solidFill>
                </a:rPr>
                <a:t>O</a:t>
              </a:r>
              <a:endParaRPr lang="en-US" sz="2000" b="1" baseline="30000" dirty="0">
                <a:solidFill>
                  <a:schemeClr val="tx2"/>
                </a:solidFill>
              </a:endParaRPr>
            </a:p>
          </p:txBody>
        </p:sp>
        <p:sp>
          <p:nvSpPr>
            <p:cNvPr id="53" name="TextBox 52"/>
            <p:cNvSpPr txBox="1"/>
            <p:nvPr/>
          </p:nvSpPr>
          <p:spPr>
            <a:xfrm>
              <a:off x="2928926" y="4500570"/>
              <a:ext cx="642941" cy="400110"/>
            </a:xfrm>
            <a:prstGeom prst="rect">
              <a:avLst/>
            </a:prstGeom>
            <a:noFill/>
          </p:spPr>
          <p:txBody>
            <a:bodyPr wrap="square" rtlCol="0">
              <a:spAutoFit/>
            </a:bodyPr>
            <a:lstStyle/>
            <a:p>
              <a:pPr algn="ctr"/>
              <a:r>
                <a:rPr lang="en-US" sz="2000" b="1" dirty="0" smtClean="0">
                  <a:solidFill>
                    <a:schemeClr val="tx2"/>
                  </a:solidFill>
                </a:rPr>
                <a:t>2m </a:t>
              </a:r>
              <a:endParaRPr lang="en-US" sz="2000" b="1" baseline="30000" dirty="0">
                <a:solidFill>
                  <a:schemeClr val="tx2"/>
                </a:solidFill>
              </a:endParaRPr>
            </a:p>
          </p:txBody>
        </p:sp>
        <p:sp>
          <p:nvSpPr>
            <p:cNvPr id="55" name="TextBox 54"/>
            <p:cNvSpPr txBox="1"/>
            <p:nvPr/>
          </p:nvSpPr>
          <p:spPr>
            <a:xfrm>
              <a:off x="2827324" y="5743534"/>
              <a:ext cx="642941" cy="400110"/>
            </a:xfrm>
            <a:prstGeom prst="rect">
              <a:avLst/>
            </a:prstGeom>
            <a:noFill/>
          </p:spPr>
          <p:txBody>
            <a:bodyPr wrap="square" rtlCol="0">
              <a:spAutoFit/>
            </a:bodyPr>
            <a:lstStyle/>
            <a:p>
              <a:pPr algn="ctr"/>
              <a:r>
                <a:rPr lang="en-US" sz="2000" b="1" dirty="0" smtClean="0"/>
                <a:t>A</a:t>
              </a:r>
              <a:endParaRPr lang="en-US" sz="2000" b="1" baseline="30000" dirty="0"/>
            </a:p>
          </p:txBody>
        </p:sp>
        <p:sp>
          <p:nvSpPr>
            <p:cNvPr id="56" name="TextBox 55"/>
            <p:cNvSpPr txBox="1"/>
            <p:nvPr/>
          </p:nvSpPr>
          <p:spPr>
            <a:xfrm>
              <a:off x="4256083" y="3429000"/>
              <a:ext cx="642941" cy="400110"/>
            </a:xfrm>
            <a:prstGeom prst="rect">
              <a:avLst/>
            </a:prstGeom>
            <a:noFill/>
          </p:spPr>
          <p:txBody>
            <a:bodyPr wrap="square" rtlCol="0">
              <a:spAutoFit/>
            </a:bodyPr>
            <a:lstStyle/>
            <a:p>
              <a:pPr algn="ctr"/>
              <a:r>
                <a:rPr lang="en-US" sz="2000" b="1" dirty="0" smtClean="0"/>
                <a:t>B</a:t>
              </a:r>
              <a:endParaRPr lang="en-US" sz="2000" b="1" baseline="30000" dirty="0"/>
            </a:p>
          </p:txBody>
        </p:sp>
        <p:sp>
          <p:nvSpPr>
            <p:cNvPr id="57" name="TextBox 56"/>
            <p:cNvSpPr txBox="1"/>
            <p:nvPr/>
          </p:nvSpPr>
          <p:spPr>
            <a:xfrm>
              <a:off x="5470529" y="5572140"/>
              <a:ext cx="642941" cy="400110"/>
            </a:xfrm>
            <a:prstGeom prst="rect">
              <a:avLst/>
            </a:prstGeom>
            <a:noFill/>
          </p:spPr>
          <p:txBody>
            <a:bodyPr wrap="square" rtlCol="0">
              <a:spAutoFit/>
            </a:bodyPr>
            <a:lstStyle/>
            <a:p>
              <a:pPr algn="ctr"/>
              <a:r>
                <a:rPr lang="en-US" sz="2000" b="1" dirty="0" smtClean="0"/>
                <a:t>C</a:t>
              </a:r>
              <a:endParaRPr lang="en-US" sz="2000" b="1" baseline="30000" dirty="0"/>
            </a:p>
          </p:txBody>
        </p:sp>
      </p:grpSp>
    </p:spTree>
  </p:cSld>
  <p:clrMapOvr>
    <a:masterClrMapping/>
  </p:clrMapOvr>
  <p:transition>
    <p:split orient="vert"/>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1127</TotalTime>
  <Words>1204</Words>
  <Application>Microsoft Office PowerPoint</Application>
  <PresentationFormat>On-screen Show (4:3)</PresentationFormat>
  <Paragraphs>195</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Laith Batarseh</dc:creator>
  <cp:lastModifiedBy>AviRec</cp:lastModifiedBy>
  <cp:revision>279</cp:revision>
  <dcterms:created xsi:type="dcterms:W3CDTF">2013-05-06T16:21:25Z</dcterms:created>
  <dcterms:modified xsi:type="dcterms:W3CDTF">2013-11-11T07:23:08Z</dcterms:modified>
</cp:coreProperties>
</file>