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9" r:id="rId3"/>
    <p:sldId id="286" r:id="rId4"/>
    <p:sldId id="305" r:id="rId5"/>
    <p:sldId id="306" r:id="rId6"/>
    <p:sldId id="300" r:id="rId7"/>
    <p:sldId id="301" r:id="rId8"/>
    <p:sldId id="307" r:id="rId9"/>
    <p:sldId id="308" r:id="rId10"/>
    <p:sldId id="309" r:id="rId11"/>
    <p:sldId id="27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66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8ABF34-2BC1-473B-87C0-8E88AE821395}" type="datetimeFigureOut">
              <a:rPr lang="en-US" smtClean="0"/>
              <a:pPr/>
              <a:t>11/13/2013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DAFCB0-6134-47E1-BE4E-4821DD2DF01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B06F84-8023-47C8-9124-E02C765911A4}" type="datetimeFigureOut">
              <a:rPr lang="en-US" smtClean="0"/>
              <a:pPr/>
              <a:t>11/13/2013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7B7F41-00C5-4285-AB36-E0AF075D87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7B7F41-00C5-4285-AB36-E0AF075D8757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7B7F41-00C5-4285-AB36-E0AF075D8757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7B7F41-00C5-4285-AB36-E0AF075D8757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7B7F41-00C5-4285-AB36-E0AF075D8757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7B7F41-00C5-4285-AB36-E0AF075D8757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7B7F41-00C5-4285-AB36-E0AF075D8757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7B7F41-00C5-4285-AB36-E0AF075D8757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7B7F41-00C5-4285-AB36-E0AF075D8757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7B7F41-00C5-4285-AB36-E0AF075D8757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7B7F41-00C5-4285-AB36-E0AF075D8757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7B7F41-00C5-4285-AB36-E0AF075D8757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F18BD-0D06-471B-9EB2-9D27EBA77692}" type="datetime1">
              <a:rPr lang="en-US" smtClean="0"/>
              <a:pPr/>
              <a:t>11/13/2013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DAB64-F6C2-4545-ABD9-8E11665509A0}" type="datetime1">
              <a:rPr lang="en-US" smtClean="0"/>
              <a:pPr/>
              <a:t>11/13/2013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B4C64-8AB9-4927-92EB-D5081CD61AD1}" type="datetime1">
              <a:rPr lang="en-US" smtClean="0"/>
              <a:pPr/>
              <a:t>11/13/2013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1EA74-A2C4-47DC-BB4A-714E13492C46}" type="datetime1">
              <a:rPr lang="en-US" smtClean="0"/>
              <a:pPr/>
              <a:t>11/13/2013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499A7-4279-4BD8-AFEB-BE4EE285AADF}" type="datetime1">
              <a:rPr lang="en-US" smtClean="0"/>
              <a:pPr/>
              <a:t>11/13/2013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A88BE-78BC-40C8-8B75-2FBA2B0C7A19}" type="datetime1">
              <a:rPr lang="en-US" smtClean="0"/>
              <a:pPr/>
              <a:t>11/13/2013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11267-5607-40C2-8EB9-EFBB991A6307}" type="datetime1">
              <a:rPr lang="en-US" smtClean="0"/>
              <a:pPr/>
              <a:t>11/13/2013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179D6-DDC1-4FA0-87E5-7A127C70911D}" type="datetime1">
              <a:rPr lang="en-US" smtClean="0"/>
              <a:pPr/>
              <a:t>11/13/2013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E230D-0681-410D-BA04-0D43F99ED355}" type="datetime1">
              <a:rPr lang="en-US" smtClean="0"/>
              <a:pPr/>
              <a:t>11/13/2013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45A0C-6548-42FD-BFFC-106D921BB2E8}" type="datetime1">
              <a:rPr lang="en-US" smtClean="0"/>
              <a:pPr/>
              <a:t>11/13/2013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3A527-D86F-453B-AF27-A507A1D589B9}" type="datetime1">
              <a:rPr lang="en-US" smtClean="0"/>
              <a:pPr/>
              <a:t>11/13/2013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92DEF7-A956-4A6A-B0D8-71EDC7B65DBA}" type="datetime1">
              <a:rPr lang="en-US" smtClean="0"/>
              <a:pPr/>
              <a:t>11/13/2013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ectangle 109"/>
          <p:cNvSpPr/>
          <p:nvPr/>
        </p:nvSpPr>
        <p:spPr>
          <a:xfrm>
            <a:off x="357158" y="406748"/>
            <a:ext cx="108000" cy="6300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Rectangle 110"/>
          <p:cNvSpPr/>
          <p:nvPr/>
        </p:nvSpPr>
        <p:spPr>
          <a:xfrm>
            <a:off x="142844" y="559148"/>
            <a:ext cx="108000" cy="6156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00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Rectangle 113"/>
          <p:cNvSpPr/>
          <p:nvPr/>
        </p:nvSpPr>
        <p:spPr>
          <a:xfrm>
            <a:off x="1357290" y="1643050"/>
            <a:ext cx="3600000" cy="54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smtClean="0"/>
              <a:t>Chapter Five</a:t>
            </a:r>
            <a:endParaRPr lang="en-US" sz="4000" dirty="0"/>
          </a:p>
        </p:txBody>
      </p:sp>
      <p:sp>
        <p:nvSpPr>
          <p:cNvPr id="115" name="Rectangle 114"/>
          <p:cNvSpPr/>
          <p:nvPr/>
        </p:nvSpPr>
        <p:spPr>
          <a:xfrm>
            <a:off x="1357290" y="4214818"/>
            <a:ext cx="6500858" cy="54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err="1" smtClean="0"/>
              <a:t>Laith</a:t>
            </a:r>
            <a:r>
              <a:rPr lang="en-US" sz="4000" dirty="0" smtClean="0"/>
              <a:t> </a:t>
            </a:r>
            <a:r>
              <a:rPr lang="en-US" sz="4000" dirty="0" err="1" smtClean="0"/>
              <a:t>Batarseh</a:t>
            </a:r>
            <a:endParaRPr lang="en-US" sz="4000" dirty="0"/>
          </a:p>
        </p:txBody>
      </p:sp>
      <p:sp>
        <p:nvSpPr>
          <p:cNvPr id="117" name="Rectangle 116"/>
          <p:cNvSpPr/>
          <p:nvPr/>
        </p:nvSpPr>
        <p:spPr>
          <a:xfrm>
            <a:off x="3664486" y="142852"/>
            <a:ext cx="1836208" cy="769441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</a:rPr>
              <a:t>Statics </a:t>
            </a:r>
            <a:endParaRPr lang="en-US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1357290" y="2603248"/>
            <a:ext cx="6500858" cy="75431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32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5.2 Method of joints – part II </a:t>
            </a:r>
            <a:endParaRPr lang="en-US" sz="32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9" name="Rectangle 118"/>
          <p:cNvSpPr/>
          <p:nvPr/>
        </p:nvSpPr>
        <p:spPr>
          <a:xfrm>
            <a:off x="4357686" y="3429000"/>
            <a:ext cx="69839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By </a:t>
            </a:r>
            <a:endParaRPr lang="en-US" sz="32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grpSp>
        <p:nvGrpSpPr>
          <p:cNvPr id="120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121" name="Rounded Rectangle 120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122" name="Flowchart: Summing Junction 121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123" name="Flowchart: Or 122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124" name="Rectangle 123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125" name="Rectangle 124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126" name="Rectangle 125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127" name="Rectangle 126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131" name="Oval 130"/>
          <p:cNvSpPr>
            <a:spLocks noChangeAspect="1"/>
          </p:cNvSpPr>
          <p:nvPr/>
        </p:nvSpPr>
        <p:spPr>
          <a:xfrm>
            <a:off x="8005762" y="422896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Oval 131"/>
          <p:cNvSpPr/>
          <p:nvPr/>
        </p:nvSpPr>
        <p:spPr>
          <a:xfrm>
            <a:off x="8001024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Times New Roman" pitchFamily="18" charset="0"/>
                <a:cs typeface="Times New Roman" pitchFamily="18" charset="0"/>
              </a:rPr>
              <a:t>Method of joints </a:t>
            </a:r>
            <a:endParaRPr lang="en-US" sz="2400" b="1" dirty="0">
              <a:solidFill>
                <a:srgbClr val="FF0000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928662" y="1142984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 smtClean="0">
                <a:solidFill>
                  <a:schemeClr val="bg1"/>
                </a:solidFill>
              </a:rPr>
              <a:t>Summary</a:t>
            </a:r>
          </a:p>
        </p:txBody>
      </p: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4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Up Ribbon 18"/>
          <p:cNvSpPr/>
          <p:nvPr/>
        </p:nvSpPr>
        <p:spPr>
          <a:xfrm>
            <a:off x="857224" y="1700808"/>
            <a:ext cx="8001056" cy="725780"/>
          </a:xfrm>
          <a:prstGeom prst="ribbon2">
            <a:avLst>
              <a:gd name="adj1" fmla="val 17432"/>
              <a:gd name="adj2" fmla="val 75000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In trusses, we may face the zero force member</a:t>
            </a:r>
          </a:p>
        </p:txBody>
      </p:sp>
      <p:sp>
        <p:nvSpPr>
          <p:cNvPr id="20" name="Up Ribbon 19"/>
          <p:cNvSpPr/>
          <p:nvPr/>
        </p:nvSpPr>
        <p:spPr>
          <a:xfrm>
            <a:off x="857224" y="2786058"/>
            <a:ext cx="8001056" cy="1071570"/>
          </a:xfrm>
          <a:prstGeom prst="ribbon2">
            <a:avLst>
              <a:gd name="adj1" fmla="val 24427"/>
              <a:gd name="adj2" fmla="val 75000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ea typeface="Tahoma" pitchFamily="34" charset="0"/>
                <a:cs typeface="Times New Roman" pitchFamily="18" charset="0"/>
              </a:rPr>
              <a:t>Zero force member is a member does not subjected to internal load. </a:t>
            </a:r>
            <a:endParaRPr lang="en-US" b="1" dirty="0"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21" name="Up Ribbon 20"/>
          <p:cNvSpPr/>
          <p:nvPr/>
        </p:nvSpPr>
        <p:spPr>
          <a:xfrm>
            <a:off x="928662" y="4000504"/>
            <a:ext cx="8001056" cy="1214446"/>
          </a:xfrm>
          <a:prstGeom prst="ribbon2">
            <a:avLst>
              <a:gd name="adj1" fmla="val 24427"/>
              <a:gd name="adj2" fmla="val 75000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ea typeface="Tahoma" pitchFamily="34" charset="0"/>
                <a:cs typeface="Times New Roman" pitchFamily="18" charset="0"/>
              </a:rPr>
              <a:t>Zero force member is used to increase the stability of the truss and it create statically in-determent issue if it is not being out of equilibrium calculations  </a:t>
            </a:r>
            <a:endParaRPr lang="en-US" b="1" dirty="0"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23" name="Up Ribbon 22"/>
          <p:cNvSpPr/>
          <p:nvPr/>
        </p:nvSpPr>
        <p:spPr>
          <a:xfrm>
            <a:off x="1000100" y="5286388"/>
            <a:ext cx="8001056" cy="1214446"/>
          </a:xfrm>
          <a:prstGeom prst="ribbon2">
            <a:avLst>
              <a:gd name="adj1" fmla="val 24427"/>
              <a:gd name="adj2" fmla="val 75000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the joint which has a three members where two of the members have a collinear forces then the third member will be a zero-force member.</a:t>
            </a:r>
            <a:endParaRPr lang="en-US" b="1" dirty="0">
              <a:cs typeface="Times New Roman" pitchFamily="18" charset="0"/>
            </a:endParaRPr>
          </a:p>
        </p:txBody>
      </p:sp>
    </p:spTree>
    <p:custDataLst>
      <p:tags r:id="rId1"/>
    </p:custDataLst>
  </p:cSld>
  <p:clrMapOvr>
    <a:masterClrMapping/>
  </p:clrMapOvr>
  <p:transition advTm="3505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smtClean="0">
                <a:solidFill>
                  <a:srgbClr val="FF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Times New Roman" pitchFamily="18" charset="0"/>
                <a:cs typeface="Times New Roman" pitchFamily="18" charset="0"/>
              </a:rPr>
              <a:t>Method of joints </a:t>
            </a:r>
            <a:endParaRPr lang="en-US" sz="2400" b="1" dirty="0">
              <a:solidFill>
                <a:srgbClr val="FF0000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36" name="Rounded Rectangle 35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7" name="Flowchart: Summing Junction 36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8" name="Flowchart: Or 37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ontent Placeholder 6"/>
          <p:cNvSpPr txBox="1">
            <a:spLocks/>
          </p:cNvSpPr>
          <p:nvPr/>
        </p:nvSpPr>
        <p:spPr>
          <a:xfrm>
            <a:off x="1214414" y="1357298"/>
            <a:ext cx="6215106" cy="391478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rmAutofit fontScale="62500" lnSpcReduction="20000"/>
          </a:bodyPr>
          <a:lstStyle/>
          <a:p>
            <a:pPr lvl="0" algn="ctr">
              <a:lnSpc>
                <a:spcPct val="200000"/>
              </a:lnSpc>
              <a:spcBef>
                <a:spcPct val="20000"/>
              </a:spcBef>
              <a:defRPr/>
            </a:pPr>
            <a:r>
              <a:rPr lang="en-US" sz="4800" b="1" dirty="0" smtClean="0">
                <a:solidFill>
                  <a:srgbClr val="0070C0"/>
                </a:solidFill>
                <a:latin typeface="Andalus" pitchFamily="18" charset="-78"/>
                <a:cs typeface="Andalus" pitchFamily="18" charset="-78"/>
              </a:rPr>
              <a:t>We reached the end of this lecture </a:t>
            </a:r>
          </a:p>
          <a:p>
            <a:pPr lvl="0" algn="ctr">
              <a:lnSpc>
                <a:spcPct val="200000"/>
              </a:lnSpc>
              <a:spcBef>
                <a:spcPct val="20000"/>
              </a:spcBef>
              <a:defRPr/>
            </a:pPr>
            <a:r>
              <a:rPr lang="en-US" sz="4800" b="1" dirty="0" smtClean="0">
                <a:solidFill>
                  <a:srgbClr val="0070C0"/>
                </a:solidFill>
                <a:latin typeface="Andalus" pitchFamily="18" charset="-78"/>
                <a:cs typeface="Andalus" pitchFamily="18" charset="-78"/>
              </a:rPr>
              <a:t>Please don’t forget to answer the quiz</a:t>
            </a:r>
          </a:p>
          <a:p>
            <a:pPr algn="ctr">
              <a:lnSpc>
                <a:spcPct val="200000"/>
              </a:lnSpc>
              <a:spcBef>
                <a:spcPct val="20000"/>
              </a:spcBef>
              <a:defRPr/>
            </a:pPr>
            <a:r>
              <a:rPr lang="en-US" sz="4800" b="1" dirty="0" smtClean="0">
                <a:solidFill>
                  <a:srgbClr val="0070C0"/>
                </a:solidFill>
                <a:latin typeface="Andalus" pitchFamily="18" charset="-78"/>
                <a:cs typeface="Andalus" pitchFamily="18" charset="-78"/>
              </a:rPr>
              <a:t>See you in the next one 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1" dur="10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5" dur="10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Times New Roman" pitchFamily="18" charset="0"/>
                <a:cs typeface="Times New Roman" pitchFamily="18" charset="0"/>
              </a:rPr>
              <a:t>Method of joints </a:t>
            </a:r>
            <a:endParaRPr lang="en-US" sz="2400" b="1" dirty="0">
              <a:solidFill>
                <a:srgbClr val="FF0000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In this lecture we will 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36" name="Rounded Rectangle 35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7" name="Flowchart: Summing Junction 36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8" name="Flowchart: Or 37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857224" y="1928802"/>
            <a:ext cx="7772400" cy="457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1">
              <a:buFont typeface="Wingdings" pitchFamily="2" charset="2"/>
              <a:buChar char="q"/>
            </a:pPr>
            <a:r>
              <a:rPr lang="en-US" sz="2000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Introduce the concept of zero force members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857224" y="2786058"/>
            <a:ext cx="7772400" cy="457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1">
              <a:buFont typeface="Wingdings" pitchFamily="2" charset="2"/>
              <a:buChar char="q"/>
            </a:pPr>
            <a:r>
              <a:rPr lang="en-US" sz="2000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Recognize the zero-force member in truss configuration   </a:t>
            </a:r>
          </a:p>
        </p:txBody>
      </p:sp>
      <p:sp>
        <p:nvSpPr>
          <p:cNvPr id="24" name="Rectangle 23"/>
          <p:cNvSpPr/>
          <p:nvPr/>
        </p:nvSpPr>
        <p:spPr>
          <a:xfrm>
            <a:off x="857224" y="3500438"/>
            <a:ext cx="7772400" cy="457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1">
              <a:buFont typeface="Wingdings" pitchFamily="2" charset="2"/>
              <a:buChar char="q"/>
            </a:pPr>
            <a:r>
              <a:rPr lang="en-US" sz="2000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Illustrate their effects on the equilibrium conditions  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Times New Roman" pitchFamily="18" charset="0"/>
                <a:cs typeface="Times New Roman" pitchFamily="18" charset="0"/>
              </a:rPr>
              <a:t>Method of joints </a:t>
            </a:r>
            <a:endParaRPr lang="en-US" sz="2400" b="1" dirty="0">
              <a:solidFill>
                <a:srgbClr val="FF0000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Zero forces members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928662" y="1571612"/>
            <a:ext cx="7858180" cy="38318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en-US" b="1" dirty="0" smtClean="0"/>
              <a:t>Zero force member is a member that experience no force inside it.</a:t>
            </a: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en-US" b="1" dirty="0" smtClean="0"/>
              <a:t>Such members are used to give the structure more stability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en-US" b="1" dirty="0" smtClean="0"/>
              <a:t>  in the calculations of the unknowns using equilibrium conditions, these members create a state of statically in-determent because it add a new unknowns to the problem. However, if you analyze a joint that have more than two unknowns, you must ask your self: are there a zero-force members connected to this joint. Because if there was zero force member, the force inside this member is out of the equilibrium equations.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en-US" b="1" dirty="0" smtClean="0"/>
              <a:t>The best way to find a zero-force member is by inspection </a:t>
            </a:r>
            <a:endParaRPr lang="en-US" b="1" dirty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Times New Roman" pitchFamily="18" charset="0"/>
                <a:cs typeface="Times New Roman" pitchFamily="18" charset="0"/>
              </a:rPr>
              <a:t>Method of joints </a:t>
            </a:r>
            <a:endParaRPr lang="en-US" sz="2400" b="1" dirty="0">
              <a:solidFill>
                <a:srgbClr val="FF0000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Example on zero forces members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928662" y="1571612"/>
            <a:ext cx="78581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 smtClean="0"/>
              <a:t>See the figure below which illustrates a truss and the F.B.D for selected joints: D and C. as you can see, the force in member ED (F</a:t>
            </a:r>
            <a:r>
              <a:rPr lang="en-US" b="1" baseline="-25000" dirty="0" smtClean="0"/>
              <a:t>ED</a:t>
            </a:r>
            <a:r>
              <a:rPr lang="en-US" b="1" dirty="0" smtClean="0"/>
              <a:t>) cancel the force in the member DC (F</a:t>
            </a:r>
            <a:r>
              <a:rPr lang="en-US" b="1" baseline="-25000" dirty="0" smtClean="0"/>
              <a:t>DC</a:t>
            </a:r>
            <a:r>
              <a:rPr lang="en-US" b="1" dirty="0" smtClean="0"/>
              <a:t>) and so, the Force in member AD (F</a:t>
            </a:r>
            <a:r>
              <a:rPr lang="en-US" b="1" baseline="-25000" dirty="0" smtClean="0"/>
              <a:t>AD</a:t>
            </a:r>
            <a:r>
              <a:rPr lang="en-US" b="1" dirty="0" smtClean="0"/>
              <a:t>) must equal zero to achieve equilibrium conditions    </a:t>
            </a:r>
            <a:endParaRPr lang="en-US" b="1" dirty="0"/>
          </a:p>
        </p:txBody>
      </p:sp>
      <p:grpSp>
        <p:nvGrpSpPr>
          <p:cNvPr id="101" name="Group 100"/>
          <p:cNvGrpSpPr/>
          <p:nvPr/>
        </p:nvGrpSpPr>
        <p:grpSpPr>
          <a:xfrm>
            <a:off x="3428992" y="2746625"/>
            <a:ext cx="5599361" cy="3682771"/>
            <a:chOff x="3187481" y="2746625"/>
            <a:chExt cx="5599361" cy="3682771"/>
          </a:xfrm>
        </p:grpSpPr>
        <p:grpSp>
          <p:nvGrpSpPr>
            <p:cNvPr id="47" name="Group 46"/>
            <p:cNvGrpSpPr/>
            <p:nvPr/>
          </p:nvGrpSpPr>
          <p:grpSpPr>
            <a:xfrm>
              <a:off x="3187481" y="2746625"/>
              <a:ext cx="5599361" cy="3682771"/>
              <a:chOff x="1714480" y="2071678"/>
              <a:chExt cx="5599361" cy="3682771"/>
            </a:xfrm>
          </p:grpSpPr>
          <p:grpSp>
            <p:nvGrpSpPr>
              <p:cNvPr id="21" name="Group 20"/>
              <p:cNvGrpSpPr/>
              <p:nvPr/>
            </p:nvGrpSpPr>
            <p:grpSpPr>
              <a:xfrm>
                <a:off x="1928794" y="2357430"/>
                <a:ext cx="5106988" cy="3249613"/>
                <a:chOff x="1958975" y="2044412"/>
                <a:chExt cx="5106988" cy="3249613"/>
              </a:xfrm>
            </p:grpSpPr>
            <p:sp>
              <p:nvSpPr>
                <p:cNvPr id="1026" name="AutoShape 2"/>
                <p:cNvSpPr>
                  <a:spLocks noChangeArrowheads="1"/>
                </p:cNvSpPr>
                <p:nvPr/>
              </p:nvSpPr>
              <p:spPr bwMode="auto">
                <a:xfrm rot="3600000">
                  <a:off x="3532982" y="2985006"/>
                  <a:ext cx="125412" cy="2628900"/>
                </a:xfrm>
                <a:prstGeom prst="roundRect">
                  <a:avLst>
                    <a:gd name="adj" fmla="val 50000"/>
                  </a:avLst>
                </a:prstGeom>
                <a:gradFill rotWithShape="0">
                  <a:gsLst>
                    <a:gs pos="0">
                      <a:srgbClr val="666666"/>
                    </a:gs>
                    <a:gs pos="100000">
                      <a:srgbClr val="CCCCCC"/>
                    </a:gs>
                  </a:gsLst>
                  <a:lin ang="0" scaled="1"/>
                </a:gradFill>
                <a:ln w="12700">
                  <a:solidFill>
                    <a:srgbClr val="666666"/>
                  </a:solidFill>
                  <a:round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27" name="AutoShape 3"/>
                <p:cNvSpPr>
                  <a:spLocks noChangeArrowheads="1"/>
                </p:cNvSpPr>
                <p:nvPr/>
              </p:nvSpPr>
              <p:spPr bwMode="auto">
                <a:xfrm rot="2421749">
                  <a:off x="3138488" y="2846100"/>
                  <a:ext cx="125412" cy="2447925"/>
                </a:xfrm>
                <a:prstGeom prst="roundRect">
                  <a:avLst>
                    <a:gd name="adj" fmla="val 50000"/>
                  </a:avLst>
                </a:prstGeom>
                <a:gradFill rotWithShape="0">
                  <a:gsLst>
                    <a:gs pos="0">
                      <a:srgbClr val="666666"/>
                    </a:gs>
                    <a:gs pos="100000">
                      <a:srgbClr val="CCCCCC"/>
                    </a:gs>
                  </a:gsLst>
                  <a:lin ang="0" scaled="1"/>
                </a:gradFill>
                <a:ln w="12700">
                  <a:solidFill>
                    <a:srgbClr val="666666"/>
                  </a:solidFill>
                  <a:round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28" name="AutoShape 4"/>
                <p:cNvSpPr>
                  <a:spLocks noChangeArrowheads="1"/>
                </p:cNvSpPr>
                <p:nvPr/>
              </p:nvSpPr>
              <p:spPr bwMode="auto">
                <a:xfrm>
                  <a:off x="2397125" y="2044412"/>
                  <a:ext cx="123825" cy="2951163"/>
                </a:xfrm>
                <a:prstGeom prst="roundRect">
                  <a:avLst>
                    <a:gd name="adj" fmla="val 50000"/>
                  </a:avLst>
                </a:prstGeom>
                <a:gradFill rotWithShape="0">
                  <a:gsLst>
                    <a:gs pos="0">
                      <a:srgbClr val="666666"/>
                    </a:gs>
                    <a:gs pos="100000">
                      <a:srgbClr val="CCCCCC"/>
                    </a:gs>
                  </a:gsLst>
                  <a:lin ang="0" scaled="1"/>
                </a:gradFill>
                <a:ln w="12700">
                  <a:solidFill>
                    <a:srgbClr val="666666"/>
                  </a:solidFill>
                  <a:round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29" name="AutoShape 5"/>
                <p:cNvSpPr>
                  <a:spLocks noChangeArrowheads="1"/>
                </p:cNvSpPr>
                <p:nvPr/>
              </p:nvSpPr>
              <p:spPr bwMode="auto">
                <a:xfrm rot="5400000">
                  <a:off x="4434681" y="2850069"/>
                  <a:ext cx="123825" cy="4211638"/>
                </a:xfrm>
                <a:prstGeom prst="roundRect">
                  <a:avLst>
                    <a:gd name="adj" fmla="val 50000"/>
                  </a:avLst>
                </a:prstGeom>
                <a:gradFill rotWithShape="0">
                  <a:gsLst>
                    <a:gs pos="0">
                      <a:srgbClr val="666666"/>
                    </a:gs>
                    <a:gs pos="100000">
                      <a:srgbClr val="CCCCCC"/>
                    </a:gs>
                  </a:gsLst>
                  <a:lin ang="0" scaled="1"/>
                </a:gradFill>
                <a:ln w="12700">
                  <a:solidFill>
                    <a:srgbClr val="666666"/>
                  </a:solidFill>
                  <a:round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30" name="AutoShape 6"/>
                <p:cNvSpPr>
                  <a:spLocks noChangeArrowheads="1"/>
                </p:cNvSpPr>
                <p:nvPr/>
              </p:nvSpPr>
              <p:spPr bwMode="auto">
                <a:xfrm rot="7500503">
                  <a:off x="4451350" y="961737"/>
                  <a:ext cx="122238" cy="5106988"/>
                </a:xfrm>
                <a:prstGeom prst="roundRect">
                  <a:avLst>
                    <a:gd name="adj" fmla="val 50000"/>
                  </a:avLst>
                </a:prstGeom>
                <a:gradFill rotWithShape="0">
                  <a:gsLst>
                    <a:gs pos="0">
                      <a:srgbClr val="666666"/>
                    </a:gs>
                    <a:gs pos="100000">
                      <a:srgbClr val="CCCCCC"/>
                    </a:gs>
                  </a:gsLst>
                  <a:lin ang="0" scaled="1"/>
                </a:gradFill>
                <a:ln w="12700">
                  <a:solidFill>
                    <a:srgbClr val="666666"/>
                  </a:solidFill>
                  <a:round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31" name="Oval 7"/>
                <p:cNvSpPr>
                  <a:spLocks noChangeArrowheads="1"/>
                </p:cNvSpPr>
                <p:nvPr/>
              </p:nvSpPr>
              <p:spPr bwMode="auto">
                <a:xfrm>
                  <a:off x="2428875" y="2072987"/>
                  <a:ext cx="73025" cy="58738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95B3D7"/>
                    </a:gs>
                    <a:gs pos="50000">
                      <a:srgbClr val="DBE5F1"/>
                    </a:gs>
                    <a:gs pos="100000">
                      <a:srgbClr val="95B3D7"/>
                    </a:gs>
                  </a:gsLst>
                  <a:lin ang="18900000" scaled="1"/>
                </a:gradFill>
                <a:ln w="12700">
                  <a:solidFill>
                    <a:srgbClr val="95B3D7"/>
                  </a:solidFill>
                  <a:round/>
                  <a:headEnd/>
                  <a:tailEnd/>
                </a:ln>
                <a:effectLst>
                  <a:outerShdw dist="28398" dir="3806097" algn="ctr" rotWithShape="0">
                    <a:srgbClr val="243F60">
                      <a:alpha val="50000"/>
                    </a:srgbClr>
                  </a:out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32" name="Oval 8"/>
                <p:cNvSpPr>
                  <a:spLocks noChangeArrowheads="1"/>
                </p:cNvSpPr>
                <p:nvPr/>
              </p:nvSpPr>
              <p:spPr bwMode="auto">
                <a:xfrm>
                  <a:off x="2435225" y="4905087"/>
                  <a:ext cx="73025" cy="60325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95B3D7"/>
                    </a:gs>
                    <a:gs pos="50000">
                      <a:srgbClr val="DBE5F1"/>
                    </a:gs>
                    <a:gs pos="100000">
                      <a:srgbClr val="95B3D7"/>
                    </a:gs>
                  </a:gsLst>
                  <a:lin ang="18900000" scaled="1"/>
                </a:gradFill>
                <a:ln w="12700">
                  <a:solidFill>
                    <a:srgbClr val="95B3D7"/>
                  </a:solidFill>
                  <a:round/>
                  <a:headEnd/>
                  <a:tailEnd/>
                </a:ln>
                <a:effectLst>
                  <a:outerShdw dist="28398" dir="3806097" algn="ctr" rotWithShape="0">
                    <a:srgbClr val="243F60">
                      <a:alpha val="50000"/>
                    </a:srgbClr>
                  </a:out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33" name="Oval 9"/>
                <p:cNvSpPr>
                  <a:spLocks noChangeArrowheads="1"/>
                </p:cNvSpPr>
                <p:nvPr/>
              </p:nvSpPr>
              <p:spPr bwMode="auto">
                <a:xfrm>
                  <a:off x="6492875" y="4886037"/>
                  <a:ext cx="73025" cy="60325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95B3D7"/>
                    </a:gs>
                    <a:gs pos="50000">
                      <a:srgbClr val="DBE5F1"/>
                    </a:gs>
                    <a:gs pos="100000">
                      <a:srgbClr val="95B3D7"/>
                    </a:gs>
                  </a:gsLst>
                  <a:lin ang="18900000" scaled="1"/>
                </a:gradFill>
                <a:ln w="12700">
                  <a:solidFill>
                    <a:srgbClr val="95B3D7"/>
                  </a:solidFill>
                  <a:round/>
                  <a:headEnd/>
                  <a:tailEnd/>
                </a:ln>
                <a:effectLst>
                  <a:outerShdw dist="28398" dir="3806097" algn="ctr" rotWithShape="0">
                    <a:srgbClr val="243F60">
                      <a:alpha val="50000"/>
                    </a:srgbClr>
                  </a:out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34" name="Oval 10"/>
                <p:cNvSpPr>
                  <a:spLocks noChangeArrowheads="1"/>
                </p:cNvSpPr>
                <p:nvPr/>
              </p:nvSpPr>
              <p:spPr bwMode="auto">
                <a:xfrm>
                  <a:off x="3937000" y="3111212"/>
                  <a:ext cx="73025" cy="60325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95B3D7"/>
                    </a:gs>
                    <a:gs pos="50000">
                      <a:srgbClr val="DBE5F1"/>
                    </a:gs>
                    <a:gs pos="100000">
                      <a:srgbClr val="95B3D7"/>
                    </a:gs>
                  </a:gsLst>
                  <a:lin ang="18900000" scaled="1"/>
                </a:gradFill>
                <a:ln w="12700">
                  <a:solidFill>
                    <a:srgbClr val="95B3D7"/>
                  </a:solidFill>
                  <a:round/>
                  <a:headEnd/>
                  <a:tailEnd/>
                </a:ln>
                <a:effectLst>
                  <a:outerShdw dist="28398" dir="3806097" algn="ctr" rotWithShape="0">
                    <a:srgbClr val="243F60">
                      <a:alpha val="50000"/>
                    </a:srgbClr>
                  </a:out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35" name="Oval 11"/>
                <p:cNvSpPr>
                  <a:spLocks noChangeArrowheads="1"/>
                </p:cNvSpPr>
                <p:nvPr/>
              </p:nvSpPr>
              <p:spPr bwMode="auto">
                <a:xfrm>
                  <a:off x="4662488" y="3614450"/>
                  <a:ext cx="73025" cy="60325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95B3D7"/>
                    </a:gs>
                    <a:gs pos="50000">
                      <a:srgbClr val="DBE5F1"/>
                    </a:gs>
                    <a:gs pos="100000">
                      <a:srgbClr val="95B3D7"/>
                    </a:gs>
                  </a:gsLst>
                  <a:lin ang="18900000" scaled="1"/>
                </a:gradFill>
                <a:ln w="12700">
                  <a:solidFill>
                    <a:srgbClr val="95B3D7"/>
                  </a:solidFill>
                  <a:round/>
                  <a:headEnd/>
                  <a:tailEnd/>
                </a:ln>
                <a:effectLst>
                  <a:outerShdw dist="28398" dir="3806097" algn="ctr" rotWithShape="0">
                    <a:srgbClr val="243F60">
                      <a:alpha val="50000"/>
                    </a:srgbClr>
                  </a:out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36" name="Group 35"/>
              <p:cNvGrpSpPr/>
              <p:nvPr/>
            </p:nvGrpSpPr>
            <p:grpSpPr>
              <a:xfrm>
                <a:off x="5786446" y="5643578"/>
                <a:ext cx="1527395" cy="110871"/>
                <a:chOff x="5786446" y="5675583"/>
                <a:chExt cx="1527395" cy="110871"/>
              </a:xfrm>
            </p:grpSpPr>
            <p:sp>
              <p:nvSpPr>
                <p:cNvPr id="24" name="Rectangle 7" descr="Dark upward diagonal"/>
                <p:cNvSpPr>
                  <a:spLocks noChangeArrowheads="1"/>
                </p:cNvSpPr>
                <p:nvPr/>
              </p:nvSpPr>
              <p:spPr bwMode="auto">
                <a:xfrm>
                  <a:off x="5786446" y="5675583"/>
                  <a:ext cx="1527395" cy="110871"/>
                </a:xfrm>
                <a:prstGeom prst="rect">
                  <a:avLst/>
                </a:prstGeom>
                <a:pattFill prst="dkUpDiag">
                  <a:fgClr>
                    <a:srgbClr val="FFFFFF"/>
                  </a:fgClr>
                  <a:bgClr>
                    <a:srgbClr val="7F7F7F"/>
                  </a:bgClr>
                </a:pattFill>
                <a:ln w="0">
                  <a:noFill/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cxnSp>
              <p:nvCxnSpPr>
                <p:cNvPr id="25" name="AutoShape 8"/>
                <p:cNvCxnSpPr>
                  <a:cxnSpLocks noChangeShapeType="1"/>
                </p:cNvCxnSpPr>
                <p:nvPr/>
              </p:nvCxnSpPr>
              <p:spPr bwMode="auto">
                <a:xfrm>
                  <a:off x="5786446" y="5675583"/>
                  <a:ext cx="1527395" cy="0"/>
                </a:xfrm>
                <a:prstGeom prst="straightConnector1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</p:cxnSp>
          </p:grpSp>
          <p:sp>
            <p:nvSpPr>
              <p:cNvPr id="26" name="AutoShape 9"/>
              <p:cNvSpPr>
                <a:spLocks noChangeArrowheads="1"/>
              </p:cNvSpPr>
              <p:nvPr/>
            </p:nvSpPr>
            <p:spPr bwMode="auto">
              <a:xfrm rot="10800000">
                <a:off x="6339034" y="5299389"/>
                <a:ext cx="368392" cy="251809"/>
              </a:xfrm>
              <a:custGeom>
                <a:avLst/>
                <a:gdLst>
                  <a:gd name="G0" fmla="+- 6480 0 0"/>
                  <a:gd name="G1" fmla="+- 21600 0 6480"/>
                  <a:gd name="G2" fmla="*/ 6480 1 2"/>
                  <a:gd name="G3" fmla="+- 21600 0 G2"/>
                  <a:gd name="G4" fmla="+/ 6480 21600 2"/>
                  <a:gd name="G5" fmla="+/ G1 0 2"/>
                  <a:gd name="G6" fmla="*/ 21600 21600 6480"/>
                  <a:gd name="G7" fmla="*/ G6 1 2"/>
                  <a:gd name="G8" fmla="+- 21600 0 G7"/>
                  <a:gd name="G9" fmla="*/ 21600 1 2"/>
                  <a:gd name="G10" fmla="+- 6480 0 G9"/>
                  <a:gd name="G11" fmla="?: G10 G8 0"/>
                  <a:gd name="G12" fmla="?: G10 G7 21600"/>
                  <a:gd name="T0" fmla="*/ 18360 w 21600"/>
                  <a:gd name="T1" fmla="*/ 10800 h 21600"/>
                  <a:gd name="T2" fmla="*/ 10800 w 21600"/>
                  <a:gd name="T3" fmla="*/ 21600 h 21600"/>
                  <a:gd name="T4" fmla="*/ 3240 w 21600"/>
                  <a:gd name="T5" fmla="*/ 10800 h 21600"/>
                  <a:gd name="T6" fmla="*/ 10800 w 21600"/>
                  <a:gd name="T7" fmla="*/ 0 h 21600"/>
                  <a:gd name="T8" fmla="*/ 5040 w 21600"/>
                  <a:gd name="T9" fmla="*/ 5040 h 21600"/>
                  <a:gd name="T10" fmla="*/ 16560 w 21600"/>
                  <a:gd name="T11" fmla="*/ 1656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6480" y="21600"/>
                    </a:lnTo>
                    <a:lnTo>
                      <a:pt x="1512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" name="Arc 10"/>
              <p:cNvSpPr>
                <a:spLocks/>
              </p:cNvSpPr>
              <p:nvPr/>
            </p:nvSpPr>
            <p:spPr bwMode="auto">
              <a:xfrm rot="5400000">
                <a:off x="6479867" y="5404974"/>
                <a:ext cx="89182" cy="365629"/>
              </a:xfrm>
              <a:custGeom>
                <a:avLst/>
                <a:gdLst>
                  <a:gd name="G0" fmla="+- 2621 0 0"/>
                  <a:gd name="G1" fmla="+- 21600 0 0"/>
                  <a:gd name="G2" fmla="+- 21600 0 0"/>
                  <a:gd name="T0" fmla="*/ 2621 w 24221"/>
                  <a:gd name="T1" fmla="*/ 0 h 43200"/>
                  <a:gd name="T2" fmla="*/ 0 w 24221"/>
                  <a:gd name="T3" fmla="*/ 43040 h 43200"/>
                  <a:gd name="T4" fmla="*/ 2621 w 24221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4221" h="43200" fill="none" extrusionOk="0">
                    <a:moveTo>
                      <a:pt x="2620" y="0"/>
                    </a:moveTo>
                    <a:cubicBezTo>
                      <a:pt x="14550" y="0"/>
                      <a:pt x="24221" y="9670"/>
                      <a:pt x="24221" y="21600"/>
                    </a:cubicBezTo>
                    <a:cubicBezTo>
                      <a:pt x="24221" y="33529"/>
                      <a:pt x="14550" y="43200"/>
                      <a:pt x="2621" y="43200"/>
                    </a:cubicBezTo>
                    <a:cubicBezTo>
                      <a:pt x="1744" y="43200"/>
                      <a:pt x="869" y="43146"/>
                      <a:pt x="-1" y="43040"/>
                    </a:cubicBezTo>
                  </a:path>
                  <a:path w="24221" h="43200" stroke="0" extrusionOk="0">
                    <a:moveTo>
                      <a:pt x="2620" y="0"/>
                    </a:moveTo>
                    <a:cubicBezTo>
                      <a:pt x="14550" y="0"/>
                      <a:pt x="24221" y="9670"/>
                      <a:pt x="24221" y="21600"/>
                    </a:cubicBezTo>
                    <a:cubicBezTo>
                      <a:pt x="24221" y="33529"/>
                      <a:pt x="14550" y="43200"/>
                      <a:pt x="2621" y="43200"/>
                    </a:cubicBezTo>
                    <a:cubicBezTo>
                      <a:pt x="1744" y="43200"/>
                      <a:pt x="869" y="43146"/>
                      <a:pt x="-1" y="43040"/>
                    </a:cubicBezTo>
                    <a:lnTo>
                      <a:pt x="2621" y="2160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" name="Arc 11"/>
              <p:cNvSpPr>
                <a:spLocks noChangeAspect="1"/>
              </p:cNvSpPr>
              <p:nvPr/>
            </p:nvSpPr>
            <p:spPr bwMode="auto">
              <a:xfrm rot="10800000" flipH="1" flipV="1">
                <a:off x="6448324" y="5239584"/>
                <a:ext cx="147971" cy="63215"/>
              </a:xfrm>
              <a:custGeom>
                <a:avLst/>
                <a:gdLst>
                  <a:gd name="G0" fmla="+- 21554 0 0"/>
                  <a:gd name="G1" fmla="+- 21600 0 0"/>
                  <a:gd name="G2" fmla="+- 21600 0 0"/>
                  <a:gd name="T0" fmla="*/ 0 w 43154"/>
                  <a:gd name="T1" fmla="*/ 20193 h 21600"/>
                  <a:gd name="T2" fmla="*/ 43154 w 43154"/>
                  <a:gd name="T3" fmla="*/ 21600 h 21600"/>
                  <a:gd name="T4" fmla="*/ 21554 w 43154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54" h="21600" fill="none" extrusionOk="0">
                    <a:moveTo>
                      <a:pt x="-1" y="20192"/>
                    </a:moveTo>
                    <a:cubicBezTo>
                      <a:pt x="741" y="8834"/>
                      <a:pt x="10170" y="-1"/>
                      <a:pt x="21554" y="0"/>
                    </a:cubicBezTo>
                    <a:cubicBezTo>
                      <a:pt x="33483" y="0"/>
                      <a:pt x="43154" y="9670"/>
                      <a:pt x="43154" y="21600"/>
                    </a:cubicBezTo>
                  </a:path>
                  <a:path w="43154" h="21600" stroke="0" extrusionOk="0">
                    <a:moveTo>
                      <a:pt x="-1" y="20192"/>
                    </a:moveTo>
                    <a:cubicBezTo>
                      <a:pt x="741" y="8834"/>
                      <a:pt x="10170" y="-1"/>
                      <a:pt x="21554" y="0"/>
                    </a:cubicBezTo>
                    <a:cubicBezTo>
                      <a:pt x="33483" y="0"/>
                      <a:pt x="43154" y="9670"/>
                      <a:pt x="43154" y="21600"/>
                    </a:cubicBezTo>
                    <a:lnTo>
                      <a:pt x="21554" y="2160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29" name="Group 2"/>
              <p:cNvGrpSpPr>
                <a:grpSpLocks/>
              </p:cNvGrpSpPr>
              <p:nvPr/>
            </p:nvGrpSpPr>
            <p:grpSpPr bwMode="auto">
              <a:xfrm rot="10800000" flipH="1">
                <a:off x="2214547" y="5179206"/>
                <a:ext cx="421602" cy="392934"/>
                <a:chOff x="4687" y="3523"/>
                <a:chExt cx="850" cy="799"/>
              </a:xfrm>
            </p:grpSpPr>
            <p:sp>
              <p:nvSpPr>
                <p:cNvPr id="30" name="AutoShape 3"/>
                <p:cNvSpPr>
                  <a:spLocks noChangeArrowheads="1"/>
                </p:cNvSpPr>
                <p:nvPr/>
              </p:nvSpPr>
              <p:spPr bwMode="auto">
                <a:xfrm>
                  <a:off x="4721" y="3596"/>
                  <a:ext cx="780" cy="547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rgbClr val="FFFFFF"/>
                    </a:gs>
                    <a:gs pos="100000">
                      <a:srgbClr val="999999"/>
                    </a:gs>
                  </a:gsLst>
                  <a:lin ang="5400000" scaled="1"/>
                </a:gradFill>
                <a:ln w="12700">
                  <a:solidFill>
                    <a:srgbClr val="666666"/>
                  </a:solidFill>
                  <a:miter lim="800000"/>
                  <a:headEnd/>
                  <a:tailEnd/>
                </a:ln>
                <a:effectLst>
                  <a:outerShdw dist="28398" dir="3806097" algn="ctr" rotWithShape="0">
                    <a:srgbClr val="7F7F7F">
                      <a:alpha val="50000"/>
                    </a:srgbClr>
                  </a:out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1" name="Oval 4"/>
                <p:cNvSpPr>
                  <a:spLocks noChangeArrowheads="1"/>
                </p:cNvSpPr>
                <p:nvPr/>
              </p:nvSpPr>
              <p:spPr bwMode="auto">
                <a:xfrm>
                  <a:off x="4920" y="3925"/>
                  <a:ext cx="397" cy="397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FF"/>
                    </a:gs>
                    <a:gs pos="100000">
                      <a:srgbClr val="999999"/>
                    </a:gs>
                  </a:gsLst>
                  <a:lin ang="5400000" scaled="1"/>
                </a:gradFill>
                <a:ln w="12700">
                  <a:solidFill>
                    <a:srgbClr val="666666"/>
                  </a:solidFill>
                  <a:round/>
                  <a:headEnd/>
                  <a:tailEnd/>
                </a:ln>
                <a:effectLst>
                  <a:outerShdw dist="28398" dir="3806097" algn="ctr" rotWithShape="0">
                    <a:srgbClr val="7F7F7F">
                      <a:alpha val="50000"/>
                    </a:srgbClr>
                  </a:out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2" name="Oval 5"/>
                <p:cNvSpPr>
                  <a:spLocks noChangeArrowheads="1"/>
                </p:cNvSpPr>
                <p:nvPr/>
              </p:nvSpPr>
              <p:spPr bwMode="auto">
                <a:xfrm>
                  <a:off x="5034" y="4067"/>
                  <a:ext cx="170" cy="170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5" name="Rectangle 6"/>
                <p:cNvSpPr>
                  <a:spLocks noChangeArrowheads="1"/>
                </p:cNvSpPr>
                <p:nvPr/>
              </p:nvSpPr>
              <p:spPr bwMode="auto">
                <a:xfrm>
                  <a:off x="4687" y="3523"/>
                  <a:ext cx="850" cy="85"/>
                </a:xfrm>
                <a:prstGeom prst="rect">
                  <a:avLst/>
                </a:prstGeom>
                <a:gradFill rotWithShape="0">
                  <a:gsLst>
                    <a:gs pos="0">
                      <a:srgbClr val="FFFFFF"/>
                    </a:gs>
                    <a:gs pos="100000">
                      <a:srgbClr val="999999"/>
                    </a:gs>
                  </a:gsLst>
                  <a:lin ang="5400000" scaled="1"/>
                </a:gradFill>
                <a:ln w="12700">
                  <a:solidFill>
                    <a:srgbClr val="666666"/>
                  </a:solidFill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37" name="Group 36"/>
              <p:cNvGrpSpPr/>
              <p:nvPr/>
            </p:nvGrpSpPr>
            <p:grpSpPr>
              <a:xfrm>
                <a:off x="1714480" y="5572140"/>
                <a:ext cx="1527395" cy="110871"/>
                <a:chOff x="5786446" y="5675583"/>
                <a:chExt cx="1527395" cy="110871"/>
              </a:xfrm>
            </p:grpSpPr>
            <p:sp>
              <p:nvSpPr>
                <p:cNvPr id="38" name="Rectangle 7" descr="Dark upward diagonal"/>
                <p:cNvSpPr>
                  <a:spLocks noChangeArrowheads="1"/>
                </p:cNvSpPr>
                <p:nvPr/>
              </p:nvSpPr>
              <p:spPr bwMode="auto">
                <a:xfrm>
                  <a:off x="5786446" y="5675583"/>
                  <a:ext cx="1527395" cy="110871"/>
                </a:xfrm>
                <a:prstGeom prst="rect">
                  <a:avLst/>
                </a:prstGeom>
                <a:pattFill prst="dkUpDiag">
                  <a:fgClr>
                    <a:srgbClr val="FFFFFF"/>
                  </a:fgClr>
                  <a:bgClr>
                    <a:srgbClr val="7F7F7F"/>
                  </a:bgClr>
                </a:pattFill>
                <a:ln w="0">
                  <a:noFill/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cxnSp>
              <p:nvCxnSpPr>
                <p:cNvPr id="39" name="AutoShape 8"/>
                <p:cNvCxnSpPr>
                  <a:cxnSpLocks noChangeShapeType="1"/>
                </p:cNvCxnSpPr>
                <p:nvPr/>
              </p:nvCxnSpPr>
              <p:spPr bwMode="auto">
                <a:xfrm>
                  <a:off x="5786446" y="5675583"/>
                  <a:ext cx="1527395" cy="0"/>
                </a:xfrm>
                <a:prstGeom prst="straightConnector1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</p:cxnSp>
          </p:grpSp>
          <p:cxnSp>
            <p:nvCxnSpPr>
              <p:cNvPr id="40" name="Straight Arrow Connector 39"/>
              <p:cNvCxnSpPr/>
              <p:nvPr/>
            </p:nvCxnSpPr>
            <p:spPr>
              <a:xfrm>
                <a:off x="2480641" y="2427357"/>
                <a:ext cx="1376979" cy="1511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stealth" w="lg" len="lg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41" name="TextBox 40"/>
              <p:cNvSpPr txBox="1"/>
              <p:nvPr/>
            </p:nvSpPr>
            <p:spPr>
              <a:xfrm>
                <a:off x="2000232" y="4929198"/>
                <a:ext cx="32562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/>
                  <a:t>A</a:t>
                </a:r>
                <a:endParaRPr lang="en-US" sz="2400" b="1" dirty="0"/>
              </a:p>
            </p:txBody>
          </p:sp>
          <p:sp>
            <p:nvSpPr>
              <p:cNvPr id="42" name="TextBox 41"/>
              <p:cNvSpPr txBox="1"/>
              <p:nvPr/>
            </p:nvSpPr>
            <p:spPr>
              <a:xfrm>
                <a:off x="6715140" y="4929198"/>
                <a:ext cx="32562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/>
                  <a:t>B</a:t>
                </a:r>
                <a:endParaRPr lang="en-US" sz="2400" b="1" dirty="0"/>
              </a:p>
            </p:txBody>
          </p:sp>
          <p:sp>
            <p:nvSpPr>
              <p:cNvPr id="43" name="TextBox 42"/>
              <p:cNvSpPr txBox="1"/>
              <p:nvPr/>
            </p:nvSpPr>
            <p:spPr>
              <a:xfrm>
                <a:off x="4714876" y="3429000"/>
                <a:ext cx="32562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 smtClean="0"/>
                  <a:t>C</a:t>
                </a:r>
                <a:endParaRPr lang="en-US" sz="2000" b="1" dirty="0"/>
              </a:p>
            </p:txBody>
          </p:sp>
          <p:sp>
            <p:nvSpPr>
              <p:cNvPr id="44" name="TextBox 43"/>
              <p:cNvSpPr txBox="1"/>
              <p:nvPr/>
            </p:nvSpPr>
            <p:spPr>
              <a:xfrm>
                <a:off x="4000496" y="3000372"/>
                <a:ext cx="32562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 smtClean="0"/>
                  <a:t>D</a:t>
                </a:r>
                <a:endParaRPr lang="en-US" sz="2000" b="1" dirty="0"/>
              </a:p>
            </p:txBody>
          </p:sp>
          <p:sp>
            <p:nvSpPr>
              <p:cNvPr id="45" name="TextBox 44"/>
              <p:cNvSpPr txBox="1"/>
              <p:nvPr/>
            </p:nvSpPr>
            <p:spPr>
              <a:xfrm>
                <a:off x="2031798" y="2071678"/>
                <a:ext cx="32562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/>
                  <a:t>E</a:t>
                </a:r>
                <a:endParaRPr lang="en-US" sz="2400" b="1" dirty="0"/>
              </a:p>
            </p:txBody>
          </p:sp>
          <p:sp>
            <p:nvSpPr>
              <p:cNvPr id="46" name="TextBox 45"/>
              <p:cNvSpPr txBox="1"/>
              <p:nvPr/>
            </p:nvSpPr>
            <p:spPr>
              <a:xfrm>
                <a:off x="4000496" y="2071678"/>
                <a:ext cx="32562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/>
                  <a:t>F</a:t>
                </a:r>
                <a:endParaRPr lang="en-US" sz="2400" b="1" dirty="0"/>
              </a:p>
            </p:txBody>
          </p:sp>
          <p:cxnSp>
            <p:nvCxnSpPr>
              <p:cNvPr id="52" name="Straight Arrow Connector 51"/>
              <p:cNvCxnSpPr/>
              <p:nvPr/>
            </p:nvCxnSpPr>
            <p:spPr>
              <a:xfrm rot="12900000">
                <a:off x="3644795" y="3147849"/>
                <a:ext cx="365760" cy="1511"/>
              </a:xfrm>
              <a:prstGeom prst="straightConnector1">
                <a:avLst/>
              </a:prstGeom>
              <a:ln>
                <a:tailEnd type="stealth" w="lg" len="lg"/>
              </a:ln>
            </p:spPr>
            <p:style>
              <a:lnRef idx="3">
                <a:schemeClr val="accent6"/>
              </a:lnRef>
              <a:fillRef idx="0">
                <a:schemeClr val="accent6"/>
              </a:fillRef>
              <a:effectRef idx="2">
                <a:schemeClr val="accent6"/>
              </a:effectRef>
              <a:fontRef idx="minor">
                <a:schemeClr val="tx1"/>
              </a:fontRef>
            </p:style>
          </p:cxnSp>
          <p:sp>
            <p:nvSpPr>
              <p:cNvPr id="54" name="TextBox 53"/>
              <p:cNvSpPr txBox="1"/>
              <p:nvPr/>
            </p:nvSpPr>
            <p:spPr>
              <a:xfrm>
                <a:off x="3670503" y="2711133"/>
                <a:ext cx="57150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b="1" dirty="0" smtClean="0">
                    <a:solidFill>
                      <a:srgbClr val="FF0000"/>
                    </a:solidFill>
                  </a:rPr>
                  <a:t>F</a:t>
                </a:r>
                <a:r>
                  <a:rPr lang="en-US" sz="2000" b="1" baseline="-25000" dirty="0" smtClean="0">
                    <a:solidFill>
                      <a:srgbClr val="FF0000"/>
                    </a:solidFill>
                  </a:rPr>
                  <a:t>ED</a:t>
                </a:r>
                <a:endParaRPr lang="en-US" sz="2000" b="1" baseline="-25000" dirty="0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56" name="Straight Arrow Connector 55"/>
              <p:cNvCxnSpPr/>
              <p:nvPr/>
            </p:nvCxnSpPr>
            <p:spPr>
              <a:xfrm rot="7500000">
                <a:off x="3593138" y="3689356"/>
                <a:ext cx="365760" cy="1511"/>
              </a:xfrm>
              <a:prstGeom prst="straightConnector1">
                <a:avLst/>
              </a:prstGeom>
              <a:ln>
                <a:tailEnd type="stealth" w="lg" len="lg"/>
              </a:ln>
            </p:spPr>
            <p:style>
              <a:lnRef idx="3">
                <a:schemeClr val="accent6"/>
              </a:lnRef>
              <a:fillRef idx="0">
                <a:schemeClr val="accent6"/>
              </a:fillRef>
              <a:effectRef idx="2">
                <a:schemeClr val="accent6"/>
              </a:effectRef>
              <a:fontRef idx="minor">
                <a:schemeClr val="tx1"/>
              </a:fontRef>
            </p:style>
          </p:cxnSp>
          <p:sp>
            <p:nvSpPr>
              <p:cNvPr id="57" name="TextBox 56"/>
              <p:cNvSpPr txBox="1"/>
              <p:nvPr/>
            </p:nvSpPr>
            <p:spPr>
              <a:xfrm>
                <a:off x="3170437" y="3396995"/>
                <a:ext cx="57150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b="1" dirty="0" smtClean="0"/>
                  <a:t>F</a:t>
                </a:r>
                <a:r>
                  <a:rPr lang="en-US" sz="2000" b="1" baseline="-25000" dirty="0" smtClean="0"/>
                  <a:t>AD</a:t>
                </a:r>
                <a:endParaRPr lang="en-US" sz="2000" b="1" baseline="-25000" dirty="0"/>
              </a:p>
            </p:txBody>
          </p:sp>
          <p:sp>
            <p:nvSpPr>
              <p:cNvPr id="100" name="TextBox 99"/>
              <p:cNvSpPr txBox="1"/>
              <p:nvPr/>
            </p:nvSpPr>
            <p:spPr>
              <a:xfrm>
                <a:off x="4242007" y="4325689"/>
                <a:ext cx="57150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b="1" dirty="0" smtClean="0"/>
                  <a:t>F</a:t>
                </a:r>
                <a:r>
                  <a:rPr lang="en-US" sz="2000" b="1" baseline="-25000" dirty="0" smtClean="0"/>
                  <a:t>AC</a:t>
                </a:r>
                <a:endParaRPr lang="en-US" sz="2000" b="1" baseline="-25000" dirty="0"/>
              </a:p>
            </p:txBody>
          </p:sp>
        </p:grpSp>
        <p:cxnSp>
          <p:nvCxnSpPr>
            <p:cNvPr id="53" name="Straight Arrow Connector 52"/>
            <p:cNvCxnSpPr/>
            <p:nvPr/>
          </p:nvCxnSpPr>
          <p:spPr>
            <a:xfrm rot="2100000">
              <a:off x="5610929" y="4176701"/>
              <a:ext cx="365760" cy="1511"/>
            </a:xfrm>
            <a:prstGeom prst="straightConnector1">
              <a:avLst/>
            </a:prstGeom>
            <a:ln>
              <a:tailEnd type="stealth" w="lg" len="lg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sp>
          <p:nvSpPr>
            <p:cNvPr id="55" name="TextBox 54"/>
            <p:cNvSpPr txBox="1"/>
            <p:nvPr/>
          </p:nvSpPr>
          <p:spPr>
            <a:xfrm>
              <a:off x="5786446" y="3886146"/>
              <a:ext cx="57150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rgbClr val="FF0000"/>
                  </a:solidFill>
                </a:rPr>
                <a:t>F</a:t>
              </a:r>
              <a:r>
                <a:rPr lang="en-US" sz="2000" b="1" baseline="-25000" dirty="0" smtClean="0">
                  <a:solidFill>
                    <a:srgbClr val="FF0000"/>
                  </a:solidFill>
                </a:rPr>
                <a:t>DC</a:t>
              </a:r>
              <a:endParaRPr lang="en-US" sz="2000" b="1" baseline="-25000" dirty="0">
                <a:solidFill>
                  <a:srgbClr val="FF0000"/>
                </a:solidFill>
              </a:endParaRPr>
            </a:p>
          </p:txBody>
        </p:sp>
        <p:cxnSp>
          <p:nvCxnSpPr>
            <p:cNvPr id="96" name="Straight Arrow Connector 95"/>
            <p:cNvCxnSpPr/>
            <p:nvPr/>
          </p:nvCxnSpPr>
          <p:spPr>
            <a:xfrm rot="2100000">
              <a:off x="6325310" y="4676768"/>
              <a:ext cx="365760" cy="1511"/>
            </a:xfrm>
            <a:prstGeom prst="straightConnector1">
              <a:avLst/>
            </a:prstGeom>
            <a:ln>
              <a:tailEnd type="stealth" w="lg" len="lg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97" name="Straight Arrow Connector 96"/>
            <p:cNvCxnSpPr/>
            <p:nvPr/>
          </p:nvCxnSpPr>
          <p:spPr>
            <a:xfrm rot="12900000">
              <a:off x="5953392" y="4391016"/>
              <a:ext cx="365760" cy="1511"/>
            </a:xfrm>
            <a:prstGeom prst="straightConnector1">
              <a:avLst/>
            </a:prstGeom>
            <a:ln>
              <a:tailEnd type="stealth" w="lg" len="lg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sp>
          <p:nvSpPr>
            <p:cNvPr id="98" name="TextBox 97"/>
            <p:cNvSpPr txBox="1"/>
            <p:nvPr/>
          </p:nvSpPr>
          <p:spPr>
            <a:xfrm>
              <a:off x="6572264" y="4429132"/>
              <a:ext cx="57150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rgbClr val="FF0000"/>
                  </a:solidFill>
                </a:rPr>
                <a:t>F</a:t>
              </a:r>
              <a:r>
                <a:rPr lang="en-US" sz="2000" b="1" baseline="-25000" dirty="0" smtClean="0">
                  <a:solidFill>
                    <a:srgbClr val="FF0000"/>
                  </a:solidFill>
                </a:rPr>
                <a:t>CB</a:t>
              </a:r>
              <a:endParaRPr lang="en-US" sz="2000" b="1" baseline="-25000" dirty="0">
                <a:solidFill>
                  <a:srgbClr val="FF0000"/>
                </a:solidFill>
              </a:endParaRPr>
            </a:p>
          </p:txBody>
        </p:sp>
        <p:cxnSp>
          <p:nvCxnSpPr>
            <p:cNvPr id="99" name="Straight Arrow Connector 98"/>
            <p:cNvCxnSpPr/>
            <p:nvPr/>
          </p:nvCxnSpPr>
          <p:spPr>
            <a:xfrm rot="9000000">
              <a:off x="5690884" y="4806222"/>
              <a:ext cx="365760" cy="1511"/>
            </a:xfrm>
            <a:prstGeom prst="straightConnector1">
              <a:avLst/>
            </a:prstGeom>
            <a:ln>
              <a:tailEnd type="stealth" w="lg" len="lg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  <p:sp>
        <p:nvSpPr>
          <p:cNvPr id="102" name="TextBox 101"/>
          <p:cNvSpPr txBox="1"/>
          <p:nvPr/>
        </p:nvSpPr>
        <p:spPr>
          <a:xfrm>
            <a:off x="928662" y="2714620"/>
            <a:ext cx="271464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 smtClean="0"/>
              <a:t>Similar conclusion can be said about the member connected at joint C. this means that FAC is also equal zero. </a:t>
            </a:r>
          </a:p>
          <a:p>
            <a:pPr algn="just"/>
            <a:r>
              <a:rPr lang="en-US" b="1" dirty="0" smtClean="0"/>
              <a:t>Members AD and AC are called zero force members and the system will be stable and under equilibrium without them    </a:t>
            </a:r>
            <a:endParaRPr lang="en-US" b="1" dirty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Times New Roman" pitchFamily="18" charset="0"/>
                <a:cs typeface="Times New Roman" pitchFamily="18" charset="0"/>
              </a:rPr>
              <a:t>Method of joints </a:t>
            </a:r>
            <a:endParaRPr lang="en-US" sz="2400" b="1" dirty="0">
              <a:solidFill>
                <a:srgbClr val="FF0000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Example on zero forces members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928662" y="1571612"/>
            <a:ext cx="78581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 smtClean="0"/>
              <a:t>You can conclude also that the joint which has a three members where two of the members have a collinear forces then the third member will be a zero-force member.  </a:t>
            </a:r>
            <a:endParaRPr lang="en-US" b="1" dirty="0"/>
          </a:p>
        </p:txBody>
      </p:sp>
      <p:grpSp>
        <p:nvGrpSpPr>
          <p:cNvPr id="2" name="Group 100"/>
          <p:cNvGrpSpPr/>
          <p:nvPr/>
        </p:nvGrpSpPr>
        <p:grpSpPr>
          <a:xfrm>
            <a:off x="3428992" y="2746625"/>
            <a:ext cx="5599361" cy="3682771"/>
            <a:chOff x="3187481" y="2746625"/>
            <a:chExt cx="5599361" cy="3682771"/>
          </a:xfrm>
        </p:grpSpPr>
        <p:grpSp>
          <p:nvGrpSpPr>
            <p:cNvPr id="3" name="Group 46"/>
            <p:cNvGrpSpPr/>
            <p:nvPr/>
          </p:nvGrpSpPr>
          <p:grpSpPr>
            <a:xfrm>
              <a:off x="3187481" y="2746625"/>
              <a:ext cx="5599361" cy="3682771"/>
              <a:chOff x="1714480" y="2071678"/>
              <a:chExt cx="5599361" cy="3682771"/>
            </a:xfrm>
          </p:grpSpPr>
          <p:grpSp>
            <p:nvGrpSpPr>
              <p:cNvPr id="4" name="Group 20"/>
              <p:cNvGrpSpPr/>
              <p:nvPr/>
            </p:nvGrpSpPr>
            <p:grpSpPr>
              <a:xfrm>
                <a:off x="1928794" y="2357430"/>
                <a:ext cx="5106988" cy="3249613"/>
                <a:chOff x="1958975" y="2044412"/>
                <a:chExt cx="5106988" cy="3249613"/>
              </a:xfrm>
            </p:grpSpPr>
            <p:sp>
              <p:nvSpPr>
                <p:cNvPr id="1026" name="AutoShape 2"/>
                <p:cNvSpPr>
                  <a:spLocks noChangeArrowheads="1"/>
                </p:cNvSpPr>
                <p:nvPr/>
              </p:nvSpPr>
              <p:spPr bwMode="auto">
                <a:xfrm rot="3600000">
                  <a:off x="3532982" y="2985006"/>
                  <a:ext cx="125412" cy="2628900"/>
                </a:xfrm>
                <a:prstGeom prst="roundRect">
                  <a:avLst>
                    <a:gd name="adj" fmla="val 50000"/>
                  </a:avLst>
                </a:prstGeom>
                <a:gradFill rotWithShape="0">
                  <a:gsLst>
                    <a:gs pos="0">
                      <a:srgbClr val="666666"/>
                    </a:gs>
                    <a:gs pos="100000">
                      <a:srgbClr val="CCCCCC"/>
                    </a:gs>
                  </a:gsLst>
                  <a:lin ang="0" scaled="1"/>
                </a:gradFill>
                <a:ln w="12700">
                  <a:solidFill>
                    <a:srgbClr val="666666"/>
                  </a:solidFill>
                  <a:round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27" name="AutoShape 3"/>
                <p:cNvSpPr>
                  <a:spLocks noChangeArrowheads="1"/>
                </p:cNvSpPr>
                <p:nvPr/>
              </p:nvSpPr>
              <p:spPr bwMode="auto">
                <a:xfrm rot="2421749">
                  <a:off x="3138488" y="2846100"/>
                  <a:ext cx="125412" cy="2447925"/>
                </a:xfrm>
                <a:prstGeom prst="roundRect">
                  <a:avLst>
                    <a:gd name="adj" fmla="val 50000"/>
                  </a:avLst>
                </a:prstGeom>
                <a:gradFill rotWithShape="0">
                  <a:gsLst>
                    <a:gs pos="0">
                      <a:srgbClr val="666666"/>
                    </a:gs>
                    <a:gs pos="100000">
                      <a:srgbClr val="CCCCCC"/>
                    </a:gs>
                  </a:gsLst>
                  <a:lin ang="0" scaled="1"/>
                </a:gradFill>
                <a:ln w="12700">
                  <a:solidFill>
                    <a:srgbClr val="666666"/>
                  </a:solidFill>
                  <a:round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28" name="AutoShape 4"/>
                <p:cNvSpPr>
                  <a:spLocks noChangeArrowheads="1"/>
                </p:cNvSpPr>
                <p:nvPr/>
              </p:nvSpPr>
              <p:spPr bwMode="auto">
                <a:xfrm>
                  <a:off x="2397125" y="2044412"/>
                  <a:ext cx="123825" cy="2951163"/>
                </a:xfrm>
                <a:prstGeom prst="roundRect">
                  <a:avLst>
                    <a:gd name="adj" fmla="val 50000"/>
                  </a:avLst>
                </a:prstGeom>
                <a:gradFill rotWithShape="0">
                  <a:gsLst>
                    <a:gs pos="0">
                      <a:srgbClr val="666666"/>
                    </a:gs>
                    <a:gs pos="100000">
                      <a:srgbClr val="CCCCCC"/>
                    </a:gs>
                  </a:gsLst>
                  <a:lin ang="0" scaled="1"/>
                </a:gradFill>
                <a:ln w="12700">
                  <a:solidFill>
                    <a:srgbClr val="666666"/>
                  </a:solidFill>
                  <a:round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29" name="AutoShape 5"/>
                <p:cNvSpPr>
                  <a:spLocks noChangeArrowheads="1"/>
                </p:cNvSpPr>
                <p:nvPr/>
              </p:nvSpPr>
              <p:spPr bwMode="auto">
                <a:xfrm rot="5400000">
                  <a:off x="4434681" y="2850069"/>
                  <a:ext cx="123825" cy="4211638"/>
                </a:xfrm>
                <a:prstGeom prst="roundRect">
                  <a:avLst>
                    <a:gd name="adj" fmla="val 50000"/>
                  </a:avLst>
                </a:prstGeom>
                <a:gradFill rotWithShape="0">
                  <a:gsLst>
                    <a:gs pos="0">
                      <a:srgbClr val="666666"/>
                    </a:gs>
                    <a:gs pos="100000">
                      <a:srgbClr val="CCCCCC"/>
                    </a:gs>
                  </a:gsLst>
                  <a:lin ang="0" scaled="1"/>
                </a:gradFill>
                <a:ln w="12700">
                  <a:solidFill>
                    <a:srgbClr val="666666"/>
                  </a:solidFill>
                  <a:round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30" name="AutoShape 6"/>
                <p:cNvSpPr>
                  <a:spLocks noChangeArrowheads="1"/>
                </p:cNvSpPr>
                <p:nvPr/>
              </p:nvSpPr>
              <p:spPr bwMode="auto">
                <a:xfrm rot="7500503">
                  <a:off x="4451350" y="961737"/>
                  <a:ext cx="122238" cy="5106988"/>
                </a:xfrm>
                <a:prstGeom prst="roundRect">
                  <a:avLst>
                    <a:gd name="adj" fmla="val 50000"/>
                  </a:avLst>
                </a:prstGeom>
                <a:gradFill rotWithShape="0">
                  <a:gsLst>
                    <a:gs pos="0">
                      <a:srgbClr val="666666"/>
                    </a:gs>
                    <a:gs pos="100000">
                      <a:srgbClr val="CCCCCC"/>
                    </a:gs>
                  </a:gsLst>
                  <a:lin ang="0" scaled="1"/>
                </a:gradFill>
                <a:ln w="12700">
                  <a:solidFill>
                    <a:srgbClr val="666666"/>
                  </a:solidFill>
                  <a:round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31" name="Oval 7"/>
                <p:cNvSpPr>
                  <a:spLocks noChangeArrowheads="1"/>
                </p:cNvSpPr>
                <p:nvPr/>
              </p:nvSpPr>
              <p:spPr bwMode="auto">
                <a:xfrm>
                  <a:off x="2428875" y="2072987"/>
                  <a:ext cx="73025" cy="58738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95B3D7"/>
                    </a:gs>
                    <a:gs pos="50000">
                      <a:srgbClr val="DBE5F1"/>
                    </a:gs>
                    <a:gs pos="100000">
                      <a:srgbClr val="95B3D7"/>
                    </a:gs>
                  </a:gsLst>
                  <a:lin ang="18900000" scaled="1"/>
                </a:gradFill>
                <a:ln w="12700">
                  <a:solidFill>
                    <a:srgbClr val="95B3D7"/>
                  </a:solidFill>
                  <a:round/>
                  <a:headEnd/>
                  <a:tailEnd/>
                </a:ln>
                <a:effectLst>
                  <a:outerShdw dist="28398" dir="3806097" algn="ctr" rotWithShape="0">
                    <a:srgbClr val="243F60">
                      <a:alpha val="50000"/>
                    </a:srgbClr>
                  </a:out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32" name="Oval 8"/>
                <p:cNvSpPr>
                  <a:spLocks noChangeArrowheads="1"/>
                </p:cNvSpPr>
                <p:nvPr/>
              </p:nvSpPr>
              <p:spPr bwMode="auto">
                <a:xfrm>
                  <a:off x="2435225" y="4905087"/>
                  <a:ext cx="73025" cy="60325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95B3D7"/>
                    </a:gs>
                    <a:gs pos="50000">
                      <a:srgbClr val="DBE5F1"/>
                    </a:gs>
                    <a:gs pos="100000">
                      <a:srgbClr val="95B3D7"/>
                    </a:gs>
                  </a:gsLst>
                  <a:lin ang="18900000" scaled="1"/>
                </a:gradFill>
                <a:ln w="12700">
                  <a:solidFill>
                    <a:srgbClr val="95B3D7"/>
                  </a:solidFill>
                  <a:round/>
                  <a:headEnd/>
                  <a:tailEnd/>
                </a:ln>
                <a:effectLst>
                  <a:outerShdw dist="28398" dir="3806097" algn="ctr" rotWithShape="0">
                    <a:srgbClr val="243F60">
                      <a:alpha val="50000"/>
                    </a:srgbClr>
                  </a:out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33" name="Oval 9"/>
                <p:cNvSpPr>
                  <a:spLocks noChangeArrowheads="1"/>
                </p:cNvSpPr>
                <p:nvPr/>
              </p:nvSpPr>
              <p:spPr bwMode="auto">
                <a:xfrm>
                  <a:off x="6492875" y="4886037"/>
                  <a:ext cx="73025" cy="60325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95B3D7"/>
                    </a:gs>
                    <a:gs pos="50000">
                      <a:srgbClr val="DBE5F1"/>
                    </a:gs>
                    <a:gs pos="100000">
                      <a:srgbClr val="95B3D7"/>
                    </a:gs>
                  </a:gsLst>
                  <a:lin ang="18900000" scaled="1"/>
                </a:gradFill>
                <a:ln w="12700">
                  <a:solidFill>
                    <a:srgbClr val="95B3D7"/>
                  </a:solidFill>
                  <a:round/>
                  <a:headEnd/>
                  <a:tailEnd/>
                </a:ln>
                <a:effectLst>
                  <a:outerShdw dist="28398" dir="3806097" algn="ctr" rotWithShape="0">
                    <a:srgbClr val="243F60">
                      <a:alpha val="50000"/>
                    </a:srgbClr>
                  </a:out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34" name="Oval 10"/>
                <p:cNvSpPr>
                  <a:spLocks noChangeArrowheads="1"/>
                </p:cNvSpPr>
                <p:nvPr/>
              </p:nvSpPr>
              <p:spPr bwMode="auto">
                <a:xfrm>
                  <a:off x="3937000" y="3111212"/>
                  <a:ext cx="73025" cy="60325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95B3D7"/>
                    </a:gs>
                    <a:gs pos="50000">
                      <a:srgbClr val="DBE5F1"/>
                    </a:gs>
                    <a:gs pos="100000">
                      <a:srgbClr val="95B3D7"/>
                    </a:gs>
                  </a:gsLst>
                  <a:lin ang="18900000" scaled="1"/>
                </a:gradFill>
                <a:ln w="12700">
                  <a:solidFill>
                    <a:srgbClr val="95B3D7"/>
                  </a:solidFill>
                  <a:round/>
                  <a:headEnd/>
                  <a:tailEnd/>
                </a:ln>
                <a:effectLst>
                  <a:outerShdw dist="28398" dir="3806097" algn="ctr" rotWithShape="0">
                    <a:srgbClr val="243F60">
                      <a:alpha val="50000"/>
                    </a:srgbClr>
                  </a:out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35" name="Oval 11"/>
                <p:cNvSpPr>
                  <a:spLocks noChangeArrowheads="1"/>
                </p:cNvSpPr>
                <p:nvPr/>
              </p:nvSpPr>
              <p:spPr bwMode="auto">
                <a:xfrm>
                  <a:off x="4662488" y="3614450"/>
                  <a:ext cx="73025" cy="60325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95B3D7"/>
                    </a:gs>
                    <a:gs pos="50000">
                      <a:srgbClr val="DBE5F1"/>
                    </a:gs>
                    <a:gs pos="100000">
                      <a:srgbClr val="95B3D7"/>
                    </a:gs>
                  </a:gsLst>
                  <a:lin ang="18900000" scaled="1"/>
                </a:gradFill>
                <a:ln w="12700">
                  <a:solidFill>
                    <a:srgbClr val="95B3D7"/>
                  </a:solidFill>
                  <a:round/>
                  <a:headEnd/>
                  <a:tailEnd/>
                </a:ln>
                <a:effectLst>
                  <a:outerShdw dist="28398" dir="3806097" algn="ctr" rotWithShape="0">
                    <a:srgbClr val="243F60">
                      <a:alpha val="50000"/>
                    </a:srgbClr>
                  </a:out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5" name="Group 35"/>
              <p:cNvGrpSpPr/>
              <p:nvPr/>
            </p:nvGrpSpPr>
            <p:grpSpPr>
              <a:xfrm>
                <a:off x="5786446" y="5643578"/>
                <a:ext cx="1527395" cy="110871"/>
                <a:chOff x="5786446" y="5675583"/>
                <a:chExt cx="1527395" cy="110871"/>
              </a:xfrm>
            </p:grpSpPr>
            <p:sp>
              <p:nvSpPr>
                <p:cNvPr id="24" name="Rectangle 7" descr="Dark upward diagonal"/>
                <p:cNvSpPr>
                  <a:spLocks noChangeArrowheads="1"/>
                </p:cNvSpPr>
                <p:nvPr/>
              </p:nvSpPr>
              <p:spPr bwMode="auto">
                <a:xfrm>
                  <a:off x="5786446" y="5675583"/>
                  <a:ext cx="1527395" cy="110871"/>
                </a:xfrm>
                <a:prstGeom prst="rect">
                  <a:avLst/>
                </a:prstGeom>
                <a:pattFill prst="dkUpDiag">
                  <a:fgClr>
                    <a:srgbClr val="FFFFFF"/>
                  </a:fgClr>
                  <a:bgClr>
                    <a:srgbClr val="7F7F7F"/>
                  </a:bgClr>
                </a:pattFill>
                <a:ln w="0">
                  <a:noFill/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cxnSp>
              <p:nvCxnSpPr>
                <p:cNvPr id="25" name="AutoShape 8"/>
                <p:cNvCxnSpPr>
                  <a:cxnSpLocks noChangeShapeType="1"/>
                </p:cNvCxnSpPr>
                <p:nvPr/>
              </p:nvCxnSpPr>
              <p:spPr bwMode="auto">
                <a:xfrm>
                  <a:off x="5786446" y="5675583"/>
                  <a:ext cx="1527395" cy="0"/>
                </a:xfrm>
                <a:prstGeom prst="straightConnector1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</p:cxnSp>
          </p:grpSp>
          <p:sp>
            <p:nvSpPr>
              <p:cNvPr id="26" name="AutoShape 9"/>
              <p:cNvSpPr>
                <a:spLocks noChangeArrowheads="1"/>
              </p:cNvSpPr>
              <p:nvPr/>
            </p:nvSpPr>
            <p:spPr bwMode="auto">
              <a:xfrm rot="10800000">
                <a:off x="6339034" y="5299389"/>
                <a:ext cx="368392" cy="251809"/>
              </a:xfrm>
              <a:custGeom>
                <a:avLst/>
                <a:gdLst>
                  <a:gd name="G0" fmla="+- 6480 0 0"/>
                  <a:gd name="G1" fmla="+- 21600 0 6480"/>
                  <a:gd name="G2" fmla="*/ 6480 1 2"/>
                  <a:gd name="G3" fmla="+- 21600 0 G2"/>
                  <a:gd name="G4" fmla="+/ 6480 21600 2"/>
                  <a:gd name="G5" fmla="+/ G1 0 2"/>
                  <a:gd name="G6" fmla="*/ 21600 21600 6480"/>
                  <a:gd name="G7" fmla="*/ G6 1 2"/>
                  <a:gd name="G8" fmla="+- 21600 0 G7"/>
                  <a:gd name="G9" fmla="*/ 21600 1 2"/>
                  <a:gd name="G10" fmla="+- 6480 0 G9"/>
                  <a:gd name="G11" fmla="?: G10 G8 0"/>
                  <a:gd name="G12" fmla="?: G10 G7 21600"/>
                  <a:gd name="T0" fmla="*/ 18360 w 21600"/>
                  <a:gd name="T1" fmla="*/ 10800 h 21600"/>
                  <a:gd name="T2" fmla="*/ 10800 w 21600"/>
                  <a:gd name="T3" fmla="*/ 21600 h 21600"/>
                  <a:gd name="T4" fmla="*/ 3240 w 21600"/>
                  <a:gd name="T5" fmla="*/ 10800 h 21600"/>
                  <a:gd name="T6" fmla="*/ 10800 w 21600"/>
                  <a:gd name="T7" fmla="*/ 0 h 21600"/>
                  <a:gd name="T8" fmla="*/ 5040 w 21600"/>
                  <a:gd name="T9" fmla="*/ 5040 h 21600"/>
                  <a:gd name="T10" fmla="*/ 16560 w 21600"/>
                  <a:gd name="T11" fmla="*/ 1656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6480" y="21600"/>
                    </a:lnTo>
                    <a:lnTo>
                      <a:pt x="1512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" name="Arc 10"/>
              <p:cNvSpPr>
                <a:spLocks/>
              </p:cNvSpPr>
              <p:nvPr/>
            </p:nvSpPr>
            <p:spPr bwMode="auto">
              <a:xfrm rot="5400000">
                <a:off x="6479867" y="5404974"/>
                <a:ext cx="89182" cy="365629"/>
              </a:xfrm>
              <a:custGeom>
                <a:avLst/>
                <a:gdLst>
                  <a:gd name="G0" fmla="+- 2621 0 0"/>
                  <a:gd name="G1" fmla="+- 21600 0 0"/>
                  <a:gd name="G2" fmla="+- 21600 0 0"/>
                  <a:gd name="T0" fmla="*/ 2621 w 24221"/>
                  <a:gd name="T1" fmla="*/ 0 h 43200"/>
                  <a:gd name="T2" fmla="*/ 0 w 24221"/>
                  <a:gd name="T3" fmla="*/ 43040 h 43200"/>
                  <a:gd name="T4" fmla="*/ 2621 w 24221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4221" h="43200" fill="none" extrusionOk="0">
                    <a:moveTo>
                      <a:pt x="2620" y="0"/>
                    </a:moveTo>
                    <a:cubicBezTo>
                      <a:pt x="14550" y="0"/>
                      <a:pt x="24221" y="9670"/>
                      <a:pt x="24221" y="21600"/>
                    </a:cubicBezTo>
                    <a:cubicBezTo>
                      <a:pt x="24221" y="33529"/>
                      <a:pt x="14550" y="43200"/>
                      <a:pt x="2621" y="43200"/>
                    </a:cubicBezTo>
                    <a:cubicBezTo>
                      <a:pt x="1744" y="43200"/>
                      <a:pt x="869" y="43146"/>
                      <a:pt x="-1" y="43040"/>
                    </a:cubicBezTo>
                  </a:path>
                  <a:path w="24221" h="43200" stroke="0" extrusionOk="0">
                    <a:moveTo>
                      <a:pt x="2620" y="0"/>
                    </a:moveTo>
                    <a:cubicBezTo>
                      <a:pt x="14550" y="0"/>
                      <a:pt x="24221" y="9670"/>
                      <a:pt x="24221" y="21600"/>
                    </a:cubicBezTo>
                    <a:cubicBezTo>
                      <a:pt x="24221" y="33529"/>
                      <a:pt x="14550" y="43200"/>
                      <a:pt x="2621" y="43200"/>
                    </a:cubicBezTo>
                    <a:cubicBezTo>
                      <a:pt x="1744" y="43200"/>
                      <a:pt x="869" y="43146"/>
                      <a:pt x="-1" y="43040"/>
                    </a:cubicBezTo>
                    <a:lnTo>
                      <a:pt x="2621" y="2160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" name="Arc 11"/>
              <p:cNvSpPr>
                <a:spLocks noChangeAspect="1"/>
              </p:cNvSpPr>
              <p:nvPr/>
            </p:nvSpPr>
            <p:spPr bwMode="auto">
              <a:xfrm rot="10800000" flipH="1" flipV="1">
                <a:off x="6448324" y="5239584"/>
                <a:ext cx="147971" cy="63215"/>
              </a:xfrm>
              <a:custGeom>
                <a:avLst/>
                <a:gdLst>
                  <a:gd name="G0" fmla="+- 21554 0 0"/>
                  <a:gd name="G1" fmla="+- 21600 0 0"/>
                  <a:gd name="G2" fmla="+- 21600 0 0"/>
                  <a:gd name="T0" fmla="*/ 0 w 43154"/>
                  <a:gd name="T1" fmla="*/ 20193 h 21600"/>
                  <a:gd name="T2" fmla="*/ 43154 w 43154"/>
                  <a:gd name="T3" fmla="*/ 21600 h 21600"/>
                  <a:gd name="T4" fmla="*/ 21554 w 43154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54" h="21600" fill="none" extrusionOk="0">
                    <a:moveTo>
                      <a:pt x="-1" y="20192"/>
                    </a:moveTo>
                    <a:cubicBezTo>
                      <a:pt x="741" y="8834"/>
                      <a:pt x="10170" y="-1"/>
                      <a:pt x="21554" y="0"/>
                    </a:cubicBezTo>
                    <a:cubicBezTo>
                      <a:pt x="33483" y="0"/>
                      <a:pt x="43154" y="9670"/>
                      <a:pt x="43154" y="21600"/>
                    </a:cubicBezTo>
                  </a:path>
                  <a:path w="43154" h="21600" stroke="0" extrusionOk="0">
                    <a:moveTo>
                      <a:pt x="-1" y="20192"/>
                    </a:moveTo>
                    <a:cubicBezTo>
                      <a:pt x="741" y="8834"/>
                      <a:pt x="10170" y="-1"/>
                      <a:pt x="21554" y="0"/>
                    </a:cubicBezTo>
                    <a:cubicBezTo>
                      <a:pt x="33483" y="0"/>
                      <a:pt x="43154" y="9670"/>
                      <a:pt x="43154" y="21600"/>
                    </a:cubicBezTo>
                    <a:lnTo>
                      <a:pt x="21554" y="2160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6" name="Group 2"/>
              <p:cNvGrpSpPr>
                <a:grpSpLocks/>
              </p:cNvGrpSpPr>
              <p:nvPr/>
            </p:nvGrpSpPr>
            <p:grpSpPr bwMode="auto">
              <a:xfrm rot="10800000" flipH="1">
                <a:off x="2214547" y="5179206"/>
                <a:ext cx="421602" cy="392934"/>
                <a:chOff x="4687" y="3523"/>
                <a:chExt cx="850" cy="799"/>
              </a:xfrm>
            </p:grpSpPr>
            <p:sp>
              <p:nvSpPr>
                <p:cNvPr id="30" name="AutoShape 3"/>
                <p:cNvSpPr>
                  <a:spLocks noChangeArrowheads="1"/>
                </p:cNvSpPr>
                <p:nvPr/>
              </p:nvSpPr>
              <p:spPr bwMode="auto">
                <a:xfrm>
                  <a:off x="4721" y="3596"/>
                  <a:ext cx="780" cy="547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rgbClr val="FFFFFF"/>
                    </a:gs>
                    <a:gs pos="100000">
                      <a:srgbClr val="999999"/>
                    </a:gs>
                  </a:gsLst>
                  <a:lin ang="5400000" scaled="1"/>
                </a:gradFill>
                <a:ln w="12700">
                  <a:solidFill>
                    <a:srgbClr val="666666"/>
                  </a:solidFill>
                  <a:miter lim="800000"/>
                  <a:headEnd/>
                  <a:tailEnd/>
                </a:ln>
                <a:effectLst>
                  <a:outerShdw dist="28398" dir="3806097" algn="ctr" rotWithShape="0">
                    <a:srgbClr val="7F7F7F">
                      <a:alpha val="50000"/>
                    </a:srgbClr>
                  </a:out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1" name="Oval 4"/>
                <p:cNvSpPr>
                  <a:spLocks noChangeArrowheads="1"/>
                </p:cNvSpPr>
                <p:nvPr/>
              </p:nvSpPr>
              <p:spPr bwMode="auto">
                <a:xfrm>
                  <a:off x="4920" y="3925"/>
                  <a:ext cx="397" cy="397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FF"/>
                    </a:gs>
                    <a:gs pos="100000">
                      <a:srgbClr val="999999"/>
                    </a:gs>
                  </a:gsLst>
                  <a:lin ang="5400000" scaled="1"/>
                </a:gradFill>
                <a:ln w="12700">
                  <a:solidFill>
                    <a:srgbClr val="666666"/>
                  </a:solidFill>
                  <a:round/>
                  <a:headEnd/>
                  <a:tailEnd/>
                </a:ln>
                <a:effectLst>
                  <a:outerShdw dist="28398" dir="3806097" algn="ctr" rotWithShape="0">
                    <a:srgbClr val="7F7F7F">
                      <a:alpha val="50000"/>
                    </a:srgbClr>
                  </a:out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2" name="Oval 5"/>
                <p:cNvSpPr>
                  <a:spLocks noChangeArrowheads="1"/>
                </p:cNvSpPr>
                <p:nvPr/>
              </p:nvSpPr>
              <p:spPr bwMode="auto">
                <a:xfrm>
                  <a:off x="5034" y="4067"/>
                  <a:ext cx="170" cy="170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5" name="Rectangle 6"/>
                <p:cNvSpPr>
                  <a:spLocks noChangeArrowheads="1"/>
                </p:cNvSpPr>
                <p:nvPr/>
              </p:nvSpPr>
              <p:spPr bwMode="auto">
                <a:xfrm>
                  <a:off x="4687" y="3523"/>
                  <a:ext cx="850" cy="85"/>
                </a:xfrm>
                <a:prstGeom prst="rect">
                  <a:avLst/>
                </a:prstGeom>
                <a:gradFill rotWithShape="0">
                  <a:gsLst>
                    <a:gs pos="0">
                      <a:srgbClr val="FFFFFF"/>
                    </a:gs>
                    <a:gs pos="100000">
                      <a:srgbClr val="999999"/>
                    </a:gs>
                  </a:gsLst>
                  <a:lin ang="5400000" scaled="1"/>
                </a:gradFill>
                <a:ln w="12700">
                  <a:solidFill>
                    <a:srgbClr val="666666"/>
                  </a:solidFill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7" name="Group 36"/>
              <p:cNvGrpSpPr/>
              <p:nvPr/>
            </p:nvGrpSpPr>
            <p:grpSpPr>
              <a:xfrm>
                <a:off x="1714480" y="5572140"/>
                <a:ext cx="1527395" cy="110871"/>
                <a:chOff x="5786446" y="5675583"/>
                <a:chExt cx="1527395" cy="110871"/>
              </a:xfrm>
            </p:grpSpPr>
            <p:sp>
              <p:nvSpPr>
                <p:cNvPr id="38" name="Rectangle 7" descr="Dark upward diagonal"/>
                <p:cNvSpPr>
                  <a:spLocks noChangeArrowheads="1"/>
                </p:cNvSpPr>
                <p:nvPr/>
              </p:nvSpPr>
              <p:spPr bwMode="auto">
                <a:xfrm>
                  <a:off x="5786446" y="5675583"/>
                  <a:ext cx="1527395" cy="110871"/>
                </a:xfrm>
                <a:prstGeom prst="rect">
                  <a:avLst/>
                </a:prstGeom>
                <a:pattFill prst="dkUpDiag">
                  <a:fgClr>
                    <a:srgbClr val="FFFFFF"/>
                  </a:fgClr>
                  <a:bgClr>
                    <a:srgbClr val="7F7F7F"/>
                  </a:bgClr>
                </a:pattFill>
                <a:ln w="0">
                  <a:noFill/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cxnSp>
              <p:nvCxnSpPr>
                <p:cNvPr id="39" name="AutoShape 8"/>
                <p:cNvCxnSpPr>
                  <a:cxnSpLocks noChangeShapeType="1"/>
                </p:cNvCxnSpPr>
                <p:nvPr/>
              </p:nvCxnSpPr>
              <p:spPr bwMode="auto">
                <a:xfrm>
                  <a:off x="5786446" y="5675583"/>
                  <a:ext cx="1527395" cy="0"/>
                </a:xfrm>
                <a:prstGeom prst="straightConnector1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</p:cxnSp>
          </p:grpSp>
          <p:cxnSp>
            <p:nvCxnSpPr>
              <p:cNvPr id="40" name="Straight Arrow Connector 39"/>
              <p:cNvCxnSpPr/>
              <p:nvPr/>
            </p:nvCxnSpPr>
            <p:spPr>
              <a:xfrm>
                <a:off x="2480641" y="2427357"/>
                <a:ext cx="1376979" cy="1511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stealth" w="lg" len="lg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41" name="TextBox 40"/>
              <p:cNvSpPr txBox="1"/>
              <p:nvPr/>
            </p:nvSpPr>
            <p:spPr>
              <a:xfrm>
                <a:off x="2000232" y="4929198"/>
                <a:ext cx="32562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/>
                  <a:t>A</a:t>
                </a:r>
                <a:endParaRPr lang="en-US" sz="2400" b="1" dirty="0"/>
              </a:p>
            </p:txBody>
          </p:sp>
          <p:sp>
            <p:nvSpPr>
              <p:cNvPr id="42" name="TextBox 41"/>
              <p:cNvSpPr txBox="1"/>
              <p:nvPr/>
            </p:nvSpPr>
            <p:spPr>
              <a:xfrm>
                <a:off x="6715140" y="4929198"/>
                <a:ext cx="32562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/>
                  <a:t>B</a:t>
                </a:r>
                <a:endParaRPr lang="en-US" sz="2400" b="1" dirty="0"/>
              </a:p>
            </p:txBody>
          </p:sp>
          <p:sp>
            <p:nvSpPr>
              <p:cNvPr id="43" name="TextBox 42"/>
              <p:cNvSpPr txBox="1"/>
              <p:nvPr/>
            </p:nvSpPr>
            <p:spPr>
              <a:xfrm>
                <a:off x="4714876" y="3429000"/>
                <a:ext cx="32562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 smtClean="0"/>
                  <a:t>C</a:t>
                </a:r>
                <a:endParaRPr lang="en-US" sz="2000" b="1" dirty="0"/>
              </a:p>
            </p:txBody>
          </p:sp>
          <p:sp>
            <p:nvSpPr>
              <p:cNvPr id="44" name="TextBox 43"/>
              <p:cNvSpPr txBox="1"/>
              <p:nvPr/>
            </p:nvSpPr>
            <p:spPr>
              <a:xfrm>
                <a:off x="4000496" y="3000372"/>
                <a:ext cx="32562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 smtClean="0"/>
                  <a:t>D</a:t>
                </a:r>
                <a:endParaRPr lang="en-US" sz="2000" b="1" dirty="0"/>
              </a:p>
            </p:txBody>
          </p:sp>
          <p:sp>
            <p:nvSpPr>
              <p:cNvPr id="45" name="TextBox 44"/>
              <p:cNvSpPr txBox="1"/>
              <p:nvPr/>
            </p:nvSpPr>
            <p:spPr>
              <a:xfrm>
                <a:off x="2031798" y="2071678"/>
                <a:ext cx="32562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/>
                  <a:t>E</a:t>
                </a:r>
                <a:endParaRPr lang="en-US" sz="2400" b="1" dirty="0"/>
              </a:p>
            </p:txBody>
          </p:sp>
          <p:sp>
            <p:nvSpPr>
              <p:cNvPr id="46" name="TextBox 45"/>
              <p:cNvSpPr txBox="1"/>
              <p:nvPr/>
            </p:nvSpPr>
            <p:spPr>
              <a:xfrm>
                <a:off x="4000496" y="2071678"/>
                <a:ext cx="32562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/>
                  <a:t>F</a:t>
                </a:r>
                <a:endParaRPr lang="en-US" sz="2400" b="1" dirty="0"/>
              </a:p>
            </p:txBody>
          </p:sp>
          <p:cxnSp>
            <p:nvCxnSpPr>
              <p:cNvPr id="52" name="Straight Arrow Connector 51"/>
              <p:cNvCxnSpPr/>
              <p:nvPr/>
            </p:nvCxnSpPr>
            <p:spPr>
              <a:xfrm rot="12900000">
                <a:off x="3644795" y="3147849"/>
                <a:ext cx="365760" cy="1511"/>
              </a:xfrm>
              <a:prstGeom prst="straightConnector1">
                <a:avLst/>
              </a:prstGeom>
              <a:ln>
                <a:tailEnd type="stealth" w="lg" len="lg"/>
              </a:ln>
            </p:spPr>
            <p:style>
              <a:lnRef idx="3">
                <a:schemeClr val="accent6"/>
              </a:lnRef>
              <a:fillRef idx="0">
                <a:schemeClr val="accent6"/>
              </a:fillRef>
              <a:effectRef idx="2">
                <a:schemeClr val="accent6"/>
              </a:effectRef>
              <a:fontRef idx="minor">
                <a:schemeClr val="tx1"/>
              </a:fontRef>
            </p:style>
          </p:cxnSp>
          <p:sp>
            <p:nvSpPr>
              <p:cNvPr id="54" name="TextBox 53"/>
              <p:cNvSpPr txBox="1"/>
              <p:nvPr/>
            </p:nvSpPr>
            <p:spPr>
              <a:xfrm>
                <a:off x="3670503" y="2711133"/>
                <a:ext cx="57150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b="1" dirty="0" smtClean="0">
                    <a:solidFill>
                      <a:srgbClr val="FF0000"/>
                    </a:solidFill>
                  </a:rPr>
                  <a:t>F</a:t>
                </a:r>
                <a:r>
                  <a:rPr lang="en-US" sz="2000" b="1" baseline="-25000" dirty="0" smtClean="0">
                    <a:solidFill>
                      <a:srgbClr val="FF0000"/>
                    </a:solidFill>
                  </a:rPr>
                  <a:t>ED</a:t>
                </a:r>
                <a:endParaRPr lang="en-US" sz="2000" b="1" baseline="-25000" dirty="0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56" name="Straight Arrow Connector 55"/>
              <p:cNvCxnSpPr/>
              <p:nvPr/>
            </p:nvCxnSpPr>
            <p:spPr>
              <a:xfrm rot="7500000">
                <a:off x="3593138" y="3689356"/>
                <a:ext cx="365760" cy="1511"/>
              </a:xfrm>
              <a:prstGeom prst="straightConnector1">
                <a:avLst/>
              </a:prstGeom>
              <a:ln>
                <a:tailEnd type="stealth" w="lg" len="lg"/>
              </a:ln>
            </p:spPr>
            <p:style>
              <a:lnRef idx="3">
                <a:schemeClr val="accent6"/>
              </a:lnRef>
              <a:fillRef idx="0">
                <a:schemeClr val="accent6"/>
              </a:fillRef>
              <a:effectRef idx="2">
                <a:schemeClr val="accent6"/>
              </a:effectRef>
              <a:fontRef idx="minor">
                <a:schemeClr val="tx1"/>
              </a:fontRef>
            </p:style>
          </p:cxnSp>
          <p:sp>
            <p:nvSpPr>
              <p:cNvPr id="57" name="TextBox 56"/>
              <p:cNvSpPr txBox="1"/>
              <p:nvPr/>
            </p:nvSpPr>
            <p:spPr>
              <a:xfrm>
                <a:off x="3170437" y="3396995"/>
                <a:ext cx="57150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b="1" dirty="0" smtClean="0"/>
                  <a:t>F</a:t>
                </a:r>
                <a:r>
                  <a:rPr lang="en-US" sz="2000" b="1" baseline="-25000" dirty="0" smtClean="0"/>
                  <a:t>AD</a:t>
                </a:r>
                <a:endParaRPr lang="en-US" sz="2000" b="1" baseline="-25000" dirty="0"/>
              </a:p>
            </p:txBody>
          </p:sp>
          <p:sp>
            <p:nvSpPr>
              <p:cNvPr id="100" name="TextBox 99"/>
              <p:cNvSpPr txBox="1"/>
              <p:nvPr/>
            </p:nvSpPr>
            <p:spPr>
              <a:xfrm>
                <a:off x="4242007" y="4325689"/>
                <a:ext cx="57150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b="1" dirty="0" smtClean="0"/>
                  <a:t>F</a:t>
                </a:r>
                <a:r>
                  <a:rPr lang="en-US" sz="2000" b="1" baseline="-25000" dirty="0" smtClean="0"/>
                  <a:t>AC</a:t>
                </a:r>
                <a:endParaRPr lang="en-US" sz="2000" b="1" baseline="-25000" dirty="0"/>
              </a:p>
            </p:txBody>
          </p:sp>
        </p:grpSp>
        <p:cxnSp>
          <p:nvCxnSpPr>
            <p:cNvPr id="53" name="Straight Arrow Connector 52"/>
            <p:cNvCxnSpPr/>
            <p:nvPr/>
          </p:nvCxnSpPr>
          <p:spPr>
            <a:xfrm rot="2100000">
              <a:off x="5610929" y="4176701"/>
              <a:ext cx="365760" cy="1511"/>
            </a:xfrm>
            <a:prstGeom prst="straightConnector1">
              <a:avLst/>
            </a:prstGeom>
            <a:ln>
              <a:tailEnd type="stealth" w="lg" len="lg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sp>
          <p:nvSpPr>
            <p:cNvPr id="55" name="TextBox 54"/>
            <p:cNvSpPr txBox="1"/>
            <p:nvPr/>
          </p:nvSpPr>
          <p:spPr>
            <a:xfrm>
              <a:off x="5786446" y="3886146"/>
              <a:ext cx="57150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rgbClr val="FF0000"/>
                  </a:solidFill>
                </a:rPr>
                <a:t>F</a:t>
              </a:r>
              <a:r>
                <a:rPr lang="en-US" sz="2000" b="1" baseline="-25000" dirty="0" smtClean="0">
                  <a:solidFill>
                    <a:srgbClr val="FF0000"/>
                  </a:solidFill>
                </a:rPr>
                <a:t>DC</a:t>
              </a:r>
              <a:endParaRPr lang="en-US" sz="2000" b="1" baseline="-25000" dirty="0">
                <a:solidFill>
                  <a:srgbClr val="FF0000"/>
                </a:solidFill>
              </a:endParaRPr>
            </a:p>
          </p:txBody>
        </p:sp>
        <p:cxnSp>
          <p:nvCxnSpPr>
            <p:cNvPr id="96" name="Straight Arrow Connector 95"/>
            <p:cNvCxnSpPr/>
            <p:nvPr/>
          </p:nvCxnSpPr>
          <p:spPr>
            <a:xfrm rot="2100000">
              <a:off x="6325310" y="4676768"/>
              <a:ext cx="365760" cy="1511"/>
            </a:xfrm>
            <a:prstGeom prst="straightConnector1">
              <a:avLst/>
            </a:prstGeom>
            <a:ln>
              <a:tailEnd type="stealth" w="lg" len="lg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97" name="Straight Arrow Connector 96"/>
            <p:cNvCxnSpPr/>
            <p:nvPr/>
          </p:nvCxnSpPr>
          <p:spPr>
            <a:xfrm rot="12900000">
              <a:off x="5953392" y="4391016"/>
              <a:ext cx="365760" cy="1511"/>
            </a:xfrm>
            <a:prstGeom prst="straightConnector1">
              <a:avLst/>
            </a:prstGeom>
            <a:ln>
              <a:tailEnd type="stealth" w="lg" len="lg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sp>
          <p:nvSpPr>
            <p:cNvPr id="98" name="TextBox 97"/>
            <p:cNvSpPr txBox="1"/>
            <p:nvPr/>
          </p:nvSpPr>
          <p:spPr>
            <a:xfrm>
              <a:off x="6572264" y="4429132"/>
              <a:ext cx="57150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rgbClr val="FF0000"/>
                  </a:solidFill>
                </a:rPr>
                <a:t>F</a:t>
              </a:r>
              <a:r>
                <a:rPr lang="en-US" sz="2000" b="1" baseline="-25000" dirty="0" smtClean="0">
                  <a:solidFill>
                    <a:srgbClr val="FF0000"/>
                  </a:solidFill>
                </a:rPr>
                <a:t>CB</a:t>
              </a:r>
              <a:endParaRPr lang="en-US" sz="2000" b="1" baseline="-25000" dirty="0">
                <a:solidFill>
                  <a:srgbClr val="FF0000"/>
                </a:solidFill>
              </a:endParaRPr>
            </a:p>
          </p:txBody>
        </p:sp>
        <p:cxnSp>
          <p:nvCxnSpPr>
            <p:cNvPr id="99" name="Straight Arrow Connector 98"/>
            <p:cNvCxnSpPr/>
            <p:nvPr/>
          </p:nvCxnSpPr>
          <p:spPr>
            <a:xfrm rot="9000000">
              <a:off x="5690884" y="4806222"/>
              <a:ext cx="365760" cy="1511"/>
            </a:xfrm>
            <a:prstGeom prst="straightConnector1">
              <a:avLst/>
            </a:prstGeom>
            <a:ln>
              <a:tailEnd type="stealth" w="lg" len="lg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  <p:sp>
        <p:nvSpPr>
          <p:cNvPr id="102" name="TextBox 101"/>
          <p:cNvSpPr txBox="1"/>
          <p:nvPr/>
        </p:nvSpPr>
        <p:spPr>
          <a:xfrm>
            <a:off x="928662" y="2500306"/>
            <a:ext cx="271464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 smtClean="0"/>
              <a:t>So, in general, we must first examine the truss configuration to find the zero forces members and eliminate these members from the equilibrium calculations.   </a:t>
            </a:r>
            <a:endParaRPr lang="en-US" b="1" dirty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Times New Roman" pitchFamily="18" charset="0"/>
                <a:cs typeface="Times New Roman" pitchFamily="18" charset="0"/>
              </a:rPr>
              <a:t>Method of joints </a:t>
            </a:r>
            <a:endParaRPr lang="en-US" sz="2400" b="1" dirty="0">
              <a:solidFill>
                <a:srgbClr val="FF0000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Example [1]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857224" y="1643050"/>
            <a:ext cx="4071966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dirty="0" smtClean="0"/>
              <a:t>Determine the zero-force members in the truss shown in the figure.</a:t>
            </a:r>
          </a:p>
        </p:txBody>
      </p:sp>
      <p:grpSp>
        <p:nvGrpSpPr>
          <p:cNvPr id="70" name="Group 69"/>
          <p:cNvGrpSpPr/>
          <p:nvPr/>
        </p:nvGrpSpPr>
        <p:grpSpPr>
          <a:xfrm>
            <a:off x="3428961" y="1357298"/>
            <a:ext cx="5715039" cy="5115018"/>
            <a:chOff x="1857356" y="1571612"/>
            <a:chExt cx="5715039" cy="5115018"/>
          </a:xfrm>
        </p:grpSpPr>
        <p:sp>
          <p:nvSpPr>
            <p:cNvPr id="60" name="AutoShape 6"/>
            <p:cNvSpPr>
              <a:spLocks noChangeArrowheads="1"/>
            </p:cNvSpPr>
            <p:nvPr/>
          </p:nvSpPr>
          <p:spPr bwMode="auto">
            <a:xfrm>
              <a:off x="4591042" y="2426038"/>
              <a:ext cx="123834" cy="3840480"/>
            </a:xfrm>
            <a:prstGeom prst="roundRect">
              <a:avLst>
                <a:gd name="adj" fmla="val 50000"/>
              </a:avLst>
            </a:prstGeom>
            <a:gradFill rotWithShape="0">
              <a:gsLst>
                <a:gs pos="0">
                  <a:srgbClr val="666666"/>
                </a:gs>
                <a:gs pos="100000">
                  <a:srgbClr val="CCCCCC"/>
                </a:gs>
              </a:gsLst>
              <a:lin ang="0" scaled="1"/>
            </a:gradFill>
            <a:ln w="12700">
              <a:solidFill>
                <a:srgbClr val="666666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grpSp>
          <p:nvGrpSpPr>
            <p:cNvPr id="2050" name="Group 2"/>
            <p:cNvGrpSpPr>
              <a:grpSpLocks/>
            </p:cNvGrpSpPr>
            <p:nvPr/>
          </p:nvGrpSpPr>
          <p:grpSpPr bwMode="auto">
            <a:xfrm>
              <a:off x="2428860" y="2071678"/>
              <a:ext cx="4500562" cy="4500563"/>
              <a:chOff x="1403" y="3618"/>
              <a:chExt cx="7087" cy="7087"/>
            </a:xfrm>
          </p:grpSpPr>
          <p:sp>
            <p:nvSpPr>
              <p:cNvPr id="2051" name="AutoShape 3"/>
              <p:cNvSpPr>
                <a:spLocks noChangeArrowheads="1"/>
              </p:cNvSpPr>
              <p:nvPr/>
            </p:nvSpPr>
            <p:spPr bwMode="auto">
              <a:xfrm rot="900000">
                <a:off x="6753" y="7813"/>
                <a:ext cx="195" cy="2438"/>
              </a:xfrm>
              <a:prstGeom prst="roundRect">
                <a:avLst>
                  <a:gd name="adj" fmla="val 50000"/>
                </a:avLst>
              </a:prstGeom>
              <a:gradFill rotWithShape="0">
                <a:gsLst>
                  <a:gs pos="0">
                    <a:srgbClr val="666666"/>
                  </a:gs>
                  <a:gs pos="100000">
                    <a:srgbClr val="CCCCCC"/>
                  </a:gs>
                </a:gsLst>
                <a:lin ang="0" scaled="1"/>
              </a:gradFill>
              <a:ln w="12700">
                <a:solidFill>
                  <a:srgbClr val="666666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52" name="AutoShape 4"/>
              <p:cNvSpPr>
                <a:spLocks noChangeArrowheads="1"/>
              </p:cNvSpPr>
              <p:nvPr/>
            </p:nvSpPr>
            <p:spPr bwMode="auto">
              <a:xfrm rot="20700000">
                <a:off x="5658" y="4078"/>
                <a:ext cx="195" cy="6180"/>
              </a:xfrm>
              <a:prstGeom prst="roundRect">
                <a:avLst>
                  <a:gd name="adj" fmla="val 50000"/>
                </a:avLst>
              </a:prstGeom>
              <a:gradFill rotWithShape="0">
                <a:gsLst>
                  <a:gs pos="0">
                    <a:srgbClr val="666666"/>
                  </a:gs>
                  <a:gs pos="100000">
                    <a:srgbClr val="CCCCCC"/>
                  </a:gs>
                </a:gsLst>
                <a:lin ang="0" scaled="1"/>
              </a:gradFill>
              <a:ln w="12700">
                <a:solidFill>
                  <a:srgbClr val="666666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53" name="AutoShape 5"/>
              <p:cNvSpPr>
                <a:spLocks noChangeArrowheads="1"/>
              </p:cNvSpPr>
              <p:nvPr/>
            </p:nvSpPr>
            <p:spPr bwMode="auto">
              <a:xfrm rot="20700000">
                <a:off x="3000" y="7770"/>
                <a:ext cx="195" cy="2438"/>
              </a:xfrm>
              <a:prstGeom prst="roundRect">
                <a:avLst>
                  <a:gd name="adj" fmla="val 50000"/>
                </a:avLst>
              </a:prstGeom>
              <a:gradFill rotWithShape="0">
                <a:gsLst>
                  <a:gs pos="0">
                    <a:srgbClr val="666666"/>
                  </a:gs>
                  <a:gs pos="100000">
                    <a:srgbClr val="CCCCCC"/>
                  </a:gs>
                </a:gsLst>
                <a:lin ang="0" scaled="1"/>
              </a:gradFill>
              <a:ln w="12700">
                <a:solidFill>
                  <a:srgbClr val="666666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54" name="AutoShape 6"/>
              <p:cNvSpPr>
                <a:spLocks noChangeArrowheads="1"/>
              </p:cNvSpPr>
              <p:nvPr/>
            </p:nvSpPr>
            <p:spPr bwMode="auto">
              <a:xfrm rot="900000">
                <a:off x="4044" y="3985"/>
                <a:ext cx="195" cy="6350"/>
              </a:xfrm>
              <a:prstGeom prst="roundRect">
                <a:avLst>
                  <a:gd name="adj" fmla="val 50000"/>
                </a:avLst>
              </a:prstGeom>
              <a:gradFill rotWithShape="0">
                <a:gsLst>
                  <a:gs pos="0">
                    <a:srgbClr val="666666"/>
                  </a:gs>
                  <a:gs pos="100000">
                    <a:srgbClr val="CCCCCC"/>
                  </a:gs>
                </a:gsLst>
                <a:lin ang="0" scaled="1"/>
              </a:gradFill>
              <a:ln w="12700">
                <a:solidFill>
                  <a:srgbClr val="666666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55" name="AutoShape 7"/>
              <p:cNvSpPr>
                <a:spLocks noChangeArrowheads="1"/>
              </p:cNvSpPr>
              <p:nvPr/>
            </p:nvSpPr>
            <p:spPr bwMode="auto">
              <a:xfrm rot="1800000">
                <a:off x="3129" y="3618"/>
                <a:ext cx="195" cy="7087"/>
              </a:xfrm>
              <a:prstGeom prst="roundRect">
                <a:avLst>
                  <a:gd name="adj" fmla="val 50000"/>
                </a:avLst>
              </a:prstGeom>
              <a:gradFill rotWithShape="0">
                <a:gsLst>
                  <a:gs pos="0">
                    <a:srgbClr val="666666"/>
                  </a:gs>
                  <a:gs pos="100000">
                    <a:srgbClr val="CCCCCC"/>
                  </a:gs>
                </a:gsLst>
                <a:lin ang="0" scaled="1"/>
              </a:gradFill>
              <a:ln w="12700">
                <a:solidFill>
                  <a:srgbClr val="666666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56" name="AutoShape 8"/>
              <p:cNvSpPr>
                <a:spLocks noChangeArrowheads="1"/>
              </p:cNvSpPr>
              <p:nvPr/>
            </p:nvSpPr>
            <p:spPr bwMode="auto">
              <a:xfrm rot="5400000">
                <a:off x="4849" y="6603"/>
                <a:ext cx="195" cy="7087"/>
              </a:xfrm>
              <a:prstGeom prst="roundRect">
                <a:avLst>
                  <a:gd name="adj" fmla="val 50000"/>
                </a:avLst>
              </a:prstGeom>
              <a:gradFill rotWithShape="0">
                <a:gsLst>
                  <a:gs pos="0">
                    <a:srgbClr val="666666"/>
                  </a:gs>
                  <a:gs pos="100000">
                    <a:srgbClr val="CCCCCC"/>
                  </a:gs>
                </a:gsLst>
                <a:lin ang="0" scaled="1"/>
              </a:gradFill>
              <a:ln w="12700">
                <a:solidFill>
                  <a:srgbClr val="666666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57" name="AutoShape 9"/>
              <p:cNvSpPr>
                <a:spLocks noChangeArrowheads="1"/>
              </p:cNvSpPr>
              <p:nvPr/>
            </p:nvSpPr>
            <p:spPr bwMode="auto">
              <a:xfrm rot="19800000">
                <a:off x="6581" y="3618"/>
                <a:ext cx="195" cy="7087"/>
              </a:xfrm>
              <a:prstGeom prst="roundRect">
                <a:avLst>
                  <a:gd name="adj" fmla="val 50000"/>
                </a:avLst>
              </a:prstGeom>
              <a:gradFill rotWithShape="0">
                <a:gsLst>
                  <a:gs pos="0">
                    <a:srgbClr val="666666"/>
                  </a:gs>
                  <a:gs pos="100000">
                    <a:srgbClr val="CCCCCC"/>
                  </a:gs>
                </a:gsLst>
                <a:lin ang="0" scaled="1"/>
              </a:gradFill>
              <a:ln w="12700">
                <a:solidFill>
                  <a:srgbClr val="666666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58" name="Oval 10"/>
              <p:cNvSpPr>
                <a:spLocks noChangeArrowheads="1"/>
              </p:cNvSpPr>
              <p:nvPr/>
            </p:nvSpPr>
            <p:spPr bwMode="auto">
              <a:xfrm>
                <a:off x="2708" y="7915"/>
                <a:ext cx="115" cy="94"/>
              </a:xfrm>
              <a:prstGeom prst="ellipse">
                <a:avLst/>
              </a:prstGeom>
              <a:gradFill rotWithShape="0">
                <a:gsLst>
                  <a:gs pos="0">
                    <a:srgbClr val="95B3D7"/>
                  </a:gs>
                  <a:gs pos="50000">
                    <a:srgbClr val="DBE5F1"/>
                  </a:gs>
                  <a:gs pos="100000">
                    <a:srgbClr val="95B3D7"/>
                  </a:gs>
                </a:gsLst>
                <a:lin ang="18900000" scaled="1"/>
              </a:gradFill>
              <a:ln w="12700">
                <a:solidFill>
                  <a:srgbClr val="95B3D7"/>
                </a:solidFill>
                <a:round/>
                <a:headEnd/>
                <a:tailEnd/>
              </a:ln>
              <a:effectLst>
                <a:outerShdw dist="28398" dir="3806097" algn="ctr" rotWithShape="0">
                  <a:srgbClr val="243F60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59" name="Oval 11"/>
              <p:cNvSpPr>
                <a:spLocks noChangeArrowheads="1"/>
              </p:cNvSpPr>
              <p:nvPr/>
            </p:nvSpPr>
            <p:spPr bwMode="auto">
              <a:xfrm>
                <a:off x="1493" y="10049"/>
                <a:ext cx="115" cy="94"/>
              </a:xfrm>
              <a:prstGeom prst="ellipse">
                <a:avLst/>
              </a:prstGeom>
              <a:gradFill rotWithShape="0">
                <a:gsLst>
                  <a:gs pos="0">
                    <a:srgbClr val="95B3D7"/>
                  </a:gs>
                  <a:gs pos="50000">
                    <a:srgbClr val="DBE5F1"/>
                  </a:gs>
                  <a:gs pos="100000">
                    <a:srgbClr val="95B3D7"/>
                  </a:gs>
                </a:gsLst>
                <a:lin ang="18900000" scaled="1"/>
              </a:gradFill>
              <a:ln w="12700">
                <a:solidFill>
                  <a:srgbClr val="95B3D7"/>
                </a:solidFill>
                <a:round/>
                <a:headEnd/>
                <a:tailEnd/>
              </a:ln>
              <a:effectLst>
                <a:outerShdw dist="28398" dir="3806097" algn="ctr" rotWithShape="0">
                  <a:srgbClr val="243F60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60" name="Oval 12"/>
              <p:cNvSpPr>
                <a:spLocks noChangeArrowheads="1"/>
              </p:cNvSpPr>
              <p:nvPr/>
            </p:nvSpPr>
            <p:spPr bwMode="auto">
              <a:xfrm>
                <a:off x="6473" y="10084"/>
                <a:ext cx="115" cy="94"/>
              </a:xfrm>
              <a:prstGeom prst="ellipse">
                <a:avLst/>
              </a:prstGeom>
              <a:gradFill rotWithShape="0">
                <a:gsLst>
                  <a:gs pos="0">
                    <a:srgbClr val="95B3D7"/>
                  </a:gs>
                  <a:gs pos="50000">
                    <a:srgbClr val="DBE5F1"/>
                  </a:gs>
                  <a:gs pos="100000">
                    <a:srgbClr val="95B3D7"/>
                  </a:gs>
                </a:gsLst>
                <a:lin ang="18900000" scaled="1"/>
              </a:gradFill>
              <a:ln w="12700">
                <a:solidFill>
                  <a:srgbClr val="95B3D7"/>
                </a:solidFill>
                <a:round/>
                <a:headEnd/>
                <a:tailEnd/>
              </a:ln>
              <a:effectLst>
                <a:outerShdw dist="28398" dir="3806097" algn="ctr" rotWithShape="0">
                  <a:srgbClr val="243F60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61" name="Oval 13"/>
              <p:cNvSpPr>
                <a:spLocks noChangeArrowheads="1"/>
              </p:cNvSpPr>
              <p:nvPr/>
            </p:nvSpPr>
            <p:spPr bwMode="auto">
              <a:xfrm>
                <a:off x="7105" y="7919"/>
                <a:ext cx="115" cy="94"/>
              </a:xfrm>
              <a:prstGeom prst="ellipse">
                <a:avLst/>
              </a:prstGeom>
              <a:gradFill rotWithShape="0">
                <a:gsLst>
                  <a:gs pos="0">
                    <a:srgbClr val="95B3D7"/>
                  </a:gs>
                  <a:gs pos="50000">
                    <a:srgbClr val="DBE5F1"/>
                  </a:gs>
                  <a:gs pos="100000">
                    <a:srgbClr val="95B3D7"/>
                  </a:gs>
                </a:gsLst>
                <a:lin ang="18900000" scaled="1"/>
              </a:gradFill>
              <a:ln w="12700">
                <a:solidFill>
                  <a:srgbClr val="95B3D7"/>
                </a:solidFill>
                <a:round/>
                <a:headEnd/>
                <a:tailEnd/>
              </a:ln>
              <a:effectLst>
                <a:outerShdw dist="28398" dir="3806097" algn="ctr" rotWithShape="0">
                  <a:srgbClr val="243F60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62" name="Oval 14"/>
              <p:cNvSpPr>
                <a:spLocks noChangeArrowheads="1"/>
              </p:cNvSpPr>
              <p:nvPr/>
            </p:nvSpPr>
            <p:spPr bwMode="auto">
              <a:xfrm>
                <a:off x="4914" y="4155"/>
                <a:ext cx="115" cy="94"/>
              </a:xfrm>
              <a:prstGeom prst="ellipse">
                <a:avLst/>
              </a:prstGeom>
              <a:gradFill rotWithShape="0">
                <a:gsLst>
                  <a:gs pos="0">
                    <a:srgbClr val="95B3D7"/>
                  </a:gs>
                  <a:gs pos="50000">
                    <a:srgbClr val="DBE5F1"/>
                  </a:gs>
                  <a:gs pos="100000">
                    <a:srgbClr val="95B3D7"/>
                  </a:gs>
                </a:gsLst>
                <a:lin ang="18900000" scaled="1"/>
              </a:gradFill>
              <a:ln w="12700">
                <a:solidFill>
                  <a:srgbClr val="95B3D7"/>
                </a:solidFill>
                <a:round/>
                <a:headEnd/>
                <a:tailEnd/>
              </a:ln>
              <a:effectLst>
                <a:outerShdw dist="28398" dir="3806097" algn="ctr" rotWithShape="0">
                  <a:srgbClr val="243F60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63" name="Oval 15"/>
              <p:cNvSpPr>
                <a:spLocks noChangeArrowheads="1"/>
              </p:cNvSpPr>
              <p:nvPr/>
            </p:nvSpPr>
            <p:spPr bwMode="auto">
              <a:xfrm>
                <a:off x="8333" y="10080"/>
                <a:ext cx="115" cy="94"/>
              </a:xfrm>
              <a:prstGeom prst="ellipse">
                <a:avLst/>
              </a:prstGeom>
              <a:gradFill rotWithShape="0">
                <a:gsLst>
                  <a:gs pos="0">
                    <a:srgbClr val="95B3D7"/>
                  </a:gs>
                  <a:gs pos="50000">
                    <a:srgbClr val="DBE5F1"/>
                  </a:gs>
                  <a:gs pos="100000">
                    <a:srgbClr val="95B3D7"/>
                  </a:gs>
                </a:gsLst>
                <a:lin ang="18900000" scaled="1"/>
              </a:gradFill>
              <a:ln w="12700">
                <a:solidFill>
                  <a:srgbClr val="95B3D7"/>
                </a:solidFill>
                <a:round/>
                <a:headEnd/>
                <a:tailEnd/>
              </a:ln>
              <a:effectLst>
                <a:outerShdw dist="28398" dir="3806097" algn="ctr" rotWithShape="0">
                  <a:srgbClr val="243F60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64" name="Oval 16"/>
              <p:cNvSpPr>
                <a:spLocks noChangeArrowheads="1"/>
              </p:cNvSpPr>
              <p:nvPr/>
            </p:nvSpPr>
            <p:spPr bwMode="auto">
              <a:xfrm>
                <a:off x="3294" y="10076"/>
                <a:ext cx="115" cy="94"/>
              </a:xfrm>
              <a:prstGeom prst="ellipse">
                <a:avLst/>
              </a:prstGeom>
              <a:gradFill rotWithShape="0">
                <a:gsLst>
                  <a:gs pos="0">
                    <a:srgbClr val="95B3D7"/>
                  </a:gs>
                  <a:gs pos="50000">
                    <a:srgbClr val="DBE5F1"/>
                  </a:gs>
                  <a:gs pos="100000">
                    <a:srgbClr val="95B3D7"/>
                  </a:gs>
                </a:gsLst>
                <a:lin ang="18900000" scaled="1"/>
              </a:gradFill>
              <a:ln w="12700">
                <a:solidFill>
                  <a:srgbClr val="95B3D7"/>
                </a:solidFill>
                <a:round/>
                <a:headEnd/>
                <a:tailEnd/>
              </a:ln>
              <a:effectLst>
                <a:outerShdw dist="28398" dir="3806097" algn="ctr" rotWithShape="0">
                  <a:srgbClr val="243F60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61" name="Oval 12"/>
            <p:cNvSpPr>
              <a:spLocks noChangeArrowheads="1"/>
            </p:cNvSpPr>
            <p:nvPr/>
          </p:nvSpPr>
          <p:spPr bwMode="auto">
            <a:xfrm>
              <a:off x="4643438" y="6215082"/>
              <a:ext cx="73030" cy="59694"/>
            </a:xfrm>
            <a:prstGeom prst="ellipse">
              <a:avLst/>
            </a:prstGeom>
            <a:gradFill rotWithShape="0">
              <a:gsLst>
                <a:gs pos="0">
                  <a:srgbClr val="95B3D7"/>
                </a:gs>
                <a:gs pos="50000">
                  <a:srgbClr val="DBE5F1"/>
                </a:gs>
                <a:gs pos="100000">
                  <a:srgbClr val="95B3D7"/>
                </a:gs>
              </a:gsLst>
              <a:lin ang="18900000" scaled="1"/>
            </a:gradFill>
            <a:ln w="12700">
              <a:solidFill>
                <a:srgbClr val="95B3D7"/>
              </a:solidFill>
              <a:round/>
              <a:headEnd/>
              <a:tailEnd/>
            </a:ln>
            <a:effectLst>
              <a:outerShdw dist="28398" dir="3806097" algn="ctr" rotWithShape="0">
                <a:srgbClr val="243F60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1857356" y="5857892"/>
              <a:ext cx="5000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/>
                <a:t>A</a:t>
              </a:r>
              <a:endParaRPr lang="en-US" sz="2000" b="1" baseline="30000" dirty="0"/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2643174" y="4429132"/>
              <a:ext cx="5000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/>
                <a:t>B</a:t>
              </a:r>
              <a:endParaRPr lang="en-US" sz="2000" b="1" baseline="30000" dirty="0"/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4214841" y="2000240"/>
              <a:ext cx="5000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/>
                <a:t>C</a:t>
              </a:r>
              <a:endParaRPr lang="en-US" sz="2000" b="1" baseline="30000" dirty="0"/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6215074" y="4500570"/>
              <a:ext cx="5000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/>
                <a:t>D</a:t>
              </a:r>
              <a:endParaRPr lang="en-US" sz="2000" b="1" baseline="30000" dirty="0"/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7072330" y="5929330"/>
              <a:ext cx="5000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/>
                <a:t>E</a:t>
              </a:r>
              <a:endParaRPr lang="en-US" sz="2000" b="1" baseline="30000" dirty="0"/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5500695" y="6286520"/>
              <a:ext cx="5000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/>
                <a:t>F</a:t>
              </a:r>
              <a:endParaRPr lang="en-US" sz="2000" b="1" baseline="30000" dirty="0"/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4429124" y="6286520"/>
              <a:ext cx="5000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/>
                <a:t>G</a:t>
              </a:r>
              <a:endParaRPr lang="en-US" sz="2000" b="1" baseline="30000" dirty="0"/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3428992" y="6286520"/>
              <a:ext cx="5000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/>
                <a:t>H</a:t>
              </a:r>
              <a:endParaRPr lang="en-US" sz="2000" b="1" baseline="30000" dirty="0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4857783" y="1571612"/>
              <a:ext cx="5000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/>
                <a:t>F</a:t>
              </a:r>
              <a:r>
                <a:rPr lang="en-US" sz="2000" b="1" baseline="-25000" dirty="0" smtClean="0"/>
                <a:t>1</a:t>
              </a:r>
              <a:endParaRPr lang="en-US" sz="2000" b="1" baseline="-25000" dirty="0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6143667" y="3500438"/>
              <a:ext cx="5000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/>
                <a:t>F</a:t>
              </a:r>
              <a:r>
                <a:rPr lang="en-US" sz="2000" b="1" baseline="-25000" dirty="0" smtClean="0"/>
                <a:t>2</a:t>
              </a:r>
              <a:endParaRPr lang="en-US" sz="2000" b="1" baseline="-25000" dirty="0"/>
            </a:p>
          </p:txBody>
        </p:sp>
      </p:grpSp>
      <p:cxnSp>
        <p:nvCxnSpPr>
          <p:cNvPr id="72" name="Straight Arrow Connector 71"/>
          <p:cNvCxnSpPr/>
          <p:nvPr/>
        </p:nvCxnSpPr>
        <p:spPr>
          <a:xfrm rot="5400000">
            <a:off x="5921546" y="1705124"/>
            <a:ext cx="731520" cy="1588"/>
          </a:xfrm>
          <a:prstGeom prst="straightConnector1">
            <a:avLst/>
          </a:prstGeom>
          <a:ln>
            <a:tailEnd type="stealth" w="med" len="lg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 rot="6300000">
            <a:off x="7444944" y="4210337"/>
            <a:ext cx="731520" cy="1588"/>
          </a:xfrm>
          <a:prstGeom prst="straightConnector1">
            <a:avLst/>
          </a:prstGeom>
          <a:ln>
            <a:tailEnd type="stealth" w="med" len="lg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Times New Roman" pitchFamily="18" charset="0"/>
                <a:cs typeface="Times New Roman" pitchFamily="18" charset="0"/>
              </a:rPr>
              <a:t>Method of joints </a:t>
            </a:r>
            <a:endParaRPr lang="en-US" sz="2400" b="1" dirty="0">
              <a:solidFill>
                <a:srgbClr val="FF0000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Example [1]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857224" y="1719852"/>
            <a:ext cx="1214446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Solution 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857224" y="2202412"/>
            <a:ext cx="5072098" cy="92333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n-US" b="1" dirty="0" smtClean="0"/>
              <a:t>To find the zero-forces members, we must search for the three or more forces joints. These joints are: B, C, D, F, G and H.     </a:t>
            </a:r>
          </a:p>
        </p:txBody>
      </p:sp>
      <p:grpSp>
        <p:nvGrpSpPr>
          <p:cNvPr id="55" name="Group 54"/>
          <p:cNvGrpSpPr/>
          <p:nvPr/>
        </p:nvGrpSpPr>
        <p:grpSpPr>
          <a:xfrm>
            <a:off x="4143373" y="1743006"/>
            <a:ext cx="4929220" cy="5115018"/>
            <a:chOff x="2214546" y="1571612"/>
            <a:chExt cx="4929220" cy="5115018"/>
          </a:xfrm>
        </p:grpSpPr>
        <p:sp>
          <p:nvSpPr>
            <p:cNvPr id="56" name="AutoShape 6"/>
            <p:cNvSpPr>
              <a:spLocks noChangeArrowheads="1"/>
            </p:cNvSpPr>
            <p:nvPr/>
          </p:nvSpPr>
          <p:spPr bwMode="auto">
            <a:xfrm>
              <a:off x="4591042" y="2426038"/>
              <a:ext cx="123834" cy="3840480"/>
            </a:xfrm>
            <a:prstGeom prst="roundRect">
              <a:avLst>
                <a:gd name="adj" fmla="val 50000"/>
              </a:avLst>
            </a:prstGeom>
            <a:gradFill rotWithShape="0">
              <a:gsLst>
                <a:gs pos="0">
                  <a:srgbClr val="666666"/>
                </a:gs>
                <a:gs pos="100000">
                  <a:srgbClr val="CCCCCC"/>
                </a:gs>
              </a:gsLst>
              <a:lin ang="0" scaled="1"/>
            </a:gradFill>
            <a:ln w="12700">
              <a:solidFill>
                <a:srgbClr val="666666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grpSp>
          <p:nvGrpSpPr>
            <p:cNvPr id="57" name="Group 2"/>
            <p:cNvGrpSpPr>
              <a:grpSpLocks/>
            </p:cNvGrpSpPr>
            <p:nvPr/>
          </p:nvGrpSpPr>
          <p:grpSpPr bwMode="auto">
            <a:xfrm>
              <a:off x="2428863" y="2071678"/>
              <a:ext cx="4500575" cy="4500562"/>
              <a:chOff x="1403" y="3618"/>
              <a:chExt cx="7087" cy="7087"/>
            </a:xfrm>
          </p:grpSpPr>
          <p:sp>
            <p:nvSpPr>
              <p:cNvPr id="109" name="AutoShape 3"/>
              <p:cNvSpPr>
                <a:spLocks noChangeArrowheads="1"/>
              </p:cNvSpPr>
              <p:nvPr/>
            </p:nvSpPr>
            <p:spPr bwMode="auto">
              <a:xfrm rot="900000">
                <a:off x="6753" y="7813"/>
                <a:ext cx="195" cy="2438"/>
              </a:xfrm>
              <a:prstGeom prst="roundRect">
                <a:avLst>
                  <a:gd name="adj" fmla="val 50000"/>
                </a:avLst>
              </a:prstGeom>
              <a:gradFill rotWithShape="0">
                <a:gsLst>
                  <a:gs pos="0">
                    <a:srgbClr val="666666"/>
                  </a:gs>
                  <a:gs pos="100000">
                    <a:srgbClr val="CCCCCC"/>
                  </a:gs>
                </a:gsLst>
                <a:lin ang="0" scaled="1"/>
              </a:gradFill>
              <a:ln w="12700">
                <a:solidFill>
                  <a:srgbClr val="666666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0" name="AutoShape 4"/>
              <p:cNvSpPr>
                <a:spLocks noChangeArrowheads="1"/>
              </p:cNvSpPr>
              <p:nvPr/>
            </p:nvSpPr>
            <p:spPr bwMode="auto">
              <a:xfrm rot="20700000">
                <a:off x="5658" y="4078"/>
                <a:ext cx="195" cy="6180"/>
              </a:xfrm>
              <a:prstGeom prst="roundRect">
                <a:avLst>
                  <a:gd name="adj" fmla="val 50000"/>
                </a:avLst>
              </a:prstGeom>
              <a:gradFill rotWithShape="0">
                <a:gsLst>
                  <a:gs pos="0">
                    <a:srgbClr val="666666"/>
                  </a:gs>
                  <a:gs pos="100000">
                    <a:srgbClr val="CCCCCC"/>
                  </a:gs>
                </a:gsLst>
                <a:lin ang="0" scaled="1"/>
              </a:gradFill>
              <a:ln w="12700">
                <a:solidFill>
                  <a:srgbClr val="666666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1" name="AutoShape 5"/>
              <p:cNvSpPr>
                <a:spLocks noChangeArrowheads="1"/>
              </p:cNvSpPr>
              <p:nvPr/>
            </p:nvSpPr>
            <p:spPr bwMode="auto">
              <a:xfrm rot="20700000">
                <a:off x="3000" y="7770"/>
                <a:ext cx="195" cy="2438"/>
              </a:xfrm>
              <a:prstGeom prst="roundRect">
                <a:avLst>
                  <a:gd name="adj" fmla="val 50000"/>
                </a:avLst>
              </a:prstGeom>
              <a:gradFill rotWithShape="0">
                <a:gsLst>
                  <a:gs pos="0">
                    <a:srgbClr val="666666"/>
                  </a:gs>
                  <a:gs pos="100000">
                    <a:srgbClr val="CCCCCC"/>
                  </a:gs>
                </a:gsLst>
                <a:lin ang="0" scaled="1"/>
              </a:gradFill>
              <a:ln w="12700">
                <a:solidFill>
                  <a:srgbClr val="666666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2" name="AutoShape 6"/>
              <p:cNvSpPr>
                <a:spLocks noChangeArrowheads="1"/>
              </p:cNvSpPr>
              <p:nvPr/>
            </p:nvSpPr>
            <p:spPr bwMode="auto">
              <a:xfrm rot="900000">
                <a:off x="4044" y="3985"/>
                <a:ext cx="195" cy="6350"/>
              </a:xfrm>
              <a:prstGeom prst="roundRect">
                <a:avLst>
                  <a:gd name="adj" fmla="val 50000"/>
                </a:avLst>
              </a:prstGeom>
              <a:gradFill rotWithShape="0">
                <a:gsLst>
                  <a:gs pos="0">
                    <a:srgbClr val="666666"/>
                  </a:gs>
                  <a:gs pos="100000">
                    <a:srgbClr val="CCCCCC"/>
                  </a:gs>
                </a:gsLst>
                <a:lin ang="0" scaled="1"/>
              </a:gradFill>
              <a:ln w="12700">
                <a:solidFill>
                  <a:srgbClr val="666666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4" name="AutoShape 7"/>
              <p:cNvSpPr>
                <a:spLocks noChangeArrowheads="1"/>
              </p:cNvSpPr>
              <p:nvPr/>
            </p:nvSpPr>
            <p:spPr bwMode="auto">
              <a:xfrm rot="1800000">
                <a:off x="3129" y="3618"/>
                <a:ext cx="195" cy="7087"/>
              </a:xfrm>
              <a:prstGeom prst="roundRect">
                <a:avLst>
                  <a:gd name="adj" fmla="val 50000"/>
                </a:avLst>
              </a:prstGeom>
              <a:gradFill rotWithShape="0">
                <a:gsLst>
                  <a:gs pos="0">
                    <a:srgbClr val="666666"/>
                  </a:gs>
                  <a:gs pos="100000">
                    <a:srgbClr val="CCCCCC"/>
                  </a:gs>
                </a:gsLst>
                <a:lin ang="0" scaled="1"/>
              </a:gradFill>
              <a:ln w="12700">
                <a:solidFill>
                  <a:srgbClr val="666666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5" name="AutoShape 8"/>
              <p:cNvSpPr>
                <a:spLocks noChangeArrowheads="1"/>
              </p:cNvSpPr>
              <p:nvPr/>
            </p:nvSpPr>
            <p:spPr bwMode="auto">
              <a:xfrm rot="5400000">
                <a:off x="4849" y="6603"/>
                <a:ext cx="195" cy="7087"/>
              </a:xfrm>
              <a:prstGeom prst="roundRect">
                <a:avLst>
                  <a:gd name="adj" fmla="val 50000"/>
                </a:avLst>
              </a:prstGeom>
              <a:gradFill rotWithShape="0">
                <a:gsLst>
                  <a:gs pos="0">
                    <a:srgbClr val="666666"/>
                  </a:gs>
                  <a:gs pos="100000">
                    <a:srgbClr val="CCCCCC"/>
                  </a:gs>
                </a:gsLst>
                <a:lin ang="0" scaled="1"/>
              </a:gradFill>
              <a:ln w="12700">
                <a:solidFill>
                  <a:srgbClr val="666666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6" name="AutoShape 9"/>
              <p:cNvSpPr>
                <a:spLocks noChangeArrowheads="1"/>
              </p:cNvSpPr>
              <p:nvPr/>
            </p:nvSpPr>
            <p:spPr bwMode="auto">
              <a:xfrm rot="19800000">
                <a:off x="6581" y="3618"/>
                <a:ext cx="195" cy="7087"/>
              </a:xfrm>
              <a:prstGeom prst="roundRect">
                <a:avLst>
                  <a:gd name="adj" fmla="val 50000"/>
                </a:avLst>
              </a:prstGeom>
              <a:gradFill rotWithShape="0">
                <a:gsLst>
                  <a:gs pos="0">
                    <a:srgbClr val="666666"/>
                  </a:gs>
                  <a:gs pos="100000">
                    <a:srgbClr val="CCCCCC"/>
                  </a:gs>
                </a:gsLst>
                <a:lin ang="0" scaled="1"/>
              </a:gradFill>
              <a:ln w="12700">
                <a:solidFill>
                  <a:srgbClr val="666666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9" name="Oval 10"/>
              <p:cNvSpPr>
                <a:spLocks noChangeArrowheads="1"/>
              </p:cNvSpPr>
              <p:nvPr/>
            </p:nvSpPr>
            <p:spPr bwMode="auto">
              <a:xfrm>
                <a:off x="2708" y="7915"/>
                <a:ext cx="115" cy="94"/>
              </a:xfrm>
              <a:prstGeom prst="ellipse">
                <a:avLst/>
              </a:prstGeom>
              <a:gradFill rotWithShape="0">
                <a:gsLst>
                  <a:gs pos="0">
                    <a:srgbClr val="95B3D7"/>
                  </a:gs>
                  <a:gs pos="50000">
                    <a:srgbClr val="DBE5F1"/>
                  </a:gs>
                  <a:gs pos="100000">
                    <a:srgbClr val="95B3D7"/>
                  </a:gs>
                </a:gsLst>
                <a:lin ang="18900000" scaled="1"/>
              </a:gradFill>
              <a:ln w="12700">
                <a:solidFill>
                  <a:srgbClr val="95B3D7"/>
                </a:solidFill>
                <a:round/>
                <a:headEnd/>
                <a:tailEnd/>
              </a:ln>
              <a:effectLst>
                <a:outerShdw dist="28398" dir="3806097" algn="ctr" rotWithShape="0">
                  <a:srgbClr val="243F60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0" name="Oval 11"/>
              <p:cNvSpPr>
                <a:spLocks noChangeArrowheads="1"/>
              </p:cNvSpPr>
              <p:nvPr/>
            </p:nvSpPr>
            <p:spPr bwMode="auto">
              <a:xfrm>
                <a:off x="1493" y="10049"/>
                <a:ext cx="115" cy="94"/>
              </a:xfrm>
              <a:prstGeom prst="ellipse">
                <a:avLst/>
              </a:prstGeom>
              <a:gradFill rotWithShape="0">
                <a:gsLst>
                  <a:gs pos="0">
                    <a:srgbClr val="95B3D7"/>
                  </a:gs>
                  <a:gs pos="50000">
                    <a:srgbClr val="DBE5F1"/>
                  </a:gs>
                  <a:gs pos="100000">
                    <a:srgbClr val="95B3D7"/>
                  </a:gs>
                </a:gsLst>
                <a:lin ang="18900000" scaled="1"/>
              </a:gradFill>
              <a:ln w="12700">
                <a:solidFill>
                  <a:srgbClr val="95B3D7"/>
                </a:solidFill>
                <a:round/>
                <a:headEnd/>
                <a:tailEnd/>
              </a:ln>
              <a:effectLst>
                <a:outerShdw dist="28398" dir="3806097" algn="ctr" rotWithShape="0">
                  <a:srgbClr val="243F60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1" name="Oval 12"/>
              <p:cNvSpPr>
                <a:spLocks noChangeArrowheads="1"/>
              </p:cNvSpPr>
              <p:nvPr/>
            </p:nvSpPr>
            <p:spPr bwMode="auto">
              <a:xfrm>
                <a:off x="6473" y="10084"/>
                <a:ext cx="115" cy="94"/>
              </a:xfrm>
              <a:prstGeom prst="ellipse">
                <a:avLst/>
              </a:prstGeom>
              <a:gradFill rotWithShape="0">
                <a:gsLst>
                  <a:gs pos="0">
                    <a:srgbClr val="95B3D7"/>
                  </a:gs>
                  <a:gs pos="50000">
                    <a:srgbClr val="DBE5F1"/>
                  </a:gs>
                  <a:gs pos="100000">
                    <a:srgbClr val="95B3D7"/>
                  </a:gs>
                </a:gsLst>
                <a:lin ang="18900000" scaled="1"/>
              </a:gradFill>
              <a:ln w="12700">
                <a:solidFill>
                  <a:srgbClr val="95B3D7"/>
                </a:solidFill>
                <a:round/>
                <a:headEnd/>
                <a:tailEnd/>
              </a:ln>
              <a:effectLst>
                <a:outerShdw dist="28398" dir="3806097" algn="ctr" rotWithShape="0">
                  <a:srgbClr val="243F60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2" name="Oval 13"/>
              <p:cNvSpPr>
                <a:spLocks noChangeArrowheads="1"/>
              </p:cNvSpPr>
              <p:nvPr/>
            </p:nvSpPr>
            <p:spPr bwMode="auto">
              <a:xfrm>
                <a:off x="7105" y="7919"/>
                <a:ext cx="115" cy="94"/>
              </a:xfrm>
              <a:prstGeom prst="ellipse">
                <a:avLst/>
              </a:prstGeom>
              <a:gradFill rotWithShape="0">
                <a:gsLst>
                  <a:gs pos="0">
                    <a:srgbClr val="95B3D7"/>
                  </a:gs>
                  <a:gs pos="50000">
                    <a:srgbClr val="DBE5F1"/>
                  </a:gs>
                  <a:gs pos="100000">
                    <a:srgbClr val="95B3D7"/>
                  </a:gs>
                </a:gsLst>
                <a:lin ang="18900000" scaled="1"/>
              </a:gradFill>
              <a:ln w="12700">
                <a:solidFill>
                  <a:srgbClr val="95B3D7"/>
                </a:solidFill>
                <a:round/>
                <a:headEnd/>
                <a:tailEnd/>
              </a:ln>
              <a:effectLst>
                <a:outerShdw dist="28398" dir="3806097" algn="ctr" rotWithShape="0">
                  <a:srgbClr val="243F60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3" name="Oval 14"/>
              <p:cNvSpPr>
                <a:spLocks noChangeArrowheads="1"/>
              </p:cNvSpPr>
              <p:nvPr/>
            </p:nvSpPr>
            <p:spPr bwMode="auto">
              <a:xfrm>
                <a:off x="4914" y="4155"/>
                <a:ext cx="115" cy="94"/>
              </a:xfrm>
              <a:prstGeom prst="ellipse">
                <a:avLst/>
              </a:prstGeom>
              <a:gradFill rotWithShape="0">
                <a:gsLst>
                  <a:gs pos="0">
                    <a:srgbClr val="95B3D7"/>
                  </a:gs>
                  <a:gs pos="50000">
                    <a:srgbClr val="DBE5F1"/>
                  </a:gs>
                  <a:gs pos="100000">
                    <a:srgbClr val="95B3D7"/>
                  </a:gs>
                </a:gsLst>
                <a:lin ang="18900000" scaled="1"/>
              </a:gradFill>
              <a:ln w="12700">
                <a:solidFill>
                  <a:srgbClr val="95B3D7"/>
                </a:solidFill>
                <a:round/>
                <a:headEnd/>
                <a:tailEnd/>
              </a:ln>
              <a:effectLst>
                <a:outerShdw dist="28398" dir="3806097" algn="ctr" rotWithShape="0">
                  <a:srgbClr val="243F60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4" name="Oval 15"/>
              <p:cNvSpPr>
                <a:spLocks noChangeArrowheads="1"/>
              </p:cNvSpPr>
              <p:nvPr/>
            </p:nvSpPr>
            <p:spPr bwMode="auto">
              <a:xfrm>
                <a:off x="8333" y="10080"/>
                <a:ext cx="115" cy="94"/>
              </a:xfrm>
              <a:prstGeom prst="ellipse">
                <a:avLst/>
              </a:prstGeom>
              <a:gradFill rotWithShape="0">
                <a:gsLst>
                  <a:gs pos="0">
                    <a:srgbClr val="95B3D7"/>
                  </a:gs>
                  <a:gs pos="50000">
                    <a:srgbClr val="DBE5F1"/>
                  </a:gs>
                  <a:gs pos="100000">
                    <a:srgbClr val="95B3D7"/>
                  </a:gs>
                </a:gsLst>
                <a:lin ang="18900000" scaled="1"/>
              </a:gradFill>
              <a:ln w="12700">
                <a:solidFill>
                  <a:srgbClr val="95B3D7"/>
                </a:solidFill>
                <a:round/>
                <a:headEnd/>
                <a:tailEnd/>
              </a:ln>
              <a:effectLst>
                <a:outerShdw dist="28398" dir="3806097" algn="ctr" rotWithShape="0">
                  <a:srgbClr val="243F60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5" name="Oval 16"/>
              <p:cNvSpPr>
                <a:spLocks noChangeArrowheads="1"/>
              </p:cNvSpPr>
              <p:nvPr/>
            </p:nvSpPr>
            <p:spPr bwMode="auto">
              <a:xfrm>
                <a:off x="3294" y="10076"/>
                <a:ext cx="115" cy="94"/>
              </a:xfrm>
              <a:prstGeom prst="ellipse">
                <a:avLst/>
              </a:prstGeom>
              <a:gradFill rotWithShape="0">
                <a:gsLst>
                  <a:gs pos="0">
                    <a:srgbClr val="95B3D7"/>
                  </a:gs>
                  <a:gs pos="50000">
                    <a:srgbClr val="DBE5F1"/>
                  </a:gs>
                  <a:gs pos="100000">
                    <a:srgbClr val="95B3D7"/>
                  </a:gs>
                </a:gsLst>
                <a:lin ang="18900000" scaled="1"/>
              </a:gradFill>
              <a:ln w="12700">
                <a:solidFill>
                  <a:srgbClr val="95B3D7"/>
                </a:solidFill>
                <a:round/>
                <a:headEnd/>
                <a:tailEnd/>
              </a:ln>
              <a:effectLst>
                <a:outerShdw dist="28398" dir="3806097" algn="ctr" rotWithShape="0">
                  <a:srgbClr val="243F60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60" name="Oval 12"/>
            <p:cNvSpPr>
              <a:spLocks noChangeArrowheads="1"/>
            </p:cNvSpPr>
            <p:nvPr/>
          </p:nvSpPr>
          <p:spPr bwMode="auto">
            <a:xfrm>
              <a:off x="4643438" y="6215082"/>
              <a:ext cx="73030" cy="59694"/>
            </a:xfrm>
            <a:prstGeom prst="ellipse">
              <a:avLst/>
            </a:prstGeom>
            <a:gradFill rotWithShape="0">
              <a:gsLst>
                <a:gs pos="0">
                  <a:srgbClr val="95B3D7"/>
                </a:gs>
                <a:gs pos="50000">
                  <a:srgbClr val="DBE5F1"/>
                </a:gs>
                <a:gs pos="100000">
                  <a:srgbClr val="95B3D7"/>
                </a:gs>
              </a:gsLst>
              <a:lin ang="18900000" scaled="1"/>
            </a:gradFill>
            <a:ln w="12700">
              <a:solidFill>
                <a:srgbClr val="95B3D7"/>
              </a:solidFill>
              <a:round/>
              <a:headEnd/>
              <a:tailEnd/>
            </a:ln>
            <a:effectLst>
              <a:outerShdw dist="28398" dir="3806097" algn="ctr" rotWithShape="0">
                <a:srgbClr val="243F60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2285984" y="6215082"/>
              <a:ext cx="5000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/>
                <a:t>A</a:t>
              </a:r>
              <a:endParaRPr lang="en-US" sz="2000" b="1" baseline="30000" dirty="0"/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2928926" y="4429132"/>
              <a:ext cx="5000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/>
                <a:t>B</a:t>
              </a:r>
              <a:endParaRPr lang="en-US" sz="2000" b="1" baseline="30000" dirty="0"/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4214841" y="2000240"/>
              <a:ext cx="5000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/>
                <a:t>C</a:t>
              </a:r>
              <a:endParaRPr lang="en-US" sz="2000" b="1" baseline="30000" dirty="0"/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6215074" y="4500570"/>
              <a:ext cx="5000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/>
                <a:t>D</a:t>
              </a:r>
              <a:endParaRPr lang="en-US" sz="2000" b="1" baseline="30000" dirty="0"/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6643701" y="6215082"/>
              <a:ext cx="5000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/>
                <a:t>E</a:t>
              </a:r>
              <a:endParaRPr lang="en-US" sz="2000" b="1" baseline="30000" dirty="0"/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5500695" y="6286520"/>
              <a:ext cx="5000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/>
                <a:t>F</a:t>
              </a:r>
              <a:endParaRPr lang="en-US" sz="2000" b="1" baseline="30000" dirty="0"/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4429124" y="6286520"/>
              <a:ext cx="5000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/>
                <a:t>G</a:t>
              </a:r>
              <a:endParaRPr lang="en-US" sz="2000" b="1" baseline="30000" dirty="0"/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3428992" y="6286520"/>
              <a:ext cx="5000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/>
                <a:t>H</a:t>
              </a:r>
              <a:endParaRPr lang="en-US" sz="2000" b="1" baseline="30000" dirty="0"/>
            </a:p>
          </p:txBody>
        </p:sp>
        <p:sp>
          <p:nvSpPr>
            <p:cNvPr id="107" name="TextBox 106"/>
            <p:cNvSpPr txBox="1"/>
            <p:nvPr/>
          </p:nvSpPr>
          <p:spPr>
            <a:xfrm>
              <a:off x="4857783" y="1571612"/>
              <a:ext cx="5000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/>
                <a:t>F</a:t>
              </a:r>
              <a:r>
                <a:rPr lang="en-US" sz="2000" b="1" baseline="-25000" dirty="0" smtClean="0"/>
                <a:t>1</a:t>
              </a:r>
              <a:endParaRPr lang="en-US" sz="2000" b="1" baseline="-25000" dirty="0"/>
            </a:p>
          </p:txBody>
        </p:sp>
        <p:sp>
          <p:nvSpPr>
            <p:cNvPr id="108" name="TextBox 107"/>
            <p:cNvSpPr txBox="1"/>
            <p:nvPr/>
          </p:nvSpPr>
          <p:spPr>
            <a:xfrm>
              <a:off x="6143667" y="3500438"/>
              <a:ext cx="5000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/>
                <a:t>F</a:t>
              </a:r>
              <a:r>
                <a:rPr lang="en-US" sz="2000" b="1" baseline="-25000" dirty="0" smtClean="0"/>
                <a:t>2</a:t>
              </a:r>
              <a:endParaRPr lang="en-US" sz="2000" b="1" baseline="-25000" dirty="0"/>
            </a:p>
          </p:txBody>
        </p:sp>
        <p:sp>
          <p:nvSpPr>
            <p:cNvPr id="135" name="TextBox 134"/>
            <p:cNvSpPr txBox="1"/>
            <p:nvPr/>
          </p:nvSpPr>
          <p:spPr>
            <a:xfrm>
              <a:off x="2857488" y="3829110"/>
              <a:ext cx="78581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/>
                <a:t>F</a:t>
              </a:r>
              <a:r>
                <a:rPr lang="en-US" sz="2000" b="1" baseline="-25000" dirty="0" smtClean="0"/>
                <a:t>BC</a:t>
              </a:r>
              <a:endParaRPr lang="en-US" sz="2000" b="1" baseline="-25000" dirty="0"/>
            </a:p>
          </p:txBody>
        </p:sp>
        <p:sp>
          <p:nvSpPr>
            <p:cNvPr id="136" name="TextBox 135"/>
            <p:cNvSpPr txBox="1"/>
            <p:nvPr/>
          </p:nvSpPr>
          <p:spPr>
            <a:xfrm>
              <a:off x="2214546" y="4757804"/>
              <a:ext cx="78581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/>
                <a:t>F</a:t>
              </a:r>
              <a:r>
                <a:rPr lang="en-US" sz="2000" b="1" baseline="-25000" dirty="0" smtClean="0"/>
                <a:t>BA</a:t>
              </a:r>
              <a:endParaRPr lang="en-US" sz="2000" b="1" baseline="-25000" dirty="0"/>
            </a:p>
          </p:txBody>
        </p:sp>
        <p:sp>
          <p:nvSpPr>
            <p:cNvPr id="137" name="TextBox 136"/>
            <p:cNvSpPr txBox="1"/>
            <p:nvPr/>
          </p:nvSpPr>
          <p:spPr>
            <a:xfrm>
              <a:off x="3214677" y="4686366"/>
              <a:ext cx="78581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/>
                <a:t>F</a:t>
              </a:r>
              <a:r>
                <a:rPr lang="en-US" sz="2000" b="1" baseline="-25000" dirty="0" smtClean="0"/>
                <a:t>BH</a:t>
              </a:r>
              <a:endParaRPr lang="en-US" sz="2000" b="1" baseline="-25000" dirty="0"/>
            </a:p>
          </p:txBody>
        </p:sp>
      </p:grpSp>
      <p:cxnSp>
        <p:nvCxnSpPr>
          <p:cNvPr id="126" name="Straight Arrow Connector 125"/>
          <p:cNvCxnSpPr/>
          <p:nvPr/>
        </p:nvCxnSpPr>
        <p:spPr>
          <a:xfrm rot="5400000">
            <a:off x="6278768" y="2090832"/>
            <a:ext cx="731520" cy="1588"/>
          </a:xfrm>
          <a:prstGeom prst="straightConnector1">
            <a:avLst/>
          </a:prstGeom>
          <a:ln>
            <a:tailEnd type="stealth" w="med" len="lg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27" name="Straight Arrow Connector 126"/>
          <p:cNvCxnSpPr/>
          <p:nvPr/>
        </p:nvCxnSpPr>
        <p:spPr>
          <a:xfrm rot="6300000">
            <a:off x="7802166" y="4596045"/>
            <a:ext cx="731520" cy="1588"/>
          </a:xfrm>
          <a:prstGeom prst="straightConnector1">
            <a:avLst/>
          </a:prstGeom>
          <a:ln>
            <a:tailEnd type="stealth" w="med" len="lg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30" name="TextBox 129"/>
          <p:cNvSpPr txBox="1"/>
          <p:nvPr/>
        </p:nvSpPr>
        <p:spPr>
          <a:xfrm>
            <a:off x="857224" y="3071810"/>
            <a:ext cx="4429156" cy="22848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en-US" b="1" dirty="0" smtClean="0"/>
              <a:t>Now we must search for the joints that have two collinear forces  which are: B, G and H. let us start with joint B. as you can see, the forces in members BA and BC cancel each</a:t>
            </a:r>
          </a:p>
          <a:p>
            <a:pPr algn="just">
              <a:lnSpc>
                <a:spcPct val="114000"/>
              </a:lnSpc>
            </a:pPr>
            <a:r>
              <a:rPr lang="en-US" b="1" dirty="0" smtClean="0"/>
              <a:t>other and so the Force in member BH </a:t>
            </a:r>
          </a:p>
          <a:p>
            <a:pPr algn="just">
              <a:lnSpc>
                <a:spcPct val="114000"/>
              </a:lnSpc>
            </a:pPr>
            <a:r>
              <a:rPr lang="en-US" b="1" dirty="0" smtClean="0"/>
              <a:t>(F</a:t>
            </a:r>
            <a:r>
              <a:rPr lang="en-US" b="1" baseline="-25000" dirty="0" smtClean="0"/>
              <a:t>BH</a:t>
            </a:r>
            <a:r>
              <a:rPr lang="en-US" b="1" dirty="0" smtClean="0"/>
              <a:t>) must equal zero to maintain </a:t>
            </a:r>
          </a:p>
          <a:p>
            <a:pPr algn="just">
              <a:lnSpc>
                <a:spcPct val="114000"/>
              </a:lnSpc>
            </a:pPr>
            <a:r>
              <a:rPr lang="en-US" b="1" dirty="0" smtClean="0"/>
              <a:t>equilibrium    </a:t>
            </a:r>
          </a:p>
        </p:txBody>
      </p:sp>
      <p:cxnSp>
        <p:nvCxnSpPr>
          <p:cNvPr id="132" name="Straight Arrow Connector 131"/>
          <p:cNvCxnSpPr/>
          <p:nvPr/>
        </p:nvCxnSpPr>
        <p:spPr>
          <a:xfrm rot="18000000">
            <a:off x="5032749" y="4316865"/>
            <a:ext cx="731520" cy="1588"/>
          </a:xfrm>
          <a:prstGeom prst="straightConnector1">
            <a:avLst/>
          </a:prstGeom>
          <a:ln>
            <a:tailEnd type="stealth" w="med" len="lg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3" name="Straight Arrow Connector 132"/>
          <p:cNvCxnSpPr/>
          <p:nvPr/>
        </p:nvCxnSpPr>
        <p:spPr>
          <a:xfrm rot="7200000">
            <a:off x="4461245" y="5316997"/>
            <a:ext cx="731520" cy="1588"/>
          </a:xfrm>
          <a:prstGeom prst="straightConnector1">
            <a:avLst/>
          </a:prstGeom>
          <a:ln>
            <a:tailEnd type="stealth" w="med" len="lg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4" name="Straight Arrow Connector 133"/>
          <p:cNvCxnSpPr/>
          <p:nvPr/>
        </p:nvCxnSpPr>
        <p:spPr>
          <a:xfrm rot="4500000">
            <a:off x="5016053" y="5432157"/>
            <a:ext cx="731520" cy="1588"/>
          </a:xfrm>
          <a:prstGeom prst="straightConnector1">
            <a:avLst/>
          </a:prstGeom>
          <a:ln>
            <a:tailEnd type="stealth" w="med" len="lg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Times New Roman" pitchFamily="18" charset="0"/>
                <a:cs typeface="Times New Roman" pitchFamily="18" charset="0"/>
              </a:rPr>
              <a:t>Method of joints </a:t>
            </a:r>
            <a:endParaRPr lang="en-US" sz="2400" b="1" dirty="0">
              <a:solidFill>
                <a:srgbClr val="FF0000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Example [1]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857224" y="1719852"/>
            <a:ext cx="1214446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Solution 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785786" y="2214554"/>
            <a:ext cx="5072098" cy="2862322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n-US" b="1" dirty="0" smtClean="0"/>
              <a:t>Now let us take joint G. as you can see, the forces in members HG and GF cancel each other and so the Force in member CG (F</a:t>
            </a:r>
            <a:r>
              <a:rPr lang="en-US" b="1" baseline="-25000" dirty="0" smtClean="0"/>
              <a:t>CG</a:t>
            </a:r>
            <a:r>
              <a:rPr lang="en-US" b="1" dirty="0" smtClean="0"/>
              <a:t>) must equal zero to maintain equilibrium.</a:t>
            </a:r>
          </a:p>
          <a:p>
            <a:r>
              <a:rPr lang="en-US" b="1" dirty="0" smtClean="0"/>
              <a:t>Finally the analysis of joint H. this joint has 4 members. However, we find that the force F</a:t>
            </a:r>
            <a:r>
              <a:rPr lang="en-US" b="1" baseline="-25000" dirty="0" smtClean="0"/>
              <a:t>BH</a:t>
            </a:r>
            <a:r>
              <a:rPr lang="en-US" b="1" dirty="0" smtClean="0"/>
              <a:t> </a:t>
            </a:r>
          </a:p>
          <a:p>
            <a:r>
              <a:rPr lang="en-US" b="1" dirty="0" smtClean="0"/>
              <a:t>equal zero and from the F.B.D, force F</a:t>
            </a:r>
            <a:r>
              <a:rPr lang="en-US" b="1" baseline="-25000" dirty="0" smtClean="0"/>
              <a:t>AH</a:t>
            </a:r>
            <a:r>
              <a:rPr lang="en-US" b="1" dirty="0" smtClean="0"/>
              <a:t> cancel</a:t>
            </a:r>
          </a:p>
          <a:p>
            <a:r>
              <a:rPr lang="en-US" b="1" dirty="0" smtClean="0"/>
              <a:t>the force F</a:t>
            </a:r>
            <a:r>
              <a:rPr lang="en-US" b="1" baseline="-25000" dirty="0" smtClean="0"/>
              <a:t>HG</a:t>
            </a:r>
            <a:r>
              <a:rPr lang="en-US" b="1" dirty="0" smtClean="0"/>
              <a:t> which means that the member </a:t>
            </a:r>
          </a:p>
          <a:p>
            <a:r>
              <a:rPr lang="en-US" b="1" dirty="0" smtClean="0"/>
              <a:t>CH is a zero-force member.       </a:t>
            </a:r>
          </a:p>
          <a:p>
            <a:pPr algn="just"/>
            <a:r>
              <a:rPr lang="en-US" b="1" dirty="0" smtClean="0"/>
              <a:t> </a:t>
            </a:r>
          </a:p>
        </p:txBody>
      </p:sp>
      <p:grpSp>
        <p:nvGrpSpPr>
          <p:cNvPr id="64" name="Group 63"/>
          <p:cNvGrpSpPr/>
          <p:nvPr/>
        </p:nvGrpSpPr>
        <p:grpSpPr>
          <a:xfrm>
            <a:off x="4214811" y="415028"/>
            <a:ext cx="4857783" cy="6442996"/>
            <a:chOff x="4214811" y="415028"/>
            <a:chExt cx="4857783" cy="6442996"/>
          </a:xfrm>
        </p:grpSpPr>
        <p:sp>
          <p:nvSpPr>
            <p:cNvPr id="33" name="Oval 32"/>
            <p:cNvSpPr>
              <a:spLocks noChangeAspect="1"/>
            </p:cNvSpPr>
            <p:nvPr/>
          </p:nvSpPr>
          <p:spPr>
            <a:xfrm>
              <a:off x="8066754" y="422896"/>
              <a:ext cx="1005840" cy="1005840"/>
            </a:xfrm>
            <a:prstGeom prst="ellipse">
              <a:avLst/>
            </a:prstGeom>
            <a:blipFill>
              <a:blip r:embed="rId3" cstate="print"/>
              <a:stretch>
                <a:fillRect/>
              </a:stretch>
            </a:blipFill>
            <a:ln w="158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8062016" y="415028"/>
              <a:ext cx="1008000" cy="1008000"/>
            </a:xfrm>
            <a:prstGeom prst="ellipse">
              <a:avLst/>
            </a:prstGeom>
            <a:noFill/>
            <a:ln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" name="Group 54"/>
            <p:cNvGrpSpPr/>
            <p:nvPr/>
          </p:nvGrpSpPr>
          <p:grpSpPr>
            <a:xfrm>
              <a:off x="4214811" y="1743006"/>
              <a:ext cx="4857782" cy="5115018"/>
              <a:chOff x="2285984" y="1571612"/>
              <a:chExt cx="4857782" cy="5115018"/>
            </a:xfrm>
          </p:grpSpPr>
          <p:sp>
            <p:nvSpPr>
              <p:cNvPr id="56" name="AutoShape 6"/>
              <p:cNvSpPr>
                <a:spLocks noChangeArrowheads="1"/>
              </p:cNvSpPr>
              <p:nvPr/>
            </p:nvSpPr>
            <p:spPr bwMode="auto">
              <a:xfrm>
                <a:off x="4591042" y="2426038"/>
                <a:ext cx="123834" cy="3840480"/>
              </a:xfrm>
              <a:prstGeom prst="roundRect">
                <a:avLst>
                  <a:gd name="adj" fmla="val 50000"/>
                </a:avLst>
              </a:prstGeom>
              <a:gradFill rotWithShape="0">
                <a:gsLst>
                  <a:gs pos="0">
                    <a:srgbClr val="666666"/>
                  </a:gs>
                  <a:gs pos="100000">
                    <a:srgbClr val="CCCCCC"/>
                  </a:gs>
                </a:gsLst>
                <a:lin ang="0" scaled="1"/>
              </a:gradFill>
              <a:ln w="12700">
                <a:solidFill>
                  <a:srgbClr val="666666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grpSp>
            <p:nvGrpSpPr>
              <p:cNvPr id="3" name="Group 2"/>
              <p:cNvGrpSpPr>
                <a:grpSpLocks/>
              </p:cNvGrpSpPr>
              <p:nvPr/>
            </p:nvGrpSpPr>
            <p:grpSpPr bwMode="auto">
              <a:xfrm>
                <a:off x="2428863" y="2071678"/>
                <a:ext cx="4500575" cy="4500562"/>
                <a:chOff x="1403" y="3618"/>
                <a:chExt cx="7087" cy="7087"/>
              </a:xfrm>
            </p:grpSpPr>
            <p:sp>
              <p:nvSpPr>
                <p:cNvPr id="109" name="AutoShape 3"/>
                <p:cNvSpPr>
                  <a:spLocks noChangeArrowheads="1"/>
                </p:cNvSpPr>
                <p:nvPr/>
              </p:nvSpPr>
              <p:spPr bwMode="auto">
                <a:xfrm rot="900000">
                  <a:off x="6753" y="7813"/>
                  <a:ext cx="195" cy="2438"/>
                </a:xfrm>
                <a:prstGeom prst="roundRect">
                  <a:avLst>
                    <a:gd name="adj" fmla="val 50000"/>
                  </a:avLst>
                </a:prstGeom>
                <a:gradFill rotWithShape="0">
                  <a:gsLst>
                    <a:gs pos="0">
                      <a:srgbClr val="666666"/>
                    </a:gs>
                    <a:gs pos="100000">
                      <a:srgbClr val="CCCCCC"/>
                    </a:gs>
                  </a:gsLst>
                  <a:lin ang="0" scaled="1"/>
                </a:gradFill>
                <a:ln w="12700">
                  <a:solidFill>
                    <a:srgbClr val="666666"/>
                  </a:solidFill>
                  <a:round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0" name="AutoShape 4"/>
                <p:cNvSpPr>
                  <a:spLocks noChangeArrowheads="1"/>
                </p:cNvSpPr>
                <p:nvPr/>
              </p:nvSpPr>
              <p:spPr bwMode="auto">
                <a:xfrm rot="20700000">
                  <a:off x="5658" y="4078"/>
                  <a:ext cx="195" cy="6180"/>
                </a:xfrm>
                <a:prstGeom prst="roundRect">
                  <a:avLst>
                    <a:gd name="adj" fmla="val 50000"/>
                  </a:avLst>
                </a:prstGeom>
                <a:gradFill rotWithShape="0">
                  <a:gsLst>
                    <a:gs pos="0">
                      <a:srgbClr val="666666"/>
                    </a:gs>
                    <a:gs pos="100000">
                      <a:srgbClr val="CCCCCC"/>
                    </a:gs>
                  </a:gsLst>
                  <a:lin ang="0" scaled="1"/>
                </a:gradFill>
                <a:ln w="12700">
                  <a:solidFill>
                    <a:srgbClr val="666666"/>
                  </a:solidFill>
                  <a:round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1" name="AutoShape 5"/>
                <p:cNvSpPr>
                  <a:spLocks noChangeArrowheads="1"/>
                </p:cNvSpPr>
                <p:nvPr/>
              </p:nvSpPr>
              <p:spPr bwMode="auto">
                <a:xfrm rot="20700000">
                  <a:off x="3000" y="7770"/>
                  <a:ext cx="195" cy="2438"/>
                </a:xfrm>
                <a:prstGeom prst="roundRect">
                  <a:avLst>
                    <a:gd name="adj" fmla="val 50000"/>
                  </a:avLst>
                </a:prstGeom>
                <a:gradFill rotWithShape="0">
                  <a:gsLst>
                    <a:gs pos="0">
                      <a:srgbClr val="666666"/>
                    </a:gs>
                    <a:gs pos="100000">
                      <a:srgbClr val="CCCCCC"/>
                    </a:gs>
                  </a:gsLst>
                  <a:lin ang="0" scaled="1"/>
                </a:gradFill>
                <a:ln w="12700">
                  <a:solidFill>
                    <a:srgbClr val="666666"/>
                  </a:solidFill>
                  <a:round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2" name="AutoShape 6"/>
                <p:cNvSpPr>
                  <a:spLocks noChangeArrowheads="1"/>
                </p:cNvSpPr>
                <p:nvPr/>
              </p:nvSpPr>
              <p:spPr bwMode="auto">
                <a:xfrm rot="900000">
                  <a:off x="4044" y="3985"/>
                  <a:ext cx="195" cy="6350"/>
                </a:xfrm>
                <a:prstGeom prst="roundRect">
                  <a:avLst>
                    <a:gd name="adj" fmla="val 50000"/>
                  </a:avLst>
                </a:prstGeom>
                <a:gradFill rotWithShape="0">
                  <a:gsLst>
                    <a:gs pos="0">
                      <a:srgbClr val="666666"/>
                    </a:gs>
                    <a:gs pos="100000">
                      <a:srgbClr val="CCCCCC"/>
                    </a:gs>
                  </a:gsLst>
                  <a:lin ang="0" scaled="1"/>
                </a:gradFill>
                <a:ln w="12700">
                  <a:solidFill>
                    <a:srgbClr val="666666"/>
                  </a:solidFill>
                  <a:round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4" name="AutoShape 7"/>
                <p:cNvSpPr>
                  <a:spLocks noChangeArrowheads="1"/>
                </p:cNvSpPr>
                <p:nvPr/>
              </p:nvSpPr>
              <p:spPr bwMode="auto">
                <a:xfrm rot="1800000">
                  <a:off x="3129" y="3618"/>
                  <a:ext cx="195" cy="7087"/>
                </a:xfrm>
                <a:prstGeom prst="roundRect">
                  <a:avLst>
                    <a:gd name="adj" fmla="val 50000"/>
                  </a:avLst>
                </a:prstGeom>
                <a:gradFill rotWithShape="0">
                  <a:gsLst>
                    <a:gs pos="0">
                      <a:srgbClr val="666666"/>
                    </a:gs>
                    <a:gs pos="100000">
                      <a:srgbClr val="CCCCCC"/>
                    </a:gs>
                  </a:gsLst>
                  <a:lin ang="0" scaled="1"/>
                </a:gradFill>
                <a:ln w="12700">
                  <a:solidFill>
                    <a:srgbClr val="666666"/>
                  </a:solidFill>
                  <a:round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5" name="AutoShape 8"/>
                <p:cNvSpPr>
                  <a:spLocks noChangeArrowheads="1"/>
                </p:cNvSpPr>
                <p:nvPr/>
              </p:nvSpPr>
              <p:spPr bwMode="auto">
                <a:xfrm rot="5400000">
                  <a:off x="4849" y="6603"/>
                  <a:ext cx="195" cy="7087"/>
                </a:xfrm>
                <a:prstGeom prst="roundRect">
                  <a:avLst>
                    <a:gd name="adj" fmla="val 50000"/>
                  </a:avLst>
                </a:prstGeom>
                <a:gradFill rotWithShape="0">
                  <a:gsLst>
                    <a:gs pos="0">
                      <a:srgbClr val="666666"/>
                    </a:gs>
                    <a:gs pos="100000">
                      <a:srgbClr val="CCCCCC"/>
                    </a:gs>
                  </a:gsLst>
                  <a:lin ang="0" scaled="1"/>
                </a:gradFill>
                <a:ln w="12700">
                  <a:solidFill>
                    <a:srgbClr val="666666"/>
                  </a:solidFill>
                  <a:round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6" name="AutoShape 9"/>
                <p:cNvSpPr>
                  <a:spLocks noChangeArrowheads="1"/>
                </p:cNvSpPr>
                <p:nvPr/>
              </p:nvSpPr>
              <p:spPr bwMode="auto">
                <a:xfrm rot="19800000">
                  <a:off x="6581" y="3618"/>
                  <a:ext cx="195" cy="7087"/>
                </a:xfrm>
                <a:prstGeom prst="roundRect">
                  <a:avLst>
                    <a:gd name="adj" fmla="val 50000"/>
                  </a:avLst>
                </a:prstGeom>
                <a:gradFill rotWithShape="0">
                  <a:gsLst>
                    <a:gs pos="0">
                      <a:srgbClr val="666666"/>
                    </a:gs>
                    <a:gs pos="100000">
                      <a:srgbClr val="CCCCCC"/>
                    </a:gs>
                  </a:gsLst>
                  <a:lin ang="0" scaled="1"/>
                </a:gradFill>
                <a:ln w="12700">
                  <a:solidFill>
                    <a:srgbClr val="666666"/>
                  </a:solidFill>
                  <a:round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9" name="Oval 10"/>
                <p:cNvSpPr>
                  <a:spLocks noChangeArrowheads="1"/>
                </p:cNvSpPr>
                <p:nvPr/>
              </p:nvSpPr>
              <p:spPr bwMode="auto">
                <a:xfrm>
                  <a:off x="2708" y="7915"/>
                  <a:ext cx="115" cy="94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95B3D7"/>
                    </a:gs>
                    <a:gs pos="50000">
                      <a:srgbClr val="DBE5F1"/>
                    </a:gs>
                    <a:gs pos="100000">
                      <a:srgbClr val="95B3D7"/>
                    </a:gs>
                  </a:gsLst>
                  <a:lin ang="18900000" scaled="1"/>
                </a:gradFill>
                <a:ln w="12700">
                  <a:solidFill>
                    <a:srgbClr val="95B3D7"/>
                  </a:solidFill>
                  <a:round/>
                  <a:headEnd/>
                  <a:tailEnd/>
                </a:ln>
                <a:effectLst>
                  <a:outerShdw dist="28398" dir="3806097" algn="ctr" rotWithShape="0">
                    <a:srgbClr val="243F60">
                      <a:alpha val="50000"/>
                    </a:srgbClr>
                  </a:out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0" name="Oval 11"/>
                <p:cNvSpPr>
                  <a:spLocks noChangeArrowheads="1"/>
                </p:cNvSpPr>
                <p:nvPr/>
              </p:nvSpPr>
              <p:spPr bwMode="auto">
                <a:xfrm>
                  <a:off x="1493" y="10049"/>
                  <a:ext cx="115" cy="94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95B3D7"/>
                    </a:gs>
                    <a:gs pos="50000">
                      <a:srgbClr val="DBE5F1"/>
                    </a:gs>
                    <a:gs pos="100000">
                      <a:srgbClr val="95B3D7"/>
                    </a:gs>
                  </a:gsLst>
                  <a:lin ang="18900000" scaled="1"/>
                </a:gradFill>
                <a:ln w="12700">
                  <a:solidFill>
                    <a:srgbClr val="95B3D7"/>
                  </a:solidFill>
                  <a:round/>
                  <a:headEnd/>
                  <a:tailEnd/>
                </a:ln>
                <a:effectLst>
                  <a:outerShdw dist="28398" dir="3806097" algn="ctr" rotWithShape="0">
                    <a:srgbClr val="243F60">
                      <a:alpha val="50000"/>
                    </a:srgbClr>
                  </a:out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1" name="Oval 12"/>
                <p:cNvSpPr>
                  <a:spLocks noChangeArrowheads="1"/>
                </p:cNvSpPr>
                <p:nvPr/>
              </p:nvSpPr>
              <p:spPr bwMode="auto">
                <a:xfrm>
                  <a:off x="6473" y="10084"/>
                  <a:ext cx="115" cy="94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95B3D7"/>
                    </a:gs>
                    <a:gs pos="50000">
                      <a:srgbClr val="DBE5F1"/>
                    </a:gs>
                    <a:gs pos="100000">
                      <a:srgbClr val="95B3D7"/>
                    </a:gs>
                  </a:gsLst>
                  <a:lin ang="18900000" scaled="1"/>
                </a:gradFill>
                <a:ln w="12700">
                  <a:solidFill>
                    <a:srgbClr val="95B3D7"/>
                  </a:solidFill>
                  <a:round/>
                  <a:headEnd/>
                  <a:tailEnd/>
                </a:ln>
                <a:effectLst>
                  <a:outerShdw dist="28398" dir="3806097" algn="ctr" rotWithShape="0">
                    <a:srgbClr val="243F60">
                      <a:alpha val="50000"/>
                    </a:srgbClr>
                  </a:out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2" name="Oval 13"/>
                <p:cNvSpPr>
                  <a:spLocks noChangeArrowheads="1"/>
                </p:cNvSpPr>
                <p:nvPr/>
              </p:nvSpPr>
              <p:spPr bwMode="auto">
                <a:xfrm>
                  <a:off x="7105" y="7919"/>
                  <a:ext cx="115" cy="94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95B3D7"/>
                    </a:gs>
                    <a:gs pos="50000">
                      <a:srgbClr val="DBE5F1"/>
                    </a:gs>
                    <a:gs pos="100000">
                      <a:srgbClr val="95B3D7"/>
                    </a:gs>
                  </a:gsLst>
                  <a:lin ang="18900000" scaled="1"/>
                </a:gradFill>
                <a:ln w="12700">
                  <a:solidFill>
                    <a:srgbClr val="95B3D7"/>
                  </a:solidFill>
                  <a:round/>
                  <a:headEnd/>
                  <a:tailEnd/>
                </a:ln>
                <a:effectLst>
                  <a:outerShdw dist="28398" dir="3806097" algn="ctr" rotWithShape="0">
                    <a:srgbClr val="243F60">
                      <a:alpha val="50000"/>
                    </a:srgbClr>
                  </a:out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3" name="Oval 14"/>
                <p:cNvSpPr>
                  <a:spLocks noChangeArrowheads="1"/>
                </p:cNvSpPr>
                <p:nvPr/>
              </p:nvSpPr>
              <p:spPr bwMode="auto">
                <a:xfrm>
                  <a:off x="4914" y="4155"/>
                  <a:ext cx="115" cy="94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95B3D7"/>
                    </a:gs>
                    <a:gs pos="50000">
                      <a:srgbClr val="DBE5F1"/>
                    </a:gs>
                    <a:gs pos="100000">
                      <a:srgbClr val="95B3D7"/>
                    </a:gs>
                  </a:gsLst>
                  <a:lin ang="18900000" scaled="1"/>
                </a:gradFill>
                <a:ln w="12700">
                  <a:solidFill>
                    <a:srgbClr val="95B3D7"/>
                  </a:solidFill>
                  <a:round/>
                  <a:headEnd/>
                  <a:tailEnd/>
                </a:ln>
                <a:effectLst>
                  <a:outerShdw dist="28398" dir="3806097" algn="ctr" rotWithShape="0">
                    <a:srgbClr val="243F60">
                      <a:alpha val="50000"/>
                    </a:srgbClr>
                  </a:out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4" name="Oval 15"/>
                <p:cNvSpPr>
                  <a:spLocks noChangeArrowheads="1"/>
                </p:cNvSpPr>
                <p:nvPr/>
              </p:nvSpPr>
              <p:spPr bwMode="auto">
                <a:xfrm>
                  <a:off x="8333" y="10080"/>
                  <a:ext cx="115" cy="94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95B3D7"/>
                    </a:gs>
                    <a:gs pos="50000">
                      <a:srgbClr val="DBE5F1"/>
                    </a:gs>
                    <a:gs pos="100000">
                      <a:srgbClr val="95B3D7"/>
                    </a:gs>
                  </a:gsLst>
                  <a:lin ang="18900000" scaled="1"/>
                </a:gradFill>
                <a:ln w="12700">
                  <a:solidFill>
                    <a:srgbClr val="95B3D7"/>
                  </a:solidFill>
                  <a:round/>
                  <a:headEnd/>
                  <a:tailEnd/>
                </a:ln>
                <a:effectLst>
                  <a:outerShdw dist="28398" dir="3806097" algn="ctr" rotWithShape="0">
                    <a:srgbClr val="243F60">
                      <a:alpha val="50000"/>
                    </a:srgbClr>
                  </a:out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5" name="Oval 16"/>
                <p:cNvSpPr>
                  <a:spLocks noChangeArrowheads="1"/>
                </p:cNvSpPr>
                <p:nvPr/>
              </p:nvSpPr>
              <p:spPr bwMode="auto">
                <a:xfrm>
                  <a:off x="3294" y="10076"/>
                  <a:ext cx="115" cy="94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95B3D7"/>
                    </a:gs>
                    <a:gs pos="50000">
                      <a:srgbClr val="DBE5F1"/>
                    </a:gs>
                    <a:gs pos="100000">
                      <a:srgbClr val="95B3D7"/>
                    </a:gs>
                  </a:gsLst>
                  <a:lin ang="18900000" scaled="1"/>
                </a:gradFill>
                <a:ln w="12700">
                  <a:solidFill>
                    <a:srgbClr val="95B3D7"/>
                  </a:solidFill>
                  <a:round/>
                  <a:headEnd/>
                  <a:tailEnd/>
                </a:ln>
                <a:effectLst>
                  <a:outerShdw dist="28398" dir="3806097" algn="ctr" rotWithShape="0">
                    <a:srgbClr val="243F60">
                      <a:alpha val="50000"/>
                    </a:srgbClr>
                  </a:out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60" name="Oval 12"/>
              <p:cNvSpPr>
                <a:spLocks noChangeArrowheads="1"/>
              </p:cNvSpPr>
              <p:nvPr/>
            </p:nvSpPr>
            <p:spPr bwMode="auto">
              <a:xfrm>
                <a:off x="4643438" y="6215082"/>
                <a:ext cx="73030" cy="59694"/>
              </a:xfrm>
              <a:prstGeom prst="ellipse">
                <a:avLst/>
              </a:prstGeom>
              <a:gradFill rotWithShape="0">
                <a:gsLst>
                  <a:gs pos="0">
                    <a:srgbClr val="95B3D7"/>
                  </a:gs>
                  <a:gs pos="50000">
                    <a:srgbClr val="DBE5F1"/>
                  </a:gs>
                  <a:gs pos="100000">
                    <a:srgbClr val="95B3D7"/>
                  </a:gs>
                </a:gsLst>
                <a:lin ang="18900000" scaled="1"/>
              </a:gradFill>
              <a:ln w="12700">
                <a:solidFill>
                  <a:srgbClr val="95B3D7"/>
                </a:solidFill>
                <a:round/>
                <a:headEnd/>
                <a:tailEnd/>
              </a:ln>
              <a:effectLst>
                <a:outerShdw dist="28398" dir="3806097" algn="ctr" rotWithShape="0">
                  <a:srgbClr val="243F60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1" name="TextBox 60"/>
              <p:cNvSpPr txBox="1"/>
              <p:nvPr/>
            </p:nvSpPr>
            <p:spPr>
              <a:xfrm>
                <a:off x="2285984" y="6215082"/>
                <a:ext cx="500065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b="1" dirty="0" smtClean="0"/>
                  <a:t>A</a:t>
                </a:r>
                <a:endParaRPr lang="en-US" sz="2000" b="1" baseline="30000" dirty="0"/>
              </a:p>
            </p:txBody>
          </p:sp>
          <p:sp>
            <p:nvSpPr>
              <p:cNvPr id="82" name="TextBox 81"/>
              <p:cNvSpPr txBox="1"/>
              <p:nvPr/>
            </p:nvSpPr>
            <p:spPr>
              <a:xfrm>
                <a:off x="2928926" y="4429132"/>
                <a:ext cx="500065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b="1" dirty="0" smtClean="0"/>
                  <a:t>B</a:t>
                </a:r>
                <a:endParaRPr lang="en-US" sz="2000" b="1" baseline="30000" dirty="0"/>
              </a:p>
            </p:txBody>
          </p:sp>
          <p:sp>
            <p:nvSpPr>
              <p:cNvPr id="92" name="TextBox 91"/>
              <p:cNvSpPr txBox="1"/>
              <p:nvPr/>
            </p:nvSpPr>
            <p:spPr>
              <a:xfrm>
                <a:off x="4214841" y="2000240"/>
                <a:ext cx="500065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b="1" dirty="0" smtClean="0"/>
                  <a:t>C</a:t>
                </a:r>
                <a:endParaRPr lang="en-US" sz="2000" b="1" baseline="30000" dirty="0"/>
              </a:p>
            </p:txBody>
          </p:sp>
          <p:sp>
            <p:nvSpPr>
              <p:cNvPr id="97" name="TextBox 96"/>
              <p:cNvSpPr txBox="1"/>
              <p:nvPr/>
            </p:nvSpPr>
            <p:spPr>
              <a:xfrm>
                <a:off x="6215074" y="4500570"/>
                <a:ext cx="500065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b="1" dirty="0" smtClean="0"/>
                  <a:t>D</a:t>
                </a:r>
                <a:endParaRPr lang="en-US" sz="2000" b="1" baseline="30000" dirty="0"/>
              </a:p>
            </p:txBody>
          </p:sp>
          <p:sp>
            <p:nvSpPr>
              <p:cNvPr id="102" name="TextBox 101"/>
              <p:cNvSpPr txBox="1"/>
              <p:nvPr/>
            </p:nvSpPr>
            <p:spPr>
              <a:xfrm>
                <a:off x="6643701" y="6215082"/>
                <a:ext cx="500065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b="1" dirty="0" smtClean="0"/>
                  <a:t>E</a:t>
                </a:r>
                <a:endParaRPr lang="en-US" sz="2000" b="1" baseline="30000" dirty="0"/>
              </a:p>
            </p:txBody>
          </p:sp>
          <p:sp>
            <p:nvSpPr>
              <p:cNvPr id="103" name="TextBox 102"/>
              <p:cNvSpPr txBox="1"/>
              <p:nvPr/>
            </p:nvSpPr>
            <p:spPr>
              <a:xfrm>
                <a:off x="5500695" y="6286520"/>
                <a:ext cx="500065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b="1" dirty="0" smtClean="0"/>
                  <a:t>F</a:t>
                </a:r>
                <a:endParaRPr lang="en-US" sz="2000" b="1" baseline="30000" dirty="0"/>
              </a:p>
            </p:txBody>
          </p:sp>
          <p:sp>
            <p:nvSpPr>
              <p:cNvPr id="104" name="TextBox 103"/>
              <p:cNvSpPr txBox="1"/>
              <p:nvPr/>
            </p:nvSpPr>
            <p:spPr>
              <a:xfrm>
                <a:off x="4429124" y="6286520"/>
                <a:ext cx="500065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b="1" dirty="0" smtClean="0"/>
                  <a:t>G</a:t>
                </a:r>
                <a:endParaRPr lang="en-US" sz="2000" b="1" baseline="30000" dirty="0"/>
              </a:p>
            </p:txBody>
          </p:sp>
          <p:sp>
            <p:nvSpPr>
              <p:cNvPr id="105" name="TextBox 104"/>
              <p:cNvSpPr txBox="1"/>
              <p:nvPr/>
            </p:nvSpPr>
            <p:spPr>
              <a:xfrm>
                <a:off x="3428992" y="6286520"/>
                <a:ext cx="500065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b="1" dirty="0" smtClean="0"/>
                  <a:t>H</a:t>
                </a:r>
                <a:endParaRPr lang="en-US" sz="2000" b="1" baseline="30000" dirty="0"/>
              </a:p>
            </p:txBody>
          </p:sp>
          <p:sp>
            <p:nvSpPr>
              <p:cNvPr id="107" name="TextBox 106"/>
              <p:cNvSpPr txBox="1"/>
              <p:nvPr/>
            </p:nvSpPr>
            <p:spPr>
              <a:xfrm>
                <a:off x="4857783" y="1571612"/>
                <a:ext cx="500065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b="1" dirty="0" smtClean="0"/>
                  <a:t>F</a:t>
                </a:r>
                <a:r>
                  <a:rPr lang="en-US" sz="2000" b="1" baseline="-25000" dirty="0" smtClean="0"/>
                  <a:t>1</a:t>
                </a:r>
                <a:endParaRPr lang="en-US" sz="2000" b="1" baseline="-25000" dirty="0"/>
              </a:p>
            </p:txBody>
          </p:sp>
          <p:sp>
            <p:nvSpPr>
              <p:cNvPr id="108" name="TextBox 107"/>
              <p:cNvSpPr txBox="1"/>
              <p:nvPr/>
            </p:nvSpPr>
            <p:spPr>
              <a:xfrm>
                <a:off x="6143667" y="3500438"/>
                <a:ext cx="500065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b="1" dirty="0" smtClean="0"/>
                  <a:t>F</a:t>
                </a:r>
                <a:r>
                  <a:rPr lang="en-US" sz="2000" b="1" baseline="-25000" dirty="0" smtClean="0"/>
                  <a:t>2</a:t>
                </a:r>
                <a:endParaRPr lang="en-US" sz="2000" b="1" baseline="-25000" dirty="0"/>
              </a:p>
            </p:txBody>
          </p:sp>
          <p:sp>
            <p:nvSpPr>
              <p:cNvPr id="137" name="TextBox 136"/>
              <p:cNvSpPr txBox="1"/>
              <p:nvPr/>
            </p:nvSpPr>
            <p:spPr>
              <a:xfrm>
                <a:off x="3214677" y="4686366"/>
                <a:ext cx="78581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b="1" dirty="0" smtClean="0"/>
                  <a:t>F</a:t>
                </a:r>
                <a:r>
                  <a:rPr lang="en-US" sz="2000" b="1" baseline="-25000" dirty="0" smtClean="0"/>
                  <a:t>BH</a:t>
                </a:r>
                <a:endParaRPr lang="en-US" sz="2000" b="1" baseline="-25000" dirty="0"/>
              </a:p>
            </p:txBody>
          </p:sp>
          <p:sp>
            <p:nvSpPr>
              <p:cNvPr id="51" name="TextBox 50"/>
              <p:cNvSpPr txBox="1"/>
              <p:nvPr/>
            </p:nvSpPr>
            <p:spPr>
              <a:xfrm>
                <a:off x="3786181" y="5686498"/>
                <a:ext cx="78581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b="1" dirty="0" smtClean="0"/>
                  <a:t>F</a:t>
                </a:r>
                <a:r>
                  <a:rPr lang="en-US" sz="2000" b="1" baseline="-25000" dirty="0" smtClean="0"/>
                  <a:t>HG</a:t>
                </a:r>
                <a:endParaRPr lang="en-US" sz="2000" b="1" baseline="-25000" dirty="0"/>
              </a:p>
            </p:txBody>
          </p:sp>
          <p:sp>
            <p:nvSpPr>
              <p:cNvPr id="52" name="TextBox 51"/>
              <p:cNvSpPr txBox="1"/>
              <p:nvPr/>
            </p:nvSpPr>
            <p:spPr>
              <a:xfrm>
                <a:off x="4714875" y="5686498"/>
                <a:ext cx="78581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b="1" dirty="0" smtClean="0"/>
                  <a:t>F</a:t>
                </a:r>
                <a:r>
                  <a:rPr lang="en-US" sz="2000" b="1" baseline="-25000" dirty="0" smtClean="0"/>
                  <a:t>GF</a:t>
                </a:r>
                <a:endParaRPr lang="en-US" sz="2000" b="1" baseline="-25000" dirty="0"/>
              </a:p>
            </p:txBody>
          </p:sp>
          <p:sp>
            <p:nvSpPr>
              <p:cNvPr id="53" name="TextBox 52"/>
              <p:cNvSpPr txBox="1"/>
              <p:nvPr/>
            </p:nvSpPr>
            <p:spPr>
              <a:xfrm>
                <a:off x="4571999" y="5043556"/>
                <a:ext cx="78581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b="1" dirty="0" smtClean="0"/>
                  <a:t>F</a:t>
                </a:r>
                <a:r>
                  <a:rPr lang="en-US" sz="2000" b="1" baseline="-25000" dirty="0" smtClean="0"/>
                  <a:t>CG</a:t>
                </a:r>
                <a:endParaRPr lang="en-US" sz="2000" b="1" baseline="-25000" dirty="0"/>
              </a:p>
            </p:txBody>
          </p:sp>
          <p:sp>
            <p:nvSpPr>
              <p:cNvPr id="57" name="TextBox 56"/>
              <p:cNvSpPr txBox="1"/>
              <p:nvPr/>
            </p:nvSpPr>
            <p:spPr>
              <a:xfrm>
                <a:off x="2786049" y="5757936"/>
                <a:ext cx="78581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b="1" dirty="0" smtClean="0"/>
                  <a:t>F</a:t>
                </a:r>
                <a:r>
                  <a:rPr lang="en-US" sz="2000" b="1" baseline="-25000" dirty="0" smtClean="0"/>
                  <a:t>AH</a:t>
                </a:r>
                <a:endParaRPr lang="en-US" sz="2000" b="1" baseline="-25000" dirty="0"/>
              </a:p>
            </p:txBody>
          </p:sp>
          <p:sp>
            <p:nvSpPr>
              <p:cNvPr id="63" name="TextBox 62"/>
              <p:cNvSpPr txBox="1"/>
              <p:nvPr/>
            </p:nvSpPr>
            <p:spPr>
              <a:xfrm>
                <a:off x="3786181" y="5257870"/>
                <a:ext cx="78581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b="1" dirty="0" smtClean="0"/>
                  <a:t>F</a:t>
                </a:r>
                <a:r>
                  <a:rPr lang="en-US" sz="2000" b="1" baseline="-25000" dirty="0" smtClean="0"/>
                  <a:t>CH</a:t>
                </a:r>
                <a:endParaRPr lang="en-US" sz="2000" b="1" baseline="-25000" dirty="0"/>
              </a:p>
            </p:txBody>
          </p:sp>
        </p:grpSp>
        <p:cxnSp>
          <p:nvCxnSpPr>
            <p:cNvPr id="126" name="Straight Arrow Connector 125"/>
            <p:cNvCxnSpPr/>
            <p:nvPr/>
          </p:nvCxnSpPr>
          <p:spPr>
            <a:xfrm rot="5400000">
              <a:off x="6278768" y="2090832"/>
              <a:ext cx="731520" cy="1588"/>
            </a:xfrm>
            <a:prstGeom prst="straightConnector1">
              <a:avLst/>
            </a:prstGeom>
            <a:ln>
              <a:tailEnd type="stealth" w="med" len="lg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7" name="Straight Arrow Connector 126"/>
            <p:cNvCxnSpPr/>
            <p:nvPr/>
          </p:nvCxnSpPr>
          <p:spPr>
            <a:xfrm rot="6300000">
              <a:off x="7802166" y="4596045"/>
              <a:ext cx="731520" cy="1588"/>
            </a:xfrm>
            <a:prstGeom prst="straightConnector1">
              <a:avLst/>
            </a:prstGeom>
            <a:ln>
              <a:tailEnd type="stealth" w="med" len="lg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4" name="Straight Arrow Connector 133"/>
            <p:cNvCxnSpPr/>
            <p:nvPr/>
          </p:nvCxnSpPr>
          <p:spPr>
            <a:xfrm rot="16200000">
              <a:off x="6207298" y="5705652"/>
              <a:ext cx="731520" cy="1588"/>
            </a:xfrm>
            <a:prstGeom prst="straightConnector1">
              <a:avLst/>
            </a:prstGeom>
            <a:ln>
              <a:tailEnd type="stealth" w="med" len="lg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/>
            <p:nvPr/>
          </p:nvCxnSpPr>
          <p:spPr>
            <a:xfrm>
              <a:off x="6715140" y="6286520"/>
              <a:ext cx="365760" cy="1588"/>
            </a:xfrm>
            <a:prstGeom prst="straightConnector1">
              <a:avLst/>
            </a:prstGeom>
            <a:ln>
              <a:tailEnd type="stealth" w="med" len="lg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0" name="Straight Arrow Connector 49"/>
            <p:cNvCxnSpPr/>
            <p:nvPr/>
          </p:nvCxnSpPr>
          <p:spPr>
            <a:xfrm rot="10800000">
              <a:off x="6080769" y="6286520"/>
              <a:ext cx="365760" cy="1588"/>
            </a:xfrm>
            <a:prstGeom prst="straightConnector1">
              <a:avLst/>
            </a:prstGeom>
            <a:ln>
              <a:tailEnd type="stealth" w="med" len="lg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4" name="Straight Arrow Connector 53"/>
            <p:cNvCxnSpPr/>
            <p:nvPr/>
          </p:nvCxnSpPr>
          <p:spPr>
            <a:xfrm rot="10800000">
              <a:off x="5143504" y="6286520"/>
              <a:ext cx="365760" cy="1588"/>
            </a:xfrm>
            <a:prstGeom prst="straightConnector1">
              <a:avLst/>
            </a:prstGeom>
            <a:ln>
              <a:tailEnd type="stealth" w="med" len="lg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5" name="Straight Arrow Connector 54"/>
            <p:cNvCxnSpPr/>
            <p:nvPr/>
          </p:nvCxnSpPr>
          <p:spPr>
            <a:xfrm>
              <a:off x="5715008" y="6286520"/>
              <a:ext cx="365760" cy="1588"/>
            </a:xfrm>
            <a:prstGeom prst="straightConnector1">
              <a:avLst/>
            </a:prstGeom>
            <a:ln>
              <a:tailEnd type="stealth" w="med" len="lg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8" name="Straight Arrow Connector 57"/>
            <p:cNvCxnSpPr/>
            <p:nvPr/>
          </p:nvCxnSpPr>
          <p:spPr>
            <a:xfrm rot="5400000" flipH="1" flipV="1">
              <a:off x="5429256" y="5715016"/>
              <a:ext cx="642942" cy="214314"/>
            </a:xfrm>
            <a:prstGeom prst="straightConnector1">
              <a:avLst/>
            </a:prstGeom>
            <a:ln>
              <a:tailEnd type="stealth" w="med" len="lg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Times New Roman" pitchFamily="18" charset="0"/>
                <a:cs typeface="Times New Roman" pitchFamily="18" charset="0"/>
              </a:rPr>
              <a:t>Method of joints </a:t>
            </a:r>
            <a:endParaRPr lang="en-US" sz="2400" b="1" dirty="0">
              <a:solidFill>
                <a:srgbClr val="FF0000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928662" y="1142984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 smtClean="0">
                <a:solidFill>
                  <a:schemeClr val="bg1"/>
                </a:solidFill>
              </a:rPr>
              <a:t>Summary</a:t>
            </a:r>
          </a:p>
        </p:txBody>
      </p: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4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Up Ribbon 18"/>
          <p:cNvSpPr/>
          <p:nvPr/>
        </p:nvSpPr>
        <p:spPr>
          <a:xfrm>
            <a:off x="857224" y="1643050"/>
            <a:ext cx="8001056" cy="1071570"/>
          </a:xfrm>
          <a:prstGeom prst="ribbon2">
            <a:avLst>
              <a:gd name="adj1" fmla="val 17432"/>
              <a:gd name="adj2" fmla="val 75000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The method of joints is based on the fact that the member is entirely under equilibrium and therefore each joint is also under equilibrium  </a:t>
            </a:r>
          </a:p>
        </p:txBody>
      </p:sp>
      <p:sp>
        <p:nvSpPr>
          <p:cNvPr id="20" name="Up Ribbon 19"/>
          <p:cNvSpPr/>
          <p:nvPr/>
        </p:nvSpPr>
        <p:spPr>
          <a:xfrm>
            <a:off x="857224" y="2786058"/>
            <a:ext cx="8001056" cy="1071570"/>
          </a:xfrm>
          <a:prstGeom prst="ribbon2">
            <a:avLst>
              <a:gd name="adj1" fmla="val 24427"/>
              <a:gd name="adj2" fmla="val 75000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ea typeface="Tahoma" pitchFamily="34" charset="0"/>
                <a:cs typeface="Times New Roman" pitchFamily="18" charset="0"/>
              </a:rPr>
              <a:t>The unknowns are found  by applying the equation of force equilibrium (∑</a:t>
            </a:r>
            <a:r>
              <a:rPr lang="en-US" b="1" dirty="0" err="1" smtClean="0">
                <a:ea typeface="Tahoma" pitchFamily="34" charset="0"/>
                <a:cs typeface="Times New Roman" pitchFamily="18" charset="0"/>
              </a:rPr>
              <a:t>F</a:t>
            </a:r>
            <a:r>
              <a:rPr lang="en-US" b="1" baseline="-25000" dirty="0" err="1" smtClean="0">
                <a:ea typeface="Tahoma" pitchFamily="34" charset="0"/>
                <a:cs typeface="Times New Roman" pitchFamily="18" charset="0"/>
              </a:rPr>
              <a:t>x</a:t>
            </a:r>
            <a:r>
              <a:rPr lang="en-US" b="1" dirty="0" smtClean="0">
                <a:ea typeface="Tahoma" pitchFamily="34" charset="0"/>
                <a:cs typeface="Times New Roman" pitchFamily="18" charset="0"/>
              </a:rPr>
              <a:t>= 0 and ∑</a:t>
            </a:r>
            <a:r>
              <a:rPr lang="en-US" b="1" dirty="0" err="1" smtClean="0">
                <a:ea typeface="Tahoma" pitchFamily="34" charset="0"/>
                <a:cs typeface="Times New Roman" pitchFamily="18" charset="0"/>
              </a:rPr>
              <a:t>F</a:t>
            </a:r>
            <a:r>
              <a:rPr lang="en-US" b="1" baseline="-25000" dirty="0" err="1" smtClean="0">
                <a:ea typeface="Tahoma" pitchFamily="34" charset="0"/>
                <a:cs typeface="Times New Roman" pitchFamily="18" charset="0"/>
              </a:rPr>
              <a:t>y</a:t>
            </a:r>
            <a:r>
              <a:rPr lang="en-US" b="1" dirty="0" smtClean="0">
                <a:ea typeface="Tahoma" pitchFamily="34" charset="0"/>
                <a:cs typeface="Times New Roman" pitchFamily="18" charset="0"/>
              </a:rPr>
              <a:t> = 0) at the joints</a:t>
            </a:r>
            <a:endParaRPr lang="en-US" b="1" dirty="0"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21" name="Up Ribbon 20"/>
          <p:cNvSpPr/>
          <p:nvPr/>
        </p:nvSpPr>
        <p:spPr>
          <a:xfrm>
            <a:off x="928662" y="4000504"/>
            <a:ext cx="8001056" cy="1214446"/>
          </a:xfrm>
          <a:prstGeom prst="ribbon2">
            <a:avLst>
              <a:gd name="adj1" fmla="val 24427"/>
              <a:gd name="adj2" fmla="val 75000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cs typeface="Times New Roman" pitchFamily="18" charset="0"/>
              </a:rPr>
              <a:t>The sense (direction) of the unknown forces are assumed at the beginning of solving process and then it may be verified   </a:t>
            </a:r>
            <a:endParaRPr lang="en-US" b="1" dirty="0">
              <a:cs typeface="Times New Roman" pitchFamily="18" charset="0"/>
            </a:endParaRPr>
          </a:p>
        </p:txBody>
      </p:sp>
      <p:sp>
        <p:nvSpPr>
          <p:cNvPr id="23" name="Up Ribbon 22"/>
          <p:cNvSpPr/>
          <p:nvPr/>
        </p:nvSpPr>
        <p:spPr>
          <a:xfrm>
            <a:off x="1000100" y="5286388"/>
            <a:ext cx="8001056" cy="1214446"/>
          </a:xfrm>
          <a:prstGeom prst="ribbon2">
            <a:avLst>
              <a:gd name="adj1" fmla="val 24427"/>
              <a:gd name="adj2" fmla="val 75000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cs typeface="Times New Roman" pitchFamily="18" charset="0"/>
              </a:rPr>
              <a:t>This method starts with a joint has two unknown only then move forward to the other joints. And so, the joints that have more than two unknowns are left to last  </a:t>
            </a:r>
            <a:endParaRPr lang="en-US" b="1" dirty="0">
              <a:cs typeface="Times New Roman" pitchFamily="18" charset="0"/>
            </a:endParaRPr>
          </a:p>
        </p:txBody>
      </p:sp>
    </p:spTree>
    <p:custDataLst>
      <p:tags r:id="rId1"/>
    </p:custDataLst>
  </p:cSld>
  <p:clrMapOvr>
    <a:masterClrMapping/>
  </p:clrMapOvr>
  <p:transition advTm="3505">
    <p:split orient="vert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|0.6|0.4|0.4|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|0.6|0.4|0.4|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1275</TotalTime>
  <Words>855</Words>
  <Application>Microsoft Office PowerPoint</Application>
  <PresentationFormat>On-screen Show (4:3)</PresentationFormat>
  <Paragraphs>155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Laith Batarseh</dc:creator>
  <cp:lastModifiedBy>AviRec</cp:lastModifiedBy>
  <cp:revision>329</cp:revision>
  <dcterms:created xsi:type="dcterms:W3CDTF">2013-05-06T16:21:25Z</dcterms:created>
  <dcterms:modified xsi:type="dcterms:W3CDTF">2013-11-13T06:27:47Z</dcterms:modified>
</cp:coreProperties>
</file>