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9" r:id="rId3"/>
    <p:sldId id="286" r:id="rId4"/>
    <p:sldId id="293" r:id="rId5"/>
    <p:sldId id="294" r:id="rId6"/>
    <p:sldId id="287" r:id="rId7"/>
    <p:sldId id="288" r:id="rId8"/>
    <p:sldId id="289" r:id="rId9"/>
    <p:sldId id="290" r:id="rId10"/>
    <p:sldId id="291" r:id="rId11"/>
    <p:sldId id="292" r:id="rId12"/>
    <p:sldId id="295" r:id="rId13"/>
    <p:sldId id="296" r:id="rId14"/>
    <p:sldId id="297" r:id="rId15"/>
    <p:sldId id="276"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1218"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11/13/2013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11/13/2013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11/13/2013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11/13/2013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11/13/2013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11/13/2013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Five </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357290" y="2603248"/>
            <a:ext cx="6500858" cy="7543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dirty="0" smtClean="0">
                <a:ln w="1905"/>
                <a:solidFill>
                  <a:srgbClr val="FF0000"/>
                </a:solidFill>
                <a:effectLst>
                  <a:innerShdw blurRad="69850" dist="43180" dir="5400000">
                    <a:srgbClr val="000000">
                      <a:alpha val="65000"/>
                    </a:srgbClr>
                  </a:innerShdw>
                </a:effectLst>
              </a:rPr>
              <a:t>5.3 method of sections </a:t>
            </a:r>
            <a:endPar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[2]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785818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b="1" dirty="0" smtClean="0"/>
              <a:t>Determine the force in member EB of the truss shown in the figure </a:t>
            </a:r>
            <a:endParaRPr lang="en-US" b="1" dirty="0"/>
          </a:p>
        </p:txBody>
      </p:sp>
      <p:grpSp>
        <p:nvGrpSpPr>
          <p:cNvPr id="121" name="Group 120"/>
          <p:cNvGrpSpPr/>
          <p:nvPr/>
        </p:nvGrpSpPr>
        <p:grpSpPr>
          <a:xfrm>
            <a:off x="1571604" y="2071678"/>
            <a:ext cx="6643734" cy="4492023"/>
            <a:chOff x="1571604" y="1885882"/>
            <a:chExt cx="6643734" cy="4492023"/>
          </a:xfrm>
        </p:grpSpPr>
        <p:grpSp>
          <p:nvGrpSpPr>
            <p:cNvPr id="122" name="Group 93"/>
            <p:cNvGrpSpPr/>
            <p:nvPr/>
          </p:nvGrpSpPr>
          <p:grpSpPr>
            <a:xfrm>
              <a:off x="1571604" y="1885882"/>
              <a:ext cx="6643734" cy="4492023"/>
              <a:chOff x="1571604" y="1885882"/>
              <a:chExt cx="6643734" cy="4492023"/>
            </a:xfrm>
          </p:grpSpPr>
          <p:pic>
            <p:nvPicPr>
              <p:cNvPr id="140" name="Picture 14"/>
              <p:cNvPicPr>
                <a:picLocks noChangeAspect="1" noChangeArrowheads="1"/>
              </p:cNvPicPr>
              <p:nvPr/>
            </p:nvPicPr>
            <p:blipFill>
              <a:blip r:embed="rId3" cstate="print"/>
              <a:srcRect/>
              <a:stretch>
                <a:fillRect/>
              </a:stretch>
            </p:blipFill>
            <p:spPr bwMode="auto">
              <a:xfrm>
                <a:off x="2071670" y="3314703"/>
                <a:ext cx="5573884" cy="1757371"/>
              </a:xfrm>
              <a:prstGeom prst="rect">
                <a:avLst/>
              </a:prstGeom>
              <a:noFill/>
              <a:ln w="9525">
                <a:noFill/>
                <a:miter lim="800000"/>
                <a:headEnd/>
                <a:tailEnd/>
              </a:ln>
              <a:effectLst/>
            </p:spPr>
          </p:pic>
          <p:cxnSp>
            <p:nvCxnSpPr>
              <p:cNvPr id="141" name="Straight Arrow Connector 140"/>
              <p:cNvCxnSpPr/>
              <p:nvPr/>
            </p:nvCxnSpPr>
            <p:spPr>
              <a:xfrm rot="16200000" flipH="1">
                <a:off x="4383432" y="2760313"/>
                <a:ext cx="948641" cy="0"/>
              </a:xfrm>
              <a:prstGeom prst="straightConnector1">
                <a:avLst/>
              </a:prstGeom>
              <a:ln>
                <a:solidFill>
                  <a:srgbClr val="FF0000"/>
                </a:solidFill>
                <a:tailEnd type="stealth" w="med" len="lg"/>
              </a:ln>
            </p:spPr>
            <p:style>
              <a:lnRef idx="3">
                <a:schemeClr val="accent2"/>
              </a:lnRef>
              <a:fillRef idx="0">
                <a:schemeClr val="accent2"/>
              </a:fillRef>
              <a:effectRef idx="2">
                <a:schemeClr val="accent2"/>
              </a:effectRef>
              <a:fontRef idx="minor">
                <a:schemeClr val="tx1"/>
              </a:fontRef>
            </p:style>
          </p:cxnSp>
          <p:sp>
            <p:nvSpPr>
              <p:cNvPr id="142" name="TextBox 141"/>
              <p:cNvSpPr txBox="1"/>
              <p:nvPr/>
            </p:nvSpPr>
            <p:spPr>
              <a:xfrm>
                <a:off x="5715008" y="2714620"/>
                <a:ext cx="1214446" cy="400110"/>
              </a:xfrm>
              <a:prstGeom prst="rect">
                <a:avLst/>
              </a:prstGeom>
              <a:noFill/>
            </p:spPr>
            <p:txBody>
              <a:bodyPr wrap="square" rtlCol="0">
                <a:spAutoFit/>
              </a:bodyPr>
              <a:lstStyle/>
              <a:p>
                <a:pPr algn="ctr"/>
                <a:r>
                  <a:rPr lang="en-US" sz="2000" b="1" dirty="0" smtClean="0">
                    <a:solidFill>
                      <a:srgbClr val="FF0000"/>
                    </a:solidFill>
                  </a:rPr>
                  <a:t>500 N</a:t>
                </a:r>
                <a:endParaRPr lang="en-US" sz="2000" b="1" dirty="0">
                  <a:solidFill>
                    <a:srgbClr val="FF0000"/>
                  </a:solidFill>
                </a:endParaRPr>
              </a:p>
            </p:txBody>
          </p:sp>
          <p:cxnSp>
            <p:nvCxnSpPr>
              <p:cNvPr id="143" name="Straight Arrow Connector 142"/>
              <p:cNvCxnSpPr/>
              <p:nvPr/>
            </p:nvCxnSpPr>
            <p:spPr>
              <a:xfrm rot="16200000" flipH="1">
                <a:off x="3026110" y="3617569"/>
                <a:ext cx="948641" cy="0"/>
              </a:xfrm>
              <a:prstGeom prst="straightConnector1">
                <a:avLst/>
              </a:prstGeom>
              <a:ln>
                <a:solidFill>
                  <a:srgbClr val="FF0000"/>
                </a:solidFill>
                <a:tailEnd type="stealth" w="med" len="lg"/>
              </a:ln>
            </p:spPr>
            <p:style>
              <a:lnRef idx="3">
                <a:schemeClr val="accent2"/>
              </a:lnRef>
              <a:fillRef idx="0">
                <a:schemeClr val="accent2"/>
              </a:fillRef>
              <a:effectRef idx="2">
                <a:schemeClr val="accent2"/>
              </a:effectRef>
              <a:fontRef idx="minor">
                <a:schemeClr val="tx1"/>
              </a:fontRef>
            </p:style>
          </p:cxnSp>
          <p:cxnSp>
            <p:nvCxnSpPr>
              <p:cNvPr id="144" name="Straight Arrow Connector 143"/>
              <p:cNvCxnSpPr/>
              <p:nvPr/>
            </p:nvCxnSpPr>
            <p:spPr>
              <a:xfrm rot="16200000" flipH="1">
                <a:off x="1668788" y="4331948"/>
                <a:ext cx="948641" cy="0"/>
              </a:xfrm>
              <a:prstGeom prst="straightConnector1">
                <a:avLst/>
              </a:prstGeom>
              <a:ln>
                <a:solidFill>
                  <a:srgbClr val="FF0000"/>
                </a:solidFill>
                <a:tailEnd type="stealth" w="med" len="lg"/>
              </a:ln>
            </p:spPr>
            <p:style>
              <a:lnRef idx="3">
                <a:schemeClr val="accent2"/>
              </a:lnRef>
              <a:fillRef idx="0">
                <a:schemeClr val="accent2"/>
              </a:fillRef>
              <a:effectRef idx="2">
                <a:schemeClr val="accent2"/>
              </a:effectRef>
              <a:fontRef idx="minor">
                <a:schemeClr val="tx1"/>
              </a:fontRef>
            </p:style>
          </p:cxnSp>
          <p:cxnSp>
            <p:nvCxnSpPr>
              <p:cNvPr id="145" name="Straight Arrow Connector 144"/>
              <p:cNvCxnSpPr/>
              <p:nvPr/>
            </p:nvCxnSpPr>
            <p:spPr>
              <a:xfrm rot="16200000" flipH="1">
                <a:off x="5740754" y="3546131"/>
                <a:ext cx="948641" cy="0"/>
              </a:xfrm>
              <a:prstGeom prst="straightConnector1">
                <a:avLst/>
              </a:prstGeom>
              <a:ln>
                <a:solidFill>
                  <a:srgbClr val="FF0000"/>
                </a:solidFill>
                <a:tailEnd type="stealth" w="med" len="lg"/>
              </a:ln>
            </p:spPr>
            <p:style>
              <a:lnRef idx="3">
                <a:schemeClr val="accent2"/>
              </a:lnRef>
              <a:fillRef idx="0">
                <a:schemeClr val="accent2"/>
              </a:fillRef>
              <a:effectRef idx="2">
                <a:schemeClr val="accent2"/>
              </a:effectRef>
              <a:fontRef idx="minor">
                <a:schemeClr val="tx1"/>
              </a:fontRef>
            </p:style>
          </p:cxnSp>
          <p:cxnSp>
            <p:nvCxnSpPr>
              <p:cNvPr id="146" name="Straight Arrow Connector 145"/>
              <p:cNvCxnSpPr/>
              <p:nvPr/>
            </p:nvCxnSpPr>
            <p:spPr>
              <a:xfrm rot="5400000" flipH="1">
                <a:off x="7098075" y="5526447"/>
                <a:ext cx="948641" cy="0"/>
              </a:xfrm>
              <a:prstGeom prst="straightConnector1">
                <a:avLst/>
              </a:prstGeom>
              <a:ln>
                <a:solidFill>
                  <a:srgbClr val="FF0000"/>
                </a:solidFill>
                <a:tailEnd type="stealth" w="med" len="lg"/>
              </a:ln>
            </p:spPr>
            <p:style>
              <a:lnRef idx="3">
                <a:schemeClr val="accent2"/>
              </a:lnRef>
              <a:fillRef idx="0">
                <a:schemeClr val="accent2"/>
              </a:fillRef>
              <a:effectRef idx="2">
                <a:schemeClr val="accent2"/>
              </a:effectRef>
              <a:fontRef idx="minor">
                <a:schemeClr val="tx1"/>
              </a:fontRef>
            </p:style>
          </p:cxnSp>
          <p:cxnSp>
            <p:nvCxnSpPr>
              <p:cNvPr id="147" name="Straight Arrow Connector 146"/>
              <p:cNvCxnSpPr/>
              <p:nvPr/>
            </p:nvCxnSpPr>
            <p:spPr>
              <a:xfrm rot="5400000" flipH="1">
                <a:off x="1668788" y="5546395"/>
                <a:ext cx="948641" cy="0"/>
              </a:xfrm>
              <a:prstGeom prst="straightConnector1">
                <a:avLst/>
              </a:prstGeom>
              <a:ln>
                <a:solidFill>
                  <a:srgbClr val="FF0000"/>
                </a:solidFill>
                <a:tailEnd type="stealth" w="med" len="lg"/>
              </a:ln>
            </p:spPr>
            <p:style>
              <a:lnRef idx="3">
                <a:schemeClr val="accent2"/>
              </a:lnRef>
              <a:fillRef idx="0">
                <a:schemeClr val="accent2"/>
              </a:fillRef>
              <a:effectRef idx="2">
                <a:schemeClr val="accent2"/>
              </a:effectRef>
              <a:fontRef idx="minor">
                <a:schemeClr val="tx1"/>
              </a:fontRef>
            </p:style>
          </p:cxnSp>
          <p:sp>
            <p:nvSpPr>
              <p:cNvPr id="148" name="TextBox 147"/>
              <p:cNvSpPr txBox="1"/>
              <p:nvPr/>
            </p:nvSpPr>
            <p:spPr>
              <a:xfrm>
                <a:off x="7000892" y="5977795"/>
                <a:ext cx="1214446" cy="400110"/>
              </a:xfrm>
              <a:prstGeom prst="rect">
                <a:avLst/>
              </a:prstGeom>
              <a:noFill/>
            </p:spPr>
            <p:txBody>
              <a:bodyPr wrap="square" rtlCol="0">
                <a:spAutoFit/>
              </a:bodyPr>
              <a:lstStyle/>
              <a:p>
                <a:pPr algn="ctr"/>
                <a:r>
                  <a:rPr lang="en-US" sz="2000" b="1" dirty="0" smtClean="0">
                    <a:solidFill>
                      <a:srgbClr val="FF0000"/>
                    </a:solidFill>
                  </a:rPr>
                  <a:t>1000 N</a:t>
                </a:r>
                <a:endParaRPr lang="en-US" sz="2000" b="1" dirty="0">
                  <a:solidFill>
                    <a:srgbClr val="FF0000"/>
                  </a:solidFill>
                </a:endParaRPr>
              </a:p>
            </p:txBody>
          </p:sp>
          <p:sp>
            <p:nvSpPr>
              <p:cNvPr id="149" name="TextBox 148"/>
              <p:cNvSpPr txBox="1"/>
              <p:nvPr/>
            </p:nvSpPr>
            <p:spPr>
              <a:xfrm>
                <a:off x="1571604" y="3429000"/>
                <a:ext cx="1214446" cy="400110"/>
              </a:xfrm>
              <a:prstGeom prst="rect">
                <a:avLst/>
              </a:prstGeom>
              <a:noFill/>
            </p:spPr>
            <p:txBody>
              <a:bodyPr wrap="square" rtlCol="0">
                <a:spAutoFit/>
              </a:bodyPr>
              <a:lstStyle/>
              <a:p>
                <a:pPr algn="ctr"/>
                <a:r>
                  <a:rPr lang="en-US" sz="2000" b="1" dirty="0" smtClean="0">
                    <a:solidFill>
                      <a:srgbClr val="FF0000"/>
                    </a:solidFill>
                  </a:rPr>
                  <a:t>500 N</a:t>
                </a:r>
                <a:endParaRPr lang="en-US" sz="2000" b="1" dirty="0">
                  <a:solidFill>
                    <a:srgbClr val="FF0000"/>
                  </a:solidFill>
                </a:endParaRPr>
              </a:p>
            </p:txBody>
          </p:sp>
          <p:sp>
            <p:nvSpPr>
              <p:cNvPr id="150" name="TextBox 149"/>
              <p:cNvSpPr txBox="1"/>
              <p:nvPr/>
            </p:nvSpPr>
            <p:spPr>
              <a:xfrm>
                <a:off x="1643042" y="4786322"/>
                <a:ext cx="357190" cy="400110"/>
              </a:xfrm>
              <a:prstGeom prst="rect">
                <a:avLst/>
              </a:prstGeom>
              <a:noFill/>
            </p:spPr>
            <p:txBody>
              <a:bodyPr wrap="square" rtlCol="0">
                <a:spAutoFit/>
              </a:bodyPr>
              <a:lstStyle/>
              <a:p>
                <a:pPr algn="ctr"/>
                <a:r>
                  <a:rPr lang="en-US" sz="2000" b="1" dirty="0" smtClean="0">
                    <a:solidFill>
                      <a:schemeClr val="tx2"/>
                    </a:solidFill>
                  </a:rPr>
                  <a:t>A</a:t>
                </a:r>
                <a:endParaRPr lang="en-US" sz="2000" b="1" dirty="0">
                  <a:solidFill>
                    <a:schemeClr val="tx2"/>
                  </a:solidFill>
                </a:endParaRPr>
              </a:p>
            </p:txBody>
          </p:sp>
          <p:sp>
            <p:nvSpPr>
              <p:cNvPr id="151" name="TextBox 150"/>
              <p:cNvSpPr txBox="1"/>
              <p:nvPr/>
            </p:nvSpPr>
            <p:spPr>
              <a:xfrm>
                <a:off x="1571604" y="5977795"/>
                <a:ext cx="1214446" cy="400110"/>
              </a:xfrm>
              <a:prstGeom prst="rect">
                <a:avLst/>
              </a:prstGeom>
              <a:noFill/>
            </p:spPr>
            <p:txBody>
              <a:bodyPr wrap="square" rtlCol="0">
                <a:spAutoFit/>
              </a:bodyPr>
              <a:lstStyle/>
              <a:p>
                <a:pPr algn="ctr"/>
                <a:r>
                  <a:rPr lang="en-US" sz="2000" b="1" dirty="0" smtClean="0">
                    <a:solidFill>
                      <a:srgbClr val="FF0000"/>
                    </a:solidFill>
                  </a:rPr>
                  <a:t>2000 N</a:t>
                </a:r>
                <a:endParaRPr lang="en-US" sz="2000" b="1" dirty="0">
                  <a:solidFill>
                    <a:srgbClr val="FF0000"/>
                  </a:solidFill>
                </a:endParaRPr>
              </a:p>
            </p:txBody>
          </p:sp>
          <p:sp>
            <p:nvSpPr>
              <p:cNvPr id="152" name="TextBox 151"/>
              <p:cNvSpPr txBox="1"/>
              <p:nvPr/>
            </p:nvSpPr>
            <p:spPr>
              <a:xfrm>
                <a:off x="2928926" y="2714620"/>
                <a:ext cx="1214446" cy="400110"/>
              </a:xfrm>
              <a:prstGeom prst="rect">
                <a:avLst/>
              </a:prstGeom>
              <a:noFill/>
            </p:spPr>
            <p:txBody>
              <a:bodyPr wrap="square" rtlCol="0">
                <a:spAutoFit/>
              </a:bodyPr>
              <a:lstStyle/>
              <a:p>
                <a:pPr algn="ctr"/>
                <a:r>
                  <a:rPr lang="en-US" sz="2000" b="1" dirty="0" smtClean="0">
                    <a:solidFill>
                      <a:srgbClr val="FF0000"/>
                    </a:solidFill>
                  </a:rPr>
                  <a:t>1500 N</a:t>
                </a:r>
                <a:endParaRPr lang="en-US" sz="2000" b="1" dirty="0">
                  <a:solidFill>
                    <a:srgbClr val="FF0000"/>
                  </a:solidFill>
                </a:endParaRPr>
              </a:p>
            </p:txBody>
          </p:sp>
          <p:sp>
            <p:nvSpPr>
              <p:cNvPr id="153" name="TextBox 152"/>
              <p:cNvSpPr txBox="1"/>
              <p:nvPr/>
            </p:nvSpPr>
            <p:spPr>
              <a:xfrm>
                <a:off x="4857752" y="4529088"/>
                <a:ext cx="357190" cy="400110"/>
              </a:xfrm>
              <a:prstGeom prst="rect">
                <a:avLst/>
              </a:prstGeom>
              <a:noFill/>
            </p:spPr>
            <p:txBody>
              <a:bodyPr wrap="square" rtlCol="0">
                <a:spAutoFit/>
              </a:bodyPr>
              <a:lstStyle/>
              <a:p>
                <a:pPr algn="ctr"/>
                <a:r>
                  <a:rPr lang="en-US" sz="2000" b="1" dirty="0" smtClean="0">
                    <a:solidFill>
                      <a:schemeClr val="tx2"/>
                    </a:solidFill>
                  </a:rPr>
                  <a:t>B</a:t>
                </a:r>
                <a:endParaRPr lang="en-US" sz="2000" b="1" dirty="0">
                  <a:solidFill>
                    <a:schemeClr val="tx2"/>
                  </a:solidFill>
                </a:endParaRPr>
              </a:p>
            </p:txBody>
          </p:sp>
          <p:sp>
            <p:nvSpPr>
              <p:cNvPr id="154" name="TextBox 153"/>
              <p:cNvSpPr txBox="1"/>
              <p:nvPr/>
            </p:nvSpPr>
            <p:spPr>
              <a:xfrm>
                <a:off x="7715272" y="4786322"/>
                <a:ext cx="357190" cy="400110"/>
              </a:xfrm>
              <a:prstGeom prst="rect">
                <a:avLst/>
              </a:prstGeom>
              <a:noFill/>
            </p:spPr>
            <p:txBody>
              <a:bodyPr wrap="square" rtlCol="0">
                <a:spAutoFit/>
              </a:bodyPr>
              <a:lstStyle/>
              <a:p>
                <a:pPr algn="ctr"/>
                <a:r>
                  <a:rPr lang="en-US" sz="2000" b="1" dirty="0" smtClean="0">
                    <a:solidFill>
                      <a:schemeClr val="tx2"/>
                    </a:solidFill>
                  </a:rPr>
                  <a:t>C</a:t>
                </a:r>
                <a:endParaRPr lang="en-US" sz="2000" b="1" dirty="0">
                  <a:solidFill>
                    <a:schemeClr val="tx2"/>
                  </a:solidFill>
                </a:endParaRPr>
              </a:p>
            </p:txBody>
          </p:sp>
          <p:sp>
            <p:nvSpPr>
              <p:cNvPr id="155" name="TextBox 154"/>
              <p:cNvSpPr txBox="1"/>
              <p:nvPr/>
            </p:nvSpPr>
            <p:spPr>
              <a:xfrm>
                <a:off x="6286512" y="3857628"/>
                <a:ext cx="357190" cy="400110"/>
              </a:xfrm>
              <a:prstGeom prst="rect">
                <a:avLst/>
              </a:prstGeom>
              <a:noFill/>
            </p:spPr>
            <p:txBody>
              <a:bodyPr wrap="square" rtlCol="0">
                <a:spAutoFit/>
              </a:bodyPr>
              <a:lstStyle/>
              <a:p>
                <a:pPr algn="ctr"/>
                <a:r>
                  <a:rPr lang="en-US" sz="2000" b="1" dirty="0" smtClean="0">
                    <a:solidFill>
                      <a:schemeClr val="tx2"/>
                    </a:solidFill>
                  </a:rPr>
                  <a:t>D</a:t>
                </a:r>
                <a:endParaRPr lang="en-US" sz="2000" b="1" dirty="0">
                  <a:solidFill>
                    <a:schemeClr val="tx2"/>
                  </a:solidFill>
                </a:endParaRPr>
              </a:p>
            </p:txBody>
          </p:sp>
          <p:sp>
            <p:nvSpPr>
              <p:cNvPr id="156" name="TextBox 155"/>
              <p:cNvSpPr txBox="1"/>
              <p:nvPr/>
            </p:nvSpPr>
            <p:spPr>
              <a:xfrm>
                <a:off x="5000628" y="3000372"/>
                <a:ext cx="357190" cy="400110"/>
              </a:xfrm>
              <a:prstGeom prst="rect">
                <a:avLst/>
              </a:prstGeom>
              <a:noFill/>
            </p:spPr>
            <p:txBody>
              <a:bodyPr wrap="square" rtlCol="0">
                <a:spAutoFit/>
              </a:bodyPr>
              <a:lstStyle/>
              <a:p>
                <a:pPr algn="ctr"/>
                <a:r>
                  <a:rPr lang="en-US" sz="2000" b="1" dirty="0" smtClean="0">
                    <a:solidFill>
                      <a:schemeClr val="tx2"/>
                    </a:solidFill>
                  </a:rPr>
                  <a:t>E</a:t>
                </a:r>
                <a:endParaRPr lang="en-US" sz="2000" b="1" dirty="0">
                  <a:solidFill>
                    <a:schemeClr val="tx2"/>
                  </a:solidFill>
                </a:endParaRPr>
              </a:p>
            </p:txBody>
          </p:sp>
          <p:sp>
            <p:nvSpPr>
              <p:cNvPr id="157" name="TextBox 156"/>
              <p:cNvSpPr txBox="1"/>
              <p:nvPr/>
            </p:nvSpPr>
            <p:spPr>
              <a:xfrm>
                <a:off x="3571868" y="3600394"/>
                <a:ext cx="357190" cy="400110"/>
              </a:xfrm>
              <a:prstGeom prst="rect">
                <a:avLst/>
              </a:prstGeom>
              <a:noFill/>
            </p:spPr>
            <p:txBody>
              <a:bodyPr wrap="square" rtlCol="0">
                <a:spAutoFit/>
              </a:bodyPr>
              <a:lstStyle/>
              <a:p>
                <a:pPr algn="ctr"/>
                <a:r>
                  <a:rPr lang="en-US" sz="2000" b="1" dirty="0" smtClean="0">
                    <a:solidFill>
                      <a:schemeClr val="tx2"/>
                    </a:solidFill>
                  </a:rPr>
                  <a:t>F</a:t>
                </a:r>
                <a:endParaRPr lang="en-US" sz="2000" b="1" dirty="0">
                  <a:solidFill>
                    <a:schemeClr val="tx2"/>
                  </a:solidFill>
                </a:endParaRPr>
              </a:p>
            </p:txBody>
          </p:sp>
          <p:sp>
            <p:nvSpPr>
              <p:cNvPr id="158" name="TextBox 157"/>
              <p:cNvSpPr txBox="1"/>
              <p:nvPr/>
            </p:nvSpPr>
            <p:spPr>
              <a:xfrm>
                <a:off x="4357686" y="1885882"/>
                <a:ext cx="1214446" cy="400110"/>
              </a:xfrm>
              <a:prstGeom prst="rect">
                <a:avLst/>
              </a:prstGeom>
              <a:noFill/>
            </p:spPr>
            <p:txBody>
              <a:bodyPr wrap="square" rtlCol="0">
                <a:spAutoFit/>
              </a:bodyPr>
              <a:lstStyle/>
              <a:p>
                <a:pPr algn="ctr"/>
                <a:r>
                  <a:rPr lang="en-US" sz="2000" b="1" dirty="0" smtClean="0">
                    <a:solidFill>
                      <a:srgbClr val="FF0000"/>
                    </a:solidFill>
                  </a:rPr>
                  <a:t>500 N</a:t>
                </a:r>
                <a:endParaRPr lang="en-US" sz="2000" b="1" dirty="0">
                  <a:solidFill>
                    <a:srgbClr val="FF0000"/>
                  </a:solidFill>
                </a:endParaRPr>
              </a:p>
            </p:txBody>
          </p:sp>
        </p:grpSp>
        <p:cxnSp>
          <p:nvCxnSpPr>
            <p:cNvPr id="123" name="Straight Arrow Connector 122"/>
            <p:cNvCxnSpPr/>
            <p:nvPr/>
          </p:nvCxnSpPr>
          <p:spPr>
            <a:xfrm>
              <a:off x="2220270" y="5214950"/>
              <a:ext cx="128016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24" name="TextBox 123"/>
            <p:cNvSpPr txBox="1"/>
            <p:nvPr/>
          </p:nvSpPr>
          <p:spPr>
            <a:xfrm>
              <a:off x="2571736" y="5286388"/>
              <a:ext cx="642942" cy="369332"/>
            </a:xfrm>
            <a:prstGeom prst="rect">
              <a:avLst/>
            </a:prstGeom>
            <a:noFill/>
          </p:spPr>
          <p:txBody>
            <a:bodyPr wrap="square" rtlCol="0">
              <a:spAutoFit/>
            </a:bodyPr>
            <a:lstStyle/>
            <a:p>
              <a:pPr algn="ctr"/>
              <a:r>
                <a:rPr lang="en-US" b="1" dirty="0" smtClean="0"/>
                <a:t>2m</a:t>
              </a:r>
              <a:endParaRPr lang="en-US" b="1" dirty="0"/>
            </a:p>
          </p:txBody>
        </p:sp>
        <p:cxnSp>
          <p:nvCxnSpPr>
            <p:cNvPr id="125" name="Straight Connector 124"/>
            <p:cNvCxnSpPr/>
            <p:nvPr/>
          </p:nvCxnSpPr>
          <p:spPr>
            <a:xfrm rot="16200000" flipH="1">
              <a:off x="3363270" y="4709168"/>
              <a:ext cx="274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rot="16200000" flipH="1">
              <a:off x="3363270" y="5220666"/>
              <a:ext cx="274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Arrow Connector 126"/>
            <p:cNvCxnSpPr/>
            <p:nvPr/>
          </p:nvCxnSpPr>
          <p:spPr>
            <a:xfrm>
              <a:off x="3571868" y="5214950"/>
              <a:ext cx="128016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28" name="TextBox 127"/>
            <p:cNvSpPr txBox="1"/>
            <p:nvPr/>
          </p:nvSpPr>
          <p:spPr>
            <a:xfrm>
              <a:off x="3923334" y="5286388"/>
              <a:ext cx="642942" cy="369332"/>
            </a:xfrm>
            <a:prstGeom prst="rect">
              <a:avLst/>
            </a:prstGeom>
            <a:noFill/>
          </p:spPr>
          <p:txBody>
            <a:bodyPr wrap="square" rtlCol="0">
              <a:spAutoFit/>
            </a:bodyPr>
            <a:lstStyle/>
            <a:p>
              <a:pPr algn="ctr"/>
              <a:r>
                <a:rPr lang="en-US" b="1" dirty="0" smtClean="0"/>
                <a:t>2m</a:t>
              </a:r>
              <a:endParaRPr lang="en-US" b="1" dirty="0"/>
            </a:p>
          </p:txBody>
        </p:sp>
        <p:cxnSp>
          <p:nvCxnSpPr>
            <p:cNvPr id="129" name="Straight Connector 128"/>
            <p:cNvCxnSpPr/>
            <p:nvPr/>
          </p:nvCxnSpPr>
          <p:spPr>
            <a:xfrm rot="16200000" flipH="1">
              <a:off x="4720592" y="5209235"/>
              <a:ext cx="274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rot="16200000" flipH="1">
              <a:off x="6077914" y="4780607"/>
              <a:ext cx="274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p:nvPr/>
          </p:nvCxnSpPr>
          <p:spPr>
            <a:xfrm>
              <a:off x="4934914" y="5214951"/>
              <a:ext cx="128016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2" name="TextBox 131"/>
            <p:cNvSpPr txBox="1"/>
            <p:nvPr/>
          </p:nvSpPr>
          <p:spPr>
            <a:xfrm>
              <a:off x="5286380" y="5286389"/>
              <a:ext cx="642942" cy="369332"/>
            </a:xfrm>
            <a:prstGeom prst="rect">
              <a:avLst/>
            </a:prstGeom>
            <a:noFill/>
          </p:spPr>
          <p:txBody>
            <a:bodyPr wrap="square" rtlCol="0">
              <a:spAutoFit/>
            </a:bodyPr>
            <a:lstStyle/>
            <a:p>
              <a:pPr algn="ctr"/>
              <a:r>
                <a:rPr lang="en-US" b="1" dirty="0" smtClean="0"/>
                <a:t>2m</a:t>
              </a:r>
              <a:endParaRPr lang="en-US" b="1" dirty="0"/>
            </a:p>
          </p:txBody>
        </p:sp>
        <p:cxnSp>
          <p:nvCxnSpPr>
            <p:cNvPr id="133" name="Straight Connector 132"/>
            <p:cNvCxnSpPr/>
            <p:nvPr/>
          </p:nvCxnSpPr>
          <p:spPr>
            <a:xfrm rot="16200000" flipH="1">
              <a:off x="6077914" y="5220667"/>
              <a:ext cx="2743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4" name="Straight Arrow Connector 133"/>
            <p:cNvCxnSpPr/>
            <p:nvPr/>
          </p:nvCxnSpPr>
          <p:spPr>
            <a:xfrm>
              <a:off x="6286512" y="5214951"/>
              <a:ext cx="126187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35" name="TextBox 134"/>
            <p:cNvSpPr txBox="1"/>
            <p:nvPr/>
          </p:nvSpPr>
          <p:spPr>
            <a:xfrm>
              <a:off x="6637978" y="5286389"/>
              <a:ext cx="642942" cy="369332"/>
            </a:xfrm>
            <a:prstGeom prst="rect">
              <a:avLst/>
            </a:prstGeom>
            <a:noFill/>
          </p:spPr>
          <p:txBody>
            <a:bodyPr wrap="square" rtlCol="0">
              <a:spAutoFit/>
            </a:bodyPr>
            <a:lstStyle/>
            <a:p>
              <a:pPr algn="ctr"/>
              <a:r>
                <a:rPr lang="en-US" b="1" dirty="0" smtClean="0"/>
                <a:t>2m</a:t>
              </a:r>
              <a:endParaRPr lang="en-US" b="1" dirty="0"/>
            </a:p>
          </p:txBody>
        </p:sp>
        <p:sp>
          <p:nvSpPr>
            <p:cNvPr id="136" name="TextBox 135"/>
            <p:cNvSpPr txBox="1"/>
            <p:nvPr/>
          </p:nvSpPr>
          <p:spPr>
            <a:xfrm>
              <a:off x="2571736" y="4631304"/>
              <a:ext cx="642942" cy="369332"/>
            </a:xfrm>
            <a:prstGeom prst="rect">
              <a:avLst/>
            </a:prstGeom>
            <a:noFill/>
          </p:spPr>
          <p:txBody>
            <a:bodyPr wrap="square" rtlCol="0">
              <a:spAutoFit/>
            </a:bodyPr>
            <a:lstStyle/>
            <a:p>
              <a:pPr algn="ctr"/>
              <a:r>
                <a:rPr lang="en-US" b="1" dirty="0" smtClean="0"/>
                <a:t>30</a:t>
              </a:r>
              <a:r>
                <a:rPr lang="en-US" b="1" baseline="30000" dirty="0" smtClean="0"/>
                <a:t>o</a:t>
              </a:r>
              <a:endParaRPr lang="en-US" b="1" baseline="30000" dirty="0"/>
            </a:p>
          </p:txBody>
        </p:sp>
        <p:sp>
          <p:nvSpPr>
            <p:cNvPr id="137" name="TextBox 136"/>
            <p:cNvSpPr txBox="1"/>
            <p:nvPr/>
          </p:nvSpPr>
          <p:spPr>
            <a:xfrm>
              <a:off x="4000496" y="4643446"/>
              <a:ext cx="642942" cy="369332"/>
            </a:xfrm>
            <a:prstGeom prst="rect">
              <a:avLst/>
            </a:prstGeom>
            <a:noFill/>
          </p:spPr>
          <p:txBody>
            <a:bodyPr wrap="square" rtlCol="0">
              <a:spAutoFit/>
            </a:bodyPr>
            <a:lstStyle/>
            <a:p>
              <a:pPr algn="ctr"/>
              <a:r>
                <a:rPr lang="en-US" b="1" dirty="0" smtClean="0"/>
                <a:t>30</a:t>
              </a:r>
              <a:r>
                <a:rPr lang="en-US" b="1" baseline="30000" dirty="0" smtClean="0"/>
                <a:t>o</a:t>
              </a:r>
              <a:endParaRPr lang="en-US" b="1" baseline="30000" dirty="0"/>
            </a:p>
          </p:txBody>
        </p:sp>
        <p:sp>
          <p:nvSpPr>
            <p:cNvPr id="138" name="TextBox 137"/>
            <p:cNvSpPr txBox="1"/>
            <p:nvPr/>
          </p:nvSpPr>
          <p:spPr>
            <a:xfrm>
              <a:off x="6643702" y="4643446"/>
              <a:ext cx="642942" cy="369332"/>
            </a:xfrm>
            <a:prstGeom prst="rect">
              <a:avLst/>
            </a:prstGeom>
            <a:noFill/>
          </p:spPr>
          <p:txBody>
            <a:bodyPr wrap="square" rtlCol="0">
              <a:spAutoFit/>
            </a:bodyPr>
            <a:lstStyle/>
            <a:p>
              <a:pPr algn="ctr"/>
              <a:r>
                <a:rPr lang="en-US" b="1" dirty="0" smtClean="0"/>
                <a:t>30</a:t>
              </a:r>
              <a:r>
                <a:rPr lang="en-US" b="1" baseline="30000" dirty="0" smtClean="0"/>
                <a:t>o</a:t>
              </a:r>
              <a:endParaRPr lang="en-US" b="1" baseline="30000" dirty="0"/>
            </a:p>
          </p:txBody>
        </p:sp>
        <p:sp>
          <p:nvSpPr>
            <p:cNvPr id="139" name="TextBox 138"/>
            <p:cNvSpPr txBox="1"/>
            <p:nvPr/>
          </p:nvSpPr>
          <p:spPr>
            <a:xfrm>
              <a:off x="5143504" y="4643446"/>
              <a:ext cx="642942" cy="369332"/>
            </a:xfrm>
            <a:prstGeom prst="rect">
              <a:avLst/>
            </a:prstGeom>
            <a:noFill/>
          </p:spPr>
          <p:txBody>
            <a:bodyPr wrap="square" rtlCol="0">
              <a:spAutoFit/>
            </a:bodyPr>
            <a:lstStyle/>
            <a:p>
              <a:pPr algn="ctr"/>
              <a:r>
                <a:rPr lang="en-US" b="1" dirty="0" smtClean="0"/>
                <a:t>30</a:t>
              </a:r>
              <a:r>
                <a:rPr lang="en-US" b="1" baseline="30000" dirty="0" smtClean="0"/>
                <a:t>o</a:t>
              </a:r>
              <a:endParaRPr lang="en-US" b="1" baseline="30000" dirty="0"/>
            </a:p>
          </p:txBody>
        </p:sp>
      </p:gr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[2]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129" name="TextBox 128"/>
          <p:cNvSpPr txBox="1"/>
          <p:nvPr/>
        </p:nvSpPr>
        <p:spPr>
          <a:xfrm>
            <a:off x="928662" y="2214554"/>
            <a:ext cx="7858180" cy="2957861"/>
          </a:xfrm>
          <a:prstGeom prst="rect">
            <a:avLst/>
          </a:prstGeom>
          <a:noFill/>
        </p:spPr>
        <p:txBody>
          <a:bodyPr wrap="square" rtlCol="0">
            <a:spAutoFit/>
          </a:bodyPr>
          <a:lstStyle/>
          <a:p>
            <a:pPr algn="just">
              <a:lnSpc>
                <a:spcPct val="150000"/>
              </a:lnSpc>
            </a:pPr>
            <a:r>
              <a:rPr lang="en-US" b="1" dirty="0" smtClean="0"/>
              <a:t>As you can see, joint (E) connect four members and joint (B) connect five members. So, it may be more convenient to section this truss from joint (E) although this joint create statically in-determent situation due to the presence of three unknown forces. </a:t>
            </a:r>
          </a:p>
          <a:p>
            <a:pPr algn="just">
              <a:lnSpc>
                <a:spcPct val="150000"/>
              </a:lnSpc>
            </a:pPr>
            <a:r>
              <a:rPr lang="en-US" b="1" dirty="0" smtClean="0"/>
              <a:t>To overcome this problem, we can make two sections, one to find one of the unknowns and the other to satisfy the requirement of this problem which is finding F</a:t>
            </a:r>
            <a:r>
              <a:rPr lang="en-US" b="1" baseline="-25000" dirty="0" smtClean="0"/>
              <a:t>EB</a:t>
            </a:r>
            <a:r>
              <a:rPr lang="en-US" b="1" dirty="0" smtClean="0"/>
              <a:t>.      </a:t>
            </a:r>
            <a:endParaRPr lang="en-US" b="1" dirty="0"/>
          </a:p>
        </p:txBody>
      </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[2]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129" name="TextBox 128"/>
          <p:cNvSpPr txBox="1"/>
          <p:nvPr/>
        </p:nvSpPr>
        <p:spPr>
          <a:xfrm>
            <a:off x="928662" y="2035435"/>
            <a:ext cx="7858180" cy="1200329"/>
          </a:xfrm>
          <a:prstGeom prst="rect">
            <a:avLst/>
          </a:prstGeom>
          <a:noFill/>
        </p:spPr>
        <p:txBody>
          <a:bodyPr wrap="square" rtlCol="0">
            <a:spAutoFit/>
          </a:bodyPr>
          <a:lstStyle/>
          <a:p>
            <a:pPr algn="just"/>
            <a:r>
              <a:rPr lang="en-US" b="1" dirty="0" smtClean="0"/>
              <a:t>The two chosen sections are shown in figure below. As you can see, the section b-b can be used to find </a:t>
            </a:r>
            <a:r>
              <a:rPr lang="en-US" b="1" dirty="0" smtClean="0"/>
              <a:t>F</a:t>
            </a:r>
            <a:r>
              <a:rPr lang="en-US" b="1" baseline="-25000" dirty="0" smtClean="0"/>
              <a:t>EB</a:t>
            </a:r>
            <a:r>
              <a:rPr lang="en-US" b="1" dirty="0" smtClean="0"/>
              <a:t> </a:t>
            </a:r>
            <a:r>
              <a:rPr lang="en-US" b="1" dirty="0" smtClean="0"/>
              <a:t>if </a:t>
            </a:r>
            <a:r>
              <a:rPr lang="en-US" b="1" dirty="0" smtClean="0"/>
              <a:t>one </a:t>
            </a:r>
            <a:r>
              <a:rPr lang="en-US" b="1" dirty="0" smtClean="0"/>
              <a:t>of the other unknown forces is found. Our strategy is to find </a:t>
            </a:r>
            <a:r>
              <a:rPr lang="en-US" b="1" dirty="0" smtClean="0"/>
              <a:t>F</a:t>
            </a:r>
            <a:r>
              <a:rPr lang="en-US" b="1" baseline="-25000" dirty="0" smtClean="0"/>
              <a:t>EC</a:t>
            </a:r>
            <a:r>
              <a:rPr lang="en-US" b="1" dirty="0" smtClean="0"/>
              <a:t> </a:t>
            </a:r>
            <a:r>
              <a:rPr lang="en-US" b="1" dirty="0" smtClean="0"/>
              <a:t>from section a-a and then go back to section b-b and with the aid of equilibrium conditions, we can find our requirement.    </a:t>
            </a:r>
            <a:endParaRPr lang="en-US" b="1" dirty="0"/>
          </a:p>
        </p:txBody>
      </p:sp>
      <p:grpSp>
        <p:nvGrpSpPr>
          <p:cNvPr id="84" name="Group 83"/>
          <p:cNvGrpSpPr/>
          <p:nvPr/>
        </p:nvGrpSpPr>
        <p:grpSpPr>
          <a:xfrm>
            <a:off x="966783" y="3357562"/>
            <a:ext cx="4891101" cy="3392345"/>
            <a:chOff x="966783" y="2857496"/>
            <a:chExt cx="4891101" cy="3392345"/>
          </a:xfrm>
        </p:grpSpPr>
        <p:grpSp>
          <p:nvGrpSpPr>
            <p:cNvPr id="58" name="Group 57"/>
            <p:cNvGrpSpPr/>
            <p:nvPr/>
          </p:nvGrpSpPr>
          <p:grpSpPr>
            <a:xfrm>
              <a:off x="966783" y="2857496"/>
              <a:ext cx="4891101" cy="3392345"/>
              <a:chOff x="500034" y="2857496"/>
              <a:chExt cx="4891101" cy="3392345"/>
            </a:xfrm>
          </p:grpSpPr>
          <p:pic>
            <p:nvPicPr>
              <p:cNvPr id="4099" name="Picture 3"/>
              <p:cNvPicPr>
                <a:picLocks noChangeAspect="1" noChangeArrowheads="1"/>
              </p:cNvPicPr>
              <p:nvPr/>
            </p:nvPicPr>
            <p:blipFill>
              <a:blip r:embed="rId3" cstate="print"/>
              <a:srcRect/>
              <a:stretch>
                <a:fillRect/>
              </a:stretch>
            </p:blipFill>
            <p:spPr bwMode="auto">
              <a:xfrm>
                <a:off x="500034" y="2857496"/>
                <a:ext cx="4891101" cy="3392345"/>
              </a:xfrm>
              <a:prstGeom prst="rect">
                <a:avLst/>
              </a:prstGeom>
              <a:noFill/>
              <a:ln w="9525">
                <a:noFill/>
                <a:miter lim="800000"/>
                <a:headEnd/>
                <a:tailEnd/>
              </a:ln>
              <a:effectLst/>
            </p:spPr>
          </p:pic>
          <p:sp>
            <p:nvSpPr>
              <p:cNvPr id="56" name="TextBox 55"/>
              <p:cNvSpPr txBox="1"/>
              <p:nvPr/>
            </p:nvSpPr>
            <p:spPr>
              <a:xfrm>
                <a:off x="3786182" y="4000504"/>
                <a:ext cx="357190" cy="369332"/>
              </a:xfrm>
              <a:prstGeom prst="rect">
                <a:avLst/>
              </a:prstGeom>
              <a:noFill/>
            </p:spPr>
            <p:txBody>
              <a:bodyPr wrap="square" rtlCol="0">
                <a:spAutoFit/>
              </a:bodyPr>
              <a:lstStyle/>
              <a:p>
                <a:pPr algn="ctr"/>
                <a:r>
                  <a:rPr lang="en-US" b="1" dirty="0" smtClean="0"/>
                  <a:t>a</a:t>
                </a:r>
                <a:endParaRPr lang="en-US" b="1" dirty="0"/>
              </a:p>
            </p:txBody>
          </p:sp>
          <p:sp>
            <p:nvSpPr>
              <p:cNvPr id="57" name="TextBox 56"/>
              <p:cNvSpPr txBox="1"/>
              <p:nvPr/>
            </p:nvSpPr>
            <p:spPr>
              <a:xfrm>
                <a:off x="2143108" y="5572140"/>
                <a:ext cx="357190" cy="369332"/>
              </a:xfrm>
              <a:prstGeom prst="rect">
                <a:avLst/>
              </a:prstGeom>
              <a:noFill/>
            </p:spPr>
            <p:txBody>
              <a:bodyPr wrap="square" rtlCol="0">
                <a:spAutoFit/>
              </a:bodyPr>
              <a:lstStyle/>
              <a:p>
                <a:pPr algn="ctr"/>
                <a:r>
                  <a:rPr lang="en-US" b="1" dirty="0" smtClean="0"/>
                  <a:t>a</a:t>
                </a:r>
                <a:endParaRPr lang="en-US" b="1" dirty="0"/>
              </a:p>
            </p:txBody>
          </p:sp>
          <p:sp>
            <p:nvSpPr>
              <p:cNvPr id="73" name="TextBox 72"/>
              <p:cNvSpPr txBox="1"/>
              <p:nvPr/>
            </p:nvSpPr>
            <p:spPr>
              <a:xfrm>
                <a:off x="3676623" y="460052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EC</a:t>
                </a:r>
                <a:endParaRPr lang="en-US" sz="2000" b="1" baseline="-25000" dirty="0">
                  <a:solidFill>
                    <a:schemeClr val="tx2"/>
                  </a:solidFill>
                </a:endParaRPr>
              </a:p>
            </p:txBody>
          </p:sp>
        </p:grpSp>
        <p:cxnSp>
          <p:nvCxnSpPr>
            <p:cNvPr id="67" name="Straight Arrow Connector 66"/>
            <p:cNvCxnSpPr/>
            <p:nvPr/>
          </p:nvCxnSpPr>
          <p:spPr>
            <a:xfrm rot="10800000">
              <a:off x="4214812" y="4429132"/>
              <a:ext cx="428627"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68" name="Straight Arrow Connector 67"/>
            <p:cNvCxnSpPr/>
            <p:nvPr/>
          </p:nvCxnSpPr>
          <p:spPr>
            <a:xfrm>
              <a:off x="3643306" y="4786322"/>
              <a:ext cx="0"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69" name="Straight Arrow Connector 68"/>
            <p:cNvCxnSpPr/>
            <p:nvPr/>
          </p:nvCxnSpPr>
          <p:spPr>
            <a:xfrm rot="10800000">
              <a:off x="3071803" y="5072074"/>
              <a:ext cx="428628"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1" name="Straight Arrow Connector 70"/>
            <p:cNvCxnSpPr/>
            <p:nvPr/>
          </p:nvCxnSpPr>
          <p:spPr>
            <a:xfrm rot="16200000">
              <a:off x="3178959" y="5143512"/>
              <a:ext cx="0"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4" name="TextBox 73"/>
            <p:cNvSpPr txBox="1"/>
            <p:nvPr/>
          </p:nvSpPr>
          <p:spPr>
            <a:xfrm>
              <a:off x="3500430" y="475292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EB</a:t>
              </a:r>
              <a:endParaRPr lang="en-US" sz="2000" b="1" baseline="-25000" dirty="0">
                <a:solidFill>
                  <a:schemeClr val="tx2"/>
                </a:solidFill>
              </a:endParaRPr>
            </a:p>
          </p:txBody>
        </p:sp>
        <p:sp>
          <p:nvSpPr>
            <p:cNvPr id="75" name="TextBox 74"/>
            <p:cNvSpPr txBox="1"/>
            <p:nvPr/>
          </p:nvSpPr>
          <p:spPr>
            <a:xfrm>
              <a:off x="2571736" y="4572008"/>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BF</a:t>
              </a:r>
              <a:endParaRPr lang="en-US" sz="2000" b="1" baseline="-25000" dirty="0">
                <a:solidFill>
                  <a:schemeClr val="tx2"/>
                </a:solidFill>
              </a:endParaRPr>
            </a:p>
          </p:txBody>
        </p:sp>
        <p:sp>
          <p:nvSpPr>
            <p:cNvPr id="76" name="TextBox 75"/>
            <p:cNvSpPr txBox="1"/>
            <p:nvPr/>
          </p:nvSpPr>
          <p:spPr>
            <a:xfrm>
              <a:off x="2357422" y="500063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AB</a:t>
              </a:r>
              <a:endParaRPr lang="en-US" sz="2000" b="1" baseline="-25000" dirty="0">
                <a:solidFill>
                  <a:schemeClr val="tx2"/>
                </a:solidFill>
              </a:endParaRPr>
            </a:p>
          </p:txBody>
        </p:sp>
      </p:grpSp>
      <p:grpSp>
        <p:nvGrpSpPr>
          <p:cNvPr id="83" name="Group 82"/>
          <p:cNvGrpSpPr/>
          <p:nvPr/>
        </p:nvGrpSpPr>
        <p:grpSpPr>
          <a:xfrm>
            <a:off x="6215074" y="3600394"/>
            <a:ext cx="2928958" cy="2543250"/>
            <a:chOff x="5857884" y="2857496"/>
            <a:chExt cx="2928958" cy="2543250"/>
          </a:xfrm>
        </p:grpSpPr>
        <p:grpSp>
          <p:nvGrpSpPr>
            <p:cNvPr id="65" name="Group 64"/>
            <p:cNvGrpSpPr/>
            <p:nvPr/>
          </p:nvGrpSpPr>
          <p:grpSpPr>
            <a:xfrm>
              <a:off x="6000760" y="2857496"/>
              <a:ext cx="2214578" cy="1809750"/>
              <a:chOff x="5643570" y="3286124"/>
              <a:chExt cx="2214578" cy="1809750"/>
            </a:xfrm>
          </p:grpSpPr>
          <p:pic>
            <p:nvPicPr>
              <p:cNvPr id="4101" name="Picture 5"/>
              <p:cNvPicPr>
                <a:picLocks noChangeAspect="1" noChangeArrowheads="1"/>
              </p:cNvPicPr>
              <p:nvPr/>
            </p:nvPicPr>
            <p:blipFill>
              <a:blip r:embed="rId4" cstate="print"/>
              <a:srcRect/>
              <a:stretch>
                <a:fillRect/>
              </a:stretch>
            </p:blipFill>
            <p:spPr bwMode="auto">
              <a:xfrm>
                <a:off x="5786446" y="3286124"/>
                <a:ext cx="1943100" cy="1809750"/>
              </a:xfrm>
              <a:prstGeom prst="rect">
                <a:avLst/>
              </a:prstGeom>
              <a:noFill/>
              <a:ln w="9525">
                <a:noFill/>
                <a:miter lim="800000"/>
                <a:headEnd/>
                <a:tailEnd/>
              </a:ln>
              <a:effectLst/>
            </p:spPr>
          </p:pic>
          <p:sp>
            <p:nvSpPr>
              <p:cNvPr id="63" name="TextBox 62"/>
              <p:cNvSpPr txBox="1"/>
              <p:nvPr/>
            </p:nvSpPr>
            <p:spPr>
              <a:xfrm>
                <a:off x="5643570" y="4000504"/>
                <a:ext cx="357190" cy="369332"/>
              </a:xfrm>
              <a:prstGeom prst="rect">
                <a:avLst/>
              </a:prstGeom>
              <a:noFill/>
            </p:spPr>
            <p:txBody>
              <a:bodyPr wrap="square" rtlCol="0">
                <a:spAutoFit/>
              </a:bodyPr>
              <a:lstStyle/>
              <a:p>
                <a:pPr algn="ctr"/>
                <a:r>
                  <a:rPr lang="en-US" b="1" dirty="0" smtClean="0"/>
                  <a:t>b</a:t>
                </a:r>
                <a:endParaRPr lang="en-US" b="1" dirty="0"/>
              </a:p>
            </p:txBody>
          </p:sp>
          <p:sp>
            <p:nvSpPr>
              <p:cNvPr id="64" name="TextBox 63"/>
              <p:cNvSpPr txBox="1"/>
              <p:nvPr/>
            </p:nvSpPr>
            <p:spPr>
              <a:xfrm>
                <a:off x="7500958" y="4000504"/>
                <a:ext cx="357190" cy="369332"/>
              </a:xfrm>
              <a:prstGeom prst="rect">
                <a:avLst/>
              </a:prstGeom>
              <a:noFill/>
            </p:spPr>
            <p:txBody>
              <a:bodyPr wrap="square" rtlCol="0">
                <a:spAutoFit/>
              </a:bodyPr>
              <a:lstStyle/>
              <a:p>
                <a:pPr algn="ctr"/>
                <a:r>
                  <a:rPr lang="en-US" b="1" dirty="0" smtClean="0"/>
                  <a:t>b</a:t>
                </a:r>
                <a:endParaRPr lang="en-US" b="1" dirty="0"/>
              </a:p>
            </p:txBody>
          </p:sp>
        </p:grpSp>
        <p:sp>
          <p:nvSpPr>
            <p:cNvPr id="77" name="TextBox 76"/>
            <p:cNvSpPr txBox="1"/>
            <p:nvPr/>
          </p:nvSpPr>
          <p:spPr>
            <a:xfrm>
              <a:off x="8072462" y="4572008"/>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ED</a:t>
              </a:r>
              <a:endParaRPr lang="en-US" sz="2000" b="1" baseline="-25000" dirty="0">
                <a:solidFill>
                  <a:schemeClr val="tx2"/>
                </a:solidFill>
              </a:endParaRPr>
            </a:p>
          </p:txBody>
        </p:sp>
        <p:cxnSp>
          <p:nvCxnSpPr>
            <p:cNvPr id="78" name="Straight Arrow Connector 77"/>
            <p:cNvCxnSpPr/>
            <p:nvPr/>
          </p:nvCxnSpPr>
          <p:spPr>
            <a:xfrm rot="10800000">
              <a:off x="7858148" y="4357694"/>
              <a:ext cx="428627"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9" name="Straight Arrow Connector 78"/>
            <p:cNvCxnSpPr/>
            <p:nvPr/>
          </p:nvCxnSpPr>
          <p:spPr>
            <a:xfrm rot="10800000" flipH="1">
              <a:off x="5929322" y="4429132"/>
              <a:ext cx="428627"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80" name="Straight Arrow Connector 79"/>
            <p:cNvCxnSpPr/>
            <p:nvPr/>
          </p:nvCxnSpPr>
          <p:spPr>
            <a:xfrm rot="5400000">
              <a:off x="6929455" y="4795846"/>
              <a:ext cx="428627"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81" name="TextBox 80"/>
            <p:cNvSpPr txBox="1"/>
            <p:nvPr/>
          </p:nvSpPr>
          <p:spPr>
            <a:xfrm>
              <a:off x="5857884" y="464344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EF</a:t>
              </a:r>
              <a:endParaRPr lang="en-US" sz="2000" b="1" baseline="-25000" dirty="0">
                <a:solidFill>
                  <a:schemeClr val="tx2"/>
                </a:solidFill>
              </a:endParaRPr>
            </a:p>
          </p:txBody>
        </p:sp>
        <p:sp>
          <p:nvSpPr>
            <p:cNvPr id="82" name="TextBox 81"/>
            <p:cNvSpPr txBox="1"/>
            <p:nvPr/>
          </p:nvSpPr>
          <p:spPr>
            <a:xfrm>
              <a:off x="6786578" y="500063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EB</a:t>
              </a:r>
              <a:endParaRPr lang="en-US" sz="2000" b="1" baseline="-25000" dirty="0">
                <a:solidFill>
                  <a:schemeClr val="tx2"/>
                </a:solidFill>
              </a:endParaRPr>
            </a:p>
          </p:txBody>
        </p:sp>
      </p:grpSp>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3"/>
          <p:cNvGrpSpPr/>
          <p:nvPr/>
        </p:nvGrpSpPr>
        <p:grpSpPr>
          <a:xfrm>
            <a:off x="4000496" y="3322803"/>
            <a:ext cx="5072098" cy="3392345"/>
            <a:chOff x="966783" y="2857496"/>
            <a:chExt cx="5072098" cy="3392345"/>
          </a:xfrm>
        </p:grpSpPr>
        <p:grpSp>
          <p:nvGrpSpPr>
            <p:cNvPr id="3" name="Group 57"/>
            <p:cNvGrpSpPr/>
            <p:nvPr/>
          </p:nvGrpSpPr>
          <p:grpSpPr>
            <a:xfrm>
              <a:off x="966783" y="2857496"/>
              <a:ext cx="5072098" cy="3392345"/>
              <a:chOff x="500034" y="2857496"/>
              <a:chExt cx="5072098" cy="3392345"/>
            </a:xfrm>
          </p:grpSpPr>
          <p:pic>
            <p:nvPicPr>
              <p:cNvPr id="4099" name="Picture 3"/>
              <p:cNvPicPr>
                <a:picLocks noChangeAspect="1" noChangeArrowheads="1"/>
              </p:cNvPicPr>
              <p:nvPr/>
            </p:nvPicPr>
            <p:blipFill>
              <a:blip r:embed="rId2" cstate="print"/>
              <a:srcRect/>
              <a:stretch>
                <a:fillRect/>
              </a:stretch>
            </p:blipFill>
            <p:spPr bwMode="auto">
              <a:xfrm>
                <a:off x="500034" y="2857496"/>
                <a:ext cx="4891101" cy="3392345"/>
              </a:xfrm>
              <a:prstGeom prst="rect">
                <a:avLst/>
              </a:prstGeom>
              <a:noFill/>
              <a:ln w="9525">
                <a:noFill/>
                <a:miter lim="800000"/>
                <a:headEnd/>
                <a:tailEnd/>
              </a:ln>
              <a:effectLst/>
            </p:spPr>
          </p:pic>
          <p:sp>
            <p:nvSpPr>
              <p:cNvPr id="56" name="TextBox 55"/>
              <p:cNvSpPr txBox="1"/>
              <p:nvPr/>
            </p:nvSpPr>
            <p:spPr>
              <a:xfrm>
                <a:off x="3786182" y="4000504"/>
                <a:ext cx="357190" cy="369332"/>
              </a:xfrm>
              <a:prstGeom prst="rect">
                <a:avLst/>
              </a:prstGeom>
              <a:noFill/>
            </p:spPr>
            <p:txBody>
              <a:bodyPr wrap="square" rtlCol="0">
                <a:spAutoFit/>
              </a:bodyPr>
              <a:lstStyle/>
              <a:p>
                <a:pPr algn="ctr"/>
                <a:r>
                  <a:rPr lang="en-US" b="1" dirty="0" smtClean="0"/>
                  <a:t>a</a:t>
                </a:r>
                <a:endParaRPr lang="en-US" b="1" dirty="0"/>
              </a:p>
            </p:txBody>
          </p:sp>
          <p:sp>
            <p:nvSpPr>
              <p:cNvPr id="57" name="TextBox 56"/>
              <p:cNvSpPr txBox="1"/>
              <p:nvPr/>
            </p:nvSpPr>
            <p:spPr>
              <a:xfrm>
                <a:off x="2143108" y="5572140"/>
                <a:ext cx="357190" cy="369332"/>
              </a:xfrm>
              <a:prstGeom prst="rect">
                <a:avLst/>
              </a:prstGeom>
              <a:noFill/>
            </p:spPr>
            <p:txBody>
              <a:bodyPr wrap="square" rtlCol="0">
                <a:spAutoFit/>
              </a:bodyPr>
              <a:lstStyle/>
              <a:p>
                <a:pPr algn="ctr"/>
                <a:r>
                  <a:rPr lang="en-US" b="1" dirty="0" smtClean="0"/>
                  <a:t>a</a:t>
                </a:r>
                <a:endParaRPr lang="en-US" b="1" dirty="0"/>
              </a:p>
            </p:txBody>
          </p:sp>
          <p:sp>
            <p:nvSpPr>
              <p:cNvPr id="73" name="TextBox 72"/>
              <p:cNvSpPr txBox="1"/>
              <p:nvPr/>
            </p:nvSpPr>
            <p:spPr>
              <a:xfrm>
                <a:off x="4071934" y="5000636"/>
                <a:ext cx="714380" cy="400110"/>
              </a:xfrm>
              <a:prstGeom prst="rect">
                <a:avLst/>
              </a:prstGeom>
              <a:noFill/>
            </p:spPr>
            <p:txBody>
              <a:bodyPr wrap="square" rtlCol="0">
                <a:spAutoFit/>
              </a:bodyPr>
              <a:lstStyle/>
              <a:p>
                <a:pPr algn="ctr"/>
                <a:r>
                  <a:rPr lang="en-US" sz="2000" b="1" dirty="0" err="1" smtClean="0">
                    <a:solidFill>
                      <a:schemeClr val="tx2"/>
                    </a:solidFill>
                  </a:rPr>
                  <a:t>F</a:t>
                </a:r>
                <a:r>
                  <a:rPr lang="en-US" sz="2000" b="1" baseline="-25000" dirty="0" err="1" smtClean="0">
                    <a:solidFill>
                      <a:schemeClr val="tx2"/>
                    </a:solidFill>
                  </a:rPr>
                  <a:t>EC,x</a:t>
                </a:r>
                <a:endParaRPr lang="en-US" sz="2000" b="1" baseline="-25000" dirty="0">
                  <a:solidFill>
                    <a:schemeClr val="tx2"/>
                  </a:solidFill>
                </a:endParaRPr>
              </a:p>
            </p:txBody>
          </p:sp>
          <p:sp>
            <p:nvSpPr>
              <p:cNvPr id="38" name="TextBox 37"/>
              <p:cNvSpPr txBox="1"/>
              <p:nvPr/>
            </p:nvSpPr>
            <p:spPr>
              <a:xfrm>
                <a:off x="4286248" y="4671964"/>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EC</a:t>
                </a:r>
                <a:endParaRPr lang="en-US" sz="2000" b="1" baseline="-25000" dirty="0">
                  <a:solidFill>
                    <a:schemeClr val="tx2"/>
                  </a:solidFill>
                </a:endParaRPr>
              </a:p>
            </p:txBody>
          </p:sp>
          <p:sp>
            <p:nvSpPr>
              <p:cNvPr id="39" name="TextBox 38"/>
              <p:cNvSpPr txBox="1"/>
              <p:nvPr/>
            </p:nvSpPr>
            <p:spPr>
              <a:xfrm>
                <a:off x="4857752" y="4529088"/>
                <a:ext cx="714380" cy="400110"/>
              </a:xfrm>
              <a:prstGeom prst="rect">
                <a:avLst/>
              </a:prstGeom>
              <a:noFill/>
            </p:spPr>
            <p:txBody>
              <a:bodyPr wrap="square" rtlCol="0">
                <a:spAutoFit/>
              </a:bodyPr>
              <a:lstStyle/>
              <a:p>
                <a:pPr algn="ctr"/>
                <a:r>
                  <a:rPr lang="en-US" sz="2000" b="1" dirty="0" err="1" smtClean="0">
                    <a:solidFill>
                      <a:schemeClr val="tx2"/>
                    </a:solidFill>
                  </a:rPr>
                  <a:t>F</a:t>
                </a:r>
                <a:r>
                  <a:rPr lang="en-US" sz="2000" b="1" baseline="-25000" dirty="0" err="1" smtClean="0">
                    <a:solidFill>
                      <a:schemeClr val="tx2"/>
                    </a:solidFill>
                  </a:rPr>
                  <a:t>EC,y</a:t>
                </a:r>
                <a:endParaRPr lang="en-US" sz="2000" b="1" baseline="-25000" dirty="0">
                  <a:solidFill>
                    <a:schemeClr val="tx2"/>
                  </a:solidFill>
                </a:endParaRPr>
              </a:p>
            </p:txBody>
          </p:sp>
        </p:grpSp>
        <p:cxnSp>
          <p:nvCxnSpPr>
            <p:cNvPr id="67" name="Straight Arrow Connector 66"/>
            <p:cNvCxnSpPr/>
            <p:nvPr/>
          </p:nvCxnSpPr>
          <p:spPr>
            <a:xfrm rot="10800000">
              <a:off x="5181625" y="5072074"/>
              <a:ext cx="428627"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68" name="Straight Arrow Connector 67"/>
            <p:cNvCxnSpPr/>
            <p:nvPr/>
          </p:nvCxnSpPr>
          <p:spPr>
            <a:xfrm>
              <a:off x="3643306" y="4786322"/>
              <a:ext cx="0"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69" name="Straight Arrow Connector 68"/>
            <p:cNvCxnSpPr/>
            <p:nvPr/>
          </p:nvCxnSpPr>
          <p:spPr>
            <a:xfrm rot="10800000">
              <a:off x="3071803" y="5072074"/>
              <a:ext cx="428628"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71" name="Straight Arrow Connector 70"/>
            <p:cNvCxnSpPr/>
            <p:nvPr/>
          </p:nvCxnSpPr>
          <p:spPr>
            <a:xfrm rot="16200000">
              <a:off x="3178959" y="5143512"/>
              <a:ext cx="0"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74" name="TextBox 73"/>
            <p:cNvSpPr txBox="1"/>
            <p:nvPr/>
          </p:nvSpPr>
          <p:spPr>
            <a:xfrm>
              <a:off x="3500430" y="475292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EB</a:t>
              </a:r>
              <a:endParaRPr lang="en-US" sz="2000" b="1" baseline="-25000" dirty="0">
                <a:solidFill>
                  <a:schemeClr val="tx2"/>
                </a:solidFill>
              </a:endParaRPr>
            </a:p>
          </p:txBody>
        </p:sp>
        <p:sp>
          <p:nvSpPr>
            <p:cNvPr id="75" name="TextBox 74"/>
            <p:cNvSpPr txBox="1"/>
            <p:nvPr/>
          </p:nvSpPr>
          <p:spPr>
            <a:xfrm>
              <a:off x="2571736" y="4572008"/>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BF</a:t>
              </a:r>
              <a:endParaRPr lang="en-US" sz="2000" b="1" baseline="-25000" dirty="0">
                <a:solidFill>
                  <a:schemeClr val="tx2"/>
                </a:solidFill>
              </a:endParaRPr>
            </a:p>
          </p:txBody>
        </p:sp>
        <p:sp>
          <p:nvSpPr>
            <p:cNvPr id="76" name="TextBox 75"/>
            <p:cNvSpPr txBox="1"/>
            <p:nvPr/>
          </p:nvSpPr>
          <p:spPr>
            <a:xfrm>
              <a:off x="2357422" y="500063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AB</a:t>
              </a:r>
              <a:endParaRPr lang="en-US" sz="2000" b="1" baseline="-25000" dirty="0">
                <a:solidFill>
                  <a:schemeClr val="tx2"/>
                </a:solidFill>
              </a:endParaRPr>
            </a:p>
          </p:txBody>
        </p:sp>
        <p:cxnSp>
          <p:nvCxnSpPr>
            <p:cNvPr id="36" name="Straight Arrow Connector 35"/>
            <p:cNvCxnSpPr/>
            <p:nvPr/>
          </p:nvCxnSpPr>
          <p:spPr>
            <a:xfrm rot="10800000">
              <a:off x="5181625" y="5357826"/>
              <a:ext cx="428627"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7" name="Straight Arrow Connector 36"/>
            <p:cNvCxnSpPr/>
            <p:nvPr/>
          </p:nvCxnSpPr>
          <p:spPr>
            <a:xfrm rot="10800000">
              <a:off x="5610253" y="4920628"/>
              <a:ext cx="0" cy="36576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gr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[2]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129" name="TextBox 128"/>
          <p:cNvSpPr txBox="1"/>
          <p:nvPr/>
        </p:nvSpPr>
        <p:spPr>
          <a:xfrm>
            <a:off x="928662" y="2214554"/>
            <a:ext cx="7858180" cy="2839239"/>
          </a:xfrm>
          <a:prstGeom prst="rect">
            <a:avLst/>
          </a:prstGeom>
          <a:noFill/>
        </p:spPr>
        <p:txBody>
          <a:bodyPr wrap="square" rtlCol="0">
            <a:spAutoFit/>
          </a:bodyPr>
          <a:lstStyle/>
          <a:p>
            <a:pPr algn="just">
              <a:lnSpc>
                <a:spcPct val="150000"/>
              </a:lnSpc>
            </a:pPr>
            <a:r>
              <a:rPr lang="en-US" b="1" dirty="0" smtClean="0"/>
              <a:t>To find </a:t>
            </a:r>
            <a:r>
              <a:rPr lang="en-US" b="1" dirty="0" smtClean="0"/>
              <a:t>F</a:t>
            </a:r>
            <a:r>
              <a:rPr lang="en-US" b="1" baseline="-25000" dirty="0" smtClean="0"/>
              <a:t>EC</a:t>
            </a:r>
            <a:r>
              <a:rPr lang="en-US" b="1" dirty="0" smtClean="0"/>
              <a:t>, </a:t>
            </a:r>
            <a:r>
              <a:rPr lang="en-US" b="1" dirty="0" smtClean="0"/>
              <a:t>we use the principle of transmissibility and slide this force to  point C as shown. Then we can resolve it to its components. Apply the moment equation at point (B):</a:t>
            </a:r>
            <a:r>
              <a:rPr lang="en-US" b="1" dirty="0" smtClean="0">
                <a:solidFill>
                  <a:srgbClr val="FF0000"/>
                </a:solidFill>
              </a:rPr>
              <a:t> </a:t>
            </a:r>
          </a:p>
          <a:p>
            <a:pPr>
              <a:lnSpc>
                <a:spcPct val="150000"/>
              </a:lnSpc>
            </a:pPr>
            <a:r>
              <a:rPr lang="en-US" b="1" dirty="0" smtClean="0"/>
              <a:t>∑M</a:t>
            </a:r>
            <a:r>
              <a:rPr lang="en-US" b="1" baseline="-25000" dirty="0" smtClean="0"/>
              <a:t>B</a:t>
            </a:r>
            <a:r>
              <a:rPr lang="en-US" b="1" dirty="0" smtClean="0"/>
              <a:t>= 0 →-500(4) – 1500(2) + 2000(4) – F</a:t>
            </a:r>
            <a:r>
              <a:rPr lang="en-US" b="1" baseline="-25000" dirty="0" smtClean="0"/>
              <a:t>EC </a:t>
            </a:r>
            <a:r>
              <a:rPr lang="en-US" b="1" dirty="0" smtClean="0"/>
              <a:t>sin(30)(4)= 0</a:t>
            </a:r>
          </a:p>
          <a:p>
            <a:pPr>
              <a:lnSpc>
                <a:spcPct val="150000"/>
              </a:lnSpc>
            </a:pPr>
            <a:endParaRPr lang="en-US" sz="700" b="1" dirty="0" smtClean="0"/>
          </a:p>
          <a:p>
            <a:pPr>
              <a:lnSpc>
                <a:spcPct val="150000"/>
              </a:lnSpc>
            </a:pPr>
            <a:r>
              <a:rPr lang="en-US" b="1" dirty="0" smtClean="0"/>
              <a:t> → F</a:t>
            </a:r>
            <a:r>
              <a:rPr lang="en-US" b="1" baseline="-25000" dirty="0" smtClean="0"/>
              <a:t>EC</a:t>
            </a:r>
            <a:r>
              <a:rPr lang="en-US" b="1" dirty="0" smtClean="0"/>
              <a:t>= 1500 N </a:t>
            </a:r>
          </a:p>
          <a:p>
            <a:pPr algn="just">
              <a:lnSpc>
                <a:spcPct val="150000"/>
              </a:lnSpc>
            </a:pPr>
            <a:r>
              <a:rPr lang="en-US" b="1" dirty="0" smtClean="0"/>
              <a:t>   </a:t>
            </a:r>
            <a:endParaRPr lang="en-US" b="1" dirty="0"/>
          </a:p>
        </p:txBody>
      </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[2]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14446"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129" name="TextBox 128"/>
          <p:cNvSpPr txBox="1"/>
          <p:nvPr/>
        </p:nvSpPr>
        <p:spPr>
          <a:xfrm>
            <a:off x="928662" y="2214554"/>
            <a:ext cx="7858180" cy="2957861"/>
          </a:xfrm>
          <a:prstGeom prst="rect">
            <a:avLst/>
          </a:prstGeom>
          <a:noFill/>
        </p:spPr>
        <p:txBody>
          <a:bodyPr wrap="square" rtlCol="0">
            <a:spAutoFit/>
          </a:bodyPr>
          <a:lstStyle/>
          <a:p>
            <a:pPr algn="just">
              <a:lnSpc>
                <a:spcPct val="150000"/>
              </a:lnSpc>
            </a:pPr>
            <a:r>
              <a:rPr lang="en-US" b="1" dirty="0" smtClean="0"/>
              <a:t>After finding F</a:t>
            </a:r>
            <a:r>
              <a:rPr lang="en-US" b="1" baseline="-25000" dirty="0" smtClean="0"/>
              <a:t>ED</a:t>
            </a:r>
            <a:r>
              <a:rPr lang="en-US" b="1" dirty="0" smtClean="0"/>
              <a:t>, we now can take the section b-b and apply the force equilibrium equations at this point:  </a:t>
            </a:r>
          </a:p>
          <a:p>
            <a:pPr>
              <a:lnSpc>
                <a:spcPct val="150000"/>
              </a:lnSpc>
            </a:pPr>
            <a:r>
              <a:rPr lang="en-US" b="1" dirty="0" smtClean="0">
                <a:solidFill>
                  <a:srgbClr val="FF0000"/>
                </a:solidFill>
              </a:rPr>
              <a:t>Summation of forces in x-direction:  </a:t>
            </a:r>
          </a:p>
          <a:p>
            <a:pPr>
              <a:lnSpc>
                <a:spcPct val="150000"/>
              </a:lnSpc>
            </a:pPr>
            <a:r>
              <a:rPr lang="en-US" b="1" dirty="0" smtClean="0"/>
              <a:t>∑</a:t>
            </a:r>
            <a:r>
              <a:rPr lang="en-US" b="1" dirty="0" err="1" smtClean="0"/>
              <a:t>Fx</a:t>
            </a:r>
            <a:r>
              <a:rPr lang="en-US" b="1" dirty="0" smtClean="0"/>
              <a:t> = 0  → F</a:t>
            </a:r>
            <a:r>
              <a:rPr lang="en-US" b="1" baseline="-25000" dirty="0" smtClean="0"/>
              <a:t>EF</a:t>
            </a:r>
            <a:r>
              <a:rPr lang="en-US" b="1" dirty="0" smtClean="0"/>
              <a:t> </a:t>
            </a:r>
            <a:r>
              <a:rPr lang="en-US" b="1" dirty="0" err="1" smtClean="0"/>
              <a:t>cos</a:t>
            </a:r>
            <a:r>
              <a:rPr lang="en-US" b="1" dirty="0" smtClean="0"/>
              <a:t>(30) – 1500 </a:t>
            </a:r>
            <a:r>
              <a:rPr lang="en-US" b="1" dirty="0" err="1" smtClean="0"/>
              <a:t>cos</a:t>
            </a:r>
            <a:r>
              <a:rPr lang="en-US" b="1" dirty="0" smtClean="0"/>
              <a:t>(30) = 0 → F</a:t>
            </a:r>
            <a:r>
              <a:rPr lang="en-US" b="1" baseline="-25000" dirty="0" smtClean="0"/>
              <a:t>EF</a:t>
            </a:r>
            <a:r>
              <a:rPr lang="en-US" b="1" dirty="0" smtClean="0"/>
              <a:t> = 1500N </a:t>
            </a:r>
          </a:p>
          <a:p>
            <a:pPr>
              <a:lnSpc>
                <a:spcPct val="150000"/>
              </a:lnSpc>
            </a:pPr>
            <a:r>
              <a:rPr lang="en-US" b="1" dirty="0" smtClean="0">
                <a:solidFill>
                  <a:srgbClr val="FF0000"/>
                </a:solidFill>
              </a:rPr>
              <a:t>Summation of forces in y-direction:  </a:t>
            </a:r>
          </a:p>
          <a:p>
            <a:pPr>
              <a:lnSpc>
                <a:spcPct val="150000"/>
              </a:lnSpc>
            </a:pPr>
            <a:r>
              <a:rPr lang="en-US" b="1" dirty="0" smtClean="0"/>
              <a:t>∑</a:t>
            </a:r>
            <a:r>
              <a:rPr lang="en-US" b="1" dirty="0" err="1" smtClean="0"/>
              <a:t>Fy</a:t>
            </a:r>
            <a:r>
              <a:rPr lang="en-US" b="1" dirty="0" smtClean="0"/>
              <a:t> = 0  → 1500 sin(30) + 1500 sin(30) – 500 - F</a:t>
            </a:r>
            <a:r>
              <a:rPr lang="en-US" b="1" baseline="-25000" dirty="0" smtClean="0"/>
              <a:t>EB</a:t>
            </a:r>
            <a:r>
              <a:rPr lang="en-US" b="1" dirty="0" smtClean="0"/>
              <a:t>= 0 </a:t>
            </a:r>
          </a:p>
          <a:p>
            <a:pPr>
              <a:lnSpc>
                <a:spcPct val="150000"/>
              </a:lnSpc>
            </a:pPr>
            <a:r>
              <a:rPr lang="en-US" b="1" dirty="0" smtClean="0"/>
              <a:t> → F</a:t>
            </a:r>
            <a:r>
              <a:rPr lang="en-US" b="1" baseline="-25000" dirty="0" smtClean="0"/>
              <a:t>EB</a:t>
            </a:r>
            <a:r>
              <a:rPr lang="en-US" b="1" dirty="0" smtClean="0"/>
              <a:t> = 1000N</a:t>
            </a:r>
            <a:endParaRPr lang="en-US" b="1" dirty="0"/>
          </a:p>
        </p:txBody>
      </p:sp>
      <p:grpSp>
        <p:nvGrpSpPr>
          <p:cNvPr id="29" name="Group 28"/>
          <p:cNvGrpSpPr/>
          <p:nvPr/>
        </p:nvGrpSpPr>
        <p:grpSpPr>
          <a:xfrm>
            <a:off x="6215074" y="3500438"/>
            <a:ext cx="2928958" cy="2543250"/>
            <a:chOff x="5857884" y="2857496"/>
            <a:chExt cx="2928958" cy="2543250"/>
          </a:xfrm>
        </p:grpSpPr>
        <p:grpSp>
          <p:nvGrpSpPr>
            <p:cNvPr id="30" name="Group 64"/>
            <p:cNvGrpSpPr/>
            <p:nvPr/>
          </p:nvGrpSpPr>
          <p:grpSpPr>
            <a:xfrm>
              <a:off x="6000760" y="2857496"/>
              <a:ext cx="2214578" cy="1809750"/>
              <a:chOff x="5643570" y="3286124"/>
              <a:chExt cx="2214578" cy="1809750"/>
            </a:xfrm>
          </p:grpSpPr>
          <p:pic>
            <p:nvPicPr>
              <p:cNvPr id="43" name="Picture 5"/>
              <p:cNvPicPr>
                <a:picLocks noChangeAspect="1" noChangeArrowheads="1"/>
              </p:cNvPicPr>
              <p:nvPr/>
            </p:nvPicPr>
            <p:blipFill>
              <a:blip r:embed="rId3" cstate="print"/>
              <a:srcRect/>
              <a:stretch>
                <a:fillRect/>
              </a:stretch>
            </p:blipFill>
            <p:spPr bwMode="auto">
              <a:xfrm>
                <a:off x="5786446" y="3286124"/>
                <a:ext cx="1943100" cy="1809750"/>
              </a:xfrm>
              <a:prstGeom prst="rect">
                <a:avLst/>
              </a:prstGeom>
              <a:noFill/>
              <a:ln w="9525">
                <a:noFill/>
                <a:miter lim="800000"/>
                <a:headEnd/>
                <a:tailEnd/>
              </a:ln>
              <a:effectLst/>
            </p:spPr>
          </p:pic>
          <p:sp>
            <p:nvSpPr>
              <p:cNvPr id="44" name="TextBox 43"/>
              <p:cNvSpPr txBox="1"/>
              <p:nvPr/>
            </p:nvSpPr>
            <p:spPr>
              <a:xfrm>
                <a:off x="5643570" y="4000504"/>
                <a:ext cx="357190" cy="369332"/>
              </a:xfrm>
              <a:prstGeom prst="rect">
                <a:avLst/>
              </a:prstGeom>
              <a:noFill/>
            </p:spPr>
            <p:txBody>
              <a:bodyPr wrap="square" rtlCol="0">
                <a:spAutoFit/>
              </a:bodyPr>
              <a:lstStyle/>
              <a:p>
                <a:pPr algn="ctr"/>
                <a:r>
                  <a:rPr lang="en-US" b="1" dirty="0" smtClean="0"/>
                  <a:t>b</a:t>
                </a:r>
                <a:endParaRPr lang="en-US" b="1" dirty="0"/>
              </a:p>
            </p:txBody>
          </p:sp>
          <p:sp>
            <p:nvSpPr>
              <p:cNvPr id="45" name="TextBox 44"/>
              <p:cNvSpPr txBox="1"/>
              <p:nvPr/>
            </p:nvSpPr>
            <p:spPr>
              <a:xfrm>
                <a:off x="7500958" y="4000504"/>
                <a:ext cx="357190" cy="369332"/>
              </a:xfrm>
              <a:prstGeom prst="rect">
                <a:avLst/>
              </a:prstGeom>
              <a:noFill/>
            </p:spPr>
            <p:txBody>
              <a:bodyPr wrap="square" rtlCol="0">
                <a:spAutoFit/>
              </a:bodyPr>
              <a:lstStyle/>
              <a:p>
                <a:pPr algn="ctr"/>
                <a:r>
                  <a:rPr lang="en-US" b="1" dirty="0" smtClean="0"/>
                  <a:t>b</a:t>
                </a:r>
                <a:endParaRPr lang="en-US" b="1" dirty="0"/>
              </a:p>
            </p:txBody>
          </p:sp>
        </p:grpSp>
        <p:sp>
          <p:nvSpPr>
            <p:cNvPr id="31" name="TextBox 30"/>
            <p:cNvSpPr txBox="1"/>
            <p:nvPr/>
          </p:nvSpPr>
          <p:spPr>
            <a:xfrm>
              <a:off x="8072462" y="4572008"/>
              <a:ext cx="714380" cy="400110"/>
            </a:xfrm>
            <a:prstGeom prst="rect">
              <a:avLst/>
            </a:prstGeom>
            <a:noFill/>
          </p:spPr>
          <p:txBody>
            <a:bodyPr wrap="square" rtlCol="0">
              <a:spAutoFit/>
            </a:bodyPr>
            <a:lstStyle/>
            <a:p>
              <a:pPr algn="ctr"/>
              <a:r>
                <a:rPr lang="en-US" sz="2000" b="1" dirty="0" smtClean="0">
                  <a:solidFill>
                    <a:schemeClr val="tx2"/>
                  </a:solidFill>
                </a:rPr>
                <a:t>1500</a:t>
              </a:r>
              <a:endParaRPr lang="en-US" sz="2000" b="1" baseline="-25000" dirty="0">
                <a:solidFill>
                  <a:schemeClr val="tx2"/>
                </a:solidFill>
              </a:endParaRPr>
            </a:p>
          </p:txBody>
        </p:sp>
        <p:cxnSp>
          <p:nvCxnSpPr>
            <p:cNvPr id="32" name="Straight Arrow Connector 31"/>
            <p:cNvCxnSpPr/>
            <p:nvPr/>
          </p:nvCxnSpPr>
          <p:spPr>
            <a:xfrm rot="10800000">
              <a:off x="7858148" y="4357694"/>
              <a:ext cx="428627"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5" name="Straight Arrow Connector 34"/>
            <p:cNvCxnSpPr/>
            <p:nvPr/>
          </p:nvCxnSpPr>
          <p:spPr>
            <a:xfrm rot="10800000" flipH="1">
              <a:off x="5929322" y="4429132"/>
              <a:ext cx="428627"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40" name="Straight Arrow Connector 39"/>
            <p:cNvCxnSpPr/>
            <p:nvPr/>
          </p:nvCxnSpPr>
          <p:spPr>
            <a:xfrm rot="5400000">
              <a:off x="6929455" y="4795846"/>
              <a:ext cx="428627"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1" name="TextBox 40"/>
            <p:cNvSpPr txBox="1"/>
            <p:nvPr/>
          </p:nvSpPr>
          <p:spPr>
            <a:xfrm>
              <a:off x="5857884" y="464344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EF</a:t>
              </a:r>
              <a:endParaRPr lang="en-US" sz="2000" b="1" baseline="-25000" dirty="0">
                <a:solidFill>
                  <a:schemeClr val="tx2"/>
                </a:solidFill>
              </a:endParaRPr>
            </a:p>
          </p:txBody>
        </p:sp>
        <p:sp>
          <p:nvSpPr>
            <p:cNvPr id="42" name="TextBox 41"/>
            <p:cNvSpPr txBox="1"/>
            <p:nvPr/>
          </p:nvSpPr>
          <p:spPr>
            <a:xfrm>
              <a:off x="6786578" y="5000636"/>
              <a:ext cx="714380" cy="400110"/>
            </a:xfrm>
            <a:prstGeom prst="rect">
              <a:avLst/>
            </a:prstGeom>
            <a:noFill/>
          </p:spPr>
          <p:txBody>
            <a:bodyPr wrap="square" rtlCol="0">
              <a:spAutoFit/>
            </a:bodyPr>
            <a:lstStyle/>
            <a:p>
              <a:pPr algn="ctr"/>
              <a:r>
                <a:rPr lang="en-US" sz="2000" b="1" dirty="0" smtClean="0">
                  <a:solidFill>
                    <a:schemeClr val="tx2"/>
                  </a:solidFill>
                </a:rPr>
                <a:t>F</a:t>
              </a:r>
              <a:r>
                <a:rPr lang="en-US" sz="2000" b="1" baseline="-25000" dirty="0" smtClean="0">
                  <a:solidFill>
                    <a:schemeClr val="tx2"/>
                  </a:solidFill>
                </a:rPr>
                <a:t>EB</a:t>
              </a:r>
              <a:endParaRPr lang="en-US" sz="2000" b="1" baseline="-25000" dirty="0">
                <a:solidFill>
                  <a:schemeClr val="tx2"/>
                </a:solidFill>
              </a:endParaRPr>
            </a:p>
          </p:txBody>
        </p:sp>
      </p:grpSp>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smtClean="0">
                <a:ln w="1905"/>
                <a:solidFill>
                  <a:srgbClr val="FF0000"/>
                </a:solidFill>
                <a:effectLst>
                  <a:innerShdw blurRad="69850" dist="43180" dir="5400000">
                    <a:srgbClr val="000000">
                      <a:alpha val="65000"/>
                    </a:srgbClr>
                  </a:innerShdw>
                </a:effectLst>
              </a:rPr>
              <a:t>Method 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a:t>
            </a:r>
            <a:r>
              <a:rPr kumimoji="0" lang="en-US" sz="4800" b="1" i="0" u="none" strike="noStrike" kern="1200" cap="none" spc="0" normalizeH="0" baseline="0" noProof="0" smtClean="0">
                <a:ln>
                  <a:noFill/>
                </a:ln>
                <a:solidFill>
                  <a:srgbClr val="0070C0"/>
                </a:solidFill>
                <a:effectLst/>
                <a:uLnTx/>
                <a:uFillTx/>
                <a:latin typeface="Andalus" pitchFamily="18" charset="-78"/>
                <a:ea typeface="+mn-ea"/>
                <a:cs typeface="Andalus" pitchFamily="18" charset="-78"/>
              </a:rPr>
              <a:t>the quiz</a:t>
            </a:r>
            <a:endPar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In this lecture we will  </a:t>
            </a:r>
            <a:endParaRPr lang="en-US" b="1" dirty="0">
              <a:latin typeface="Times New Roman" pitchFamily="18" charset="0"/>
              <a:cs typeface="Times New Roman" pitchFamily="18" charset="0"/>
            </a:endParaRPr>
          </a:p>
        </p:txBody>
      </p:sp>
      <p:sp>
        <p:nvSpPr>
          <p:cNvPr id="31" name="Rectangle 30"/>
          <p:cNvSpPr/>
          <p:nvPr/>
        </p:nvSpPr>
        <p:spPr>
          <a:xfrm>
            <a:off x="857224" y="2143116"/>
            <a:ext cx="7358114"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Introduce the concept of </a:t>
            </a:r>
            <a:r>
              <a:rPr lang="en-US" sz="2000" dirty="0" smtClean="0">
                <a:solidFill>
                  <a:srgbClr val="002060"/>
                </a:solidFill>
                <a:latin typeface="Aharoni" pitchFamily="2" charset="-79"/>
                <a:cs typeface="Aharoni" pitchFamily="2" charset="-79"/>
              </a:rPr>
              <a:t>method </a:t>
            </a:r>
            <a:r>
              <a:rPr lang="en-US" sz="2000" dirty="0" smtClean="0">
                <a:solidFill>
                  <a:srgbClr val="002060"/>
                </a:solidFill>
                <a:latin typeface="Aharoni" pitchFamily="2" charset="-79"/>
                <a:cs typeface="Aharoni" pitchFamily="2" charset="-79"/>
              </a:rPr>
              <a:t>of sections </a:t>
            </a: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009624" y="2857496"/>
            <a:ext cx="7358114"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1">
              <a:buFont typeface="Wingdings" pitchFamily="2" charset="2"/>
              <a:buChar char="q"/>
            </a:pPr>
            <a:r>
              <a:rPr lang="en-US" sz="2000" dirty="0" smtClean="0">
                <a:solidFill>
                  <a:srgbClr val="002060"/>
                </a:solidFill>
                <a:latin typeface="Aharoni" pitchFamily="2" charset="-79"/>
                <a:cs typeface="Aharoni" pitchFamily="2" charset="-79"/>
              </a:rPr>
              <a:t>Use </a:t>
            </a:r>
            <a:r>
              <a:rPr lang="en-US" sz="2000" smtClean="0">
                <a:solidFill>
                  <a:srgbClr val="002060"/>
                </a:solidFill>
                <a:latin typeface="Aharoni" pitchFamily="2" charset="-79"/>
                <a:cs typeface="Aharoni" pitchFamily="2" charset="-79"/>
              </a:rPr>
              <a:t>this method to </a:t>
            </a:r>
            <a:r>
              <a:rPr lang="en-US" sz="2000" dirty="0" smtClean="0">
                <a:solidFill>
                  <a:srgbClr val="002060"/>
                </a:solidFill>
                <a:latin typeface="Aharoni" pitchFamily="2" charset="-79"/>
                <a:cs typeface="Aharoni" pitchFamily="2" charset="-79"/>
              </a:rPr>
              <a:t>solve truss problems </a:t>
            </a: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Method of sections</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785786" y="1531798"/>
            <a:ext cx="6500858" cy="1754326"/>
          </a:xfrm>
          <a:prstGeom prst="rect">
            <a:avLst/>
          </a:prstGeom>
          <a:noFill/>
        </p:spPr>
        <p:txBody>
          <a:bodyPr wrap="square" rtlCol="0">
            <a:spAutoFit/>
          </a:bodyPr>
          <a:lstStyle/>
          <a:p>
            <a:pPr algn="just">
              <a:buFont typeface="Wingdings" pitchFamily="2" charset="2"/>
              <a:buChar char="q"/>
            </a:pPr>
            <a:r>
              <a:rPr lang="en-US" b="1" dirty="0" smtClean="0"/>
              <a:t>Is a method used mainly to find member forces in few number of members.</a:t>
            </a:r>
          </a:p>
          <a:p>
            <a:pPr algn="just">
              <a:buFont typeface="Wingdings" pitchFamily="2" charset="2"/>
              <a:buChar char="q"/>
            </a:pPr>
            <a:r>
              <a:rPr lang="en-US" b="1" dirty="0" smtClean="0"/>
              <a:t>it is based on the fact that if a truss is under equilibrium, then any segment in the truss is also under equilibrium. To illustrate this principle, see the figure below. </a:t>
            </a:r>
          </a:p>
          <a:p>
            <a:pPr algn="just">
              <a:buFont typeface="Wingdings" pitchFamily="2" charset="2"/>
              <a:buChar char="q"/>
            </a:pPr>
            <a:r>
              <a:rPr lang="en-US" b="1" dirty="0" smtClean="0"/>
              <a:t>The plane used to cut the member is called section </a:t>
            </a:r>
            <a:endParaRPr lang="en-US" b="1" dirty="0"/>
          </a:p>
        </p:txBody>
      </p:sp>
      <p:grpSp>
        <p:nvGrpSpPr>
          <p:cNvPr id="41" name="Group 40"/>
          <p:cNvGrpSpPr/>
          <p:nvPr/>
        </p:nvGrpSpPr>
        <p:grpSpPr>
          <a:xfrm>
            <a:off x="7715272" y="2328856"/>
            <a:ext cx="734382" cy="4314854"/>
            <a:chOff x="7909584" y="2285992"/>
            <a:chExt cx="734382" cy="4314854"/>
          </a:xfrm>
        </p:grpSpPr>
        <p:pic>
          <p:nvPicPr>
            <p:cNvPr id="1029" name="Picture 5"/>
            <p:cNvPicPr>
              <a:picLocks noChangeAspect="1" noChangeArrowheads="1"/>
            </p:cNvPicPr>
            <p:nvPr/>
          </p:nvPicPr>
          <p:blipFill>
            <a:blip r:embed="rId3" cstate="print"/>
            <a:srcRect/>
            <a:stretch>
              <a:fillRect/>
            </a:stretch>
          </p:blipFill>
          <p:spPr bwMode="auto">
            <a:xfrm>
              <a:off x="8101041" y="4929199"/>
              <a:ext cx="542925" cy="1362075"/>
            </a:xfrm>
            <a:prstGeom prst="rect">
              <a:avLst/>
            </a:prstGeom>
            <a:noFill/>
            <a:ln w="9525">
              <a:noFill/>
              <a:miter lim="800000"/>
              <a:headEnd/>
              <a:tailEnd/>
            </a:ln>
            <a:effectLst/>
          </p:spPr>
        </p:pic>
        <p:sp>
          <p:nvSpPr>
            <p:cNvPr id="26" name="AutoShape 8"/>
            <p:cNvSpPr>
              <a:spLocks noChangeArrowheads="1"/>
            </p:cNvSpPr>
            <p:nvPr/>
          </p:nvSpPr>
          <p:spPr bwMode="auto">
            <a:xfrm rot="10800000">
              <a:off x="7909584" y="3363271"/>
              <a:ext cx="91440" cy="2194560"/>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35" name="Straight Arrow Connector 34"/>
            <p:cNvCxnSpPr/>
            <p:nvPr/>
          </p:nvCxnSpPr>
          <p:spPr>
            <a:xfrm rot="16200000">
              <a:off x="7753216" y="3085303"/>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rot="5400000">
              <a:off x="7751628" y="5799947"/>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pic>
          <p:nvPicPr>
            <p:cNvPr id="1028" name="Picture 4"/>
            <p:cNvPicPr>
              <a:picLocks noChangeAspect="1" noChangeArrowheads="1"/>
            </p:cNvPicPr>
            <p:nvPr/>
          </p:nvPicPr>
          <p:blipFill>
            <a:blip r:embed="rId4" cstate="print"/>
            <a:srcRect/>
            <a:stretch>
              <a:fillRect/>
            </a:stretch>
          </p:blipFill>
          <p:spPr bwMode="auto">
            <a:xfrm>
              <a:off x="8358214" y="2714620"/>
              <a:ext cx="238125" cy="1171575"/>
            </a:xfrm>
            <a:prstGeom prst="rect">
              <a:avLst/>
            </a:prstGeom>
            <a:noFill/>
            <a:ln w="9525">
              <a:noFill/>
              <a:miter lim="800000"/>
              <a:headEnd/>
              <a:tailEnd/>
            </a:ln>
            <a:effectLst/>
          </p:spPr>
        </p:pic>
        <p:cxnSp>
          <p:nvCxnSpPr>
            <p:cNvPr id="37" name="Straight Arrow Connector 36"/>
            <p:cNvCxnSpPr/>
            <p:nvPr/>
          </p:nvCxnSpPr>
          <p:spPr>
            <a:xfrm rot="16200000">
              <a:off x="8273284" y="2513798"/>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38" name="Straight Arrow Connector 37"/>
            <p:cNvCxnSpPr/>
            <p:nvPr/>
          </p:nvCxnSpPr>
          <p:spPr>
            <a:xfrm rot="5400000">
              <a:off x="8271695" y="4156872"/>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39" name="Straight Arrow Connector 38"/>
            <p:cNvCxnSpPr/>
            <p:nvPr/>
          </p:nvCxnSpPr>
          <p:spPr>
            <a:xfrm rot="16200000">
              <a:off x="8274873" y="4728378"/>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40" name="Straight Arrow Connector 39"/>
            <p:cNvCxnSpPr/>
            <p:nvPr/>
          </p:nvCxnSpPr>
          <p:spPr>
            <a:xfrm rot="5400000">
              <a:off x="8273284" y="6371452"/>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7429520" y="2285992"/>
            <a:ext cx="1285884" cy="448056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45" name="Group 44"/>
          <p:cNvGrpSpPr/>
          <p:nvPr/>
        </p:nvGrpSpPr>
        <p:grpSpPr>
          <a:xfrm>
            <a:off x="785786" y="3643314"/>
            <a:ext cx="5143536" cy="2571768"/>
            <a:chOff x="714348" y="3714752"/>
            <a:chExt cx="5143536" cy="2571768"/>
          </a:xfrm>
        </p:grpSpPr>
        <p:sp>
          <p:nvSpPr>
            <p:cNvPr id="12" name="AutoShape 8"/>
            <p:cNvSpPr>
              <a:spLocks noChangeArrowheads="1"/>
            </p:cNvSpPr>
            <p:nvPr/>
          </p:nvSpPr>
          <p:spPr bwMode="auto">
            <a:xfrm rot="5400000">
              <a:off x="3197530" y="2654622"/>
              <a:ext cx="91440" cy="2743200"/>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14" name="Straight Arrow Connector 13"/>
            <p:cNvCxnSpPr/>
            <p:nvPr/>
          </p:nvCxnSpPr>
          <p:spPr>
            <a:xfrm>
              <a:off x="1343012" y="4000504"/>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rot="10800000">
              <a:off x="4686304" y="4000504"/>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sp>
          <p:nvSpPr>
            <p:cNvPr id="17" name="Down Arrow 16"/>
            <p:cNvSpPr/>
            <p:nvPr/>
          </p:nvSpPr>
          <p:spPr>
            <a:xfrm>
              <a:off x="3071802" y="4214818"/>
              <a:ext cx="500066" cy="857256"/>
            </a:xfrm>
            <a:prstGeom prst="downArrow">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cxnSp>
          <p:nvCxnSpPr>
            <p:cNvPr id="21" name="Straight Arrow Connector 20"/>
            <p:cNvCxnSpPr/>
            <p:nvPr/>
          </p:nvCxnSpPr>
          <p:spPr>
            <a:xfrm>
              <a:off x="800080" y="5473075"/>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rot="10800000">
              <a:off x="2657468" y="5473075"/>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pic>
          <p:nvPicPr>
            <p:cNvPr id="1026" name="Picture 2"/>
            <p:cNvPicPr>
              <a:picLocks noChangeAspect="1" noChangeArrowheads="1"/>
            </p:cNvPicPr>
            <p:nvPr/>
          </p:nvPicPr>
          <p:blipFill>
            <a:blip r:embed="rId5" cstate="print"/>
            <a:srcRect/>
            <a:stretch>
              <a:fillRect/>
            </a:stretch>
          </p:blipFill>
          <p:spPr bwMode="auto">
            <a:xfrm>
              <a:off x="1257280" y="5310197"/>
              <a:ext cx="1304925" cy="3810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6" cstate="print"/>
            <a:srcRect/>
            <a:stretch>
              <a:fillRect/>
            </a:stretch>
          </p:blipFill>
          <p:spPr bwMode="auto">
            <a:xfrm>
              <a:off x="3652843" y="5214950"/>
              <a:ext cx="1704975" cy="523875"/>
            </a:xfrm>
            <a:prstGeom prst="rect">
              <a:avLst/>
            </a:prstGeom>
            <a:noFill/>
            <a:ln w="9525">
              <a:noFill/>
              <a:miter lim="800000"/>
              <a:headEnd/>
              <a:tailEnd/>
            </a:ln>
            <a:effectLst/>
          </p:spPr>
        </p:pic>
        <p:cxnSp>
          <p:nvCxnSpPr>
            <p:cNvPr id="24" name="Straight Arrow Connector 23"/>
            <p:cNvCxnSpPr/>
            <p:nvPr/>
          </p:nvCxnSpPr>
          <p:spPr>
            <a:xfrm>
              <a:off x="3257544" y="5500702"/>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cxnSp>
          <p:nvCxnSpPr>
            <p:cNvPr id="25" name="Straight Arrow Connector 24"/>
            <p:cNvCxnSpPr/>
            <p:nvPr/>
          </p:nvCxnSpPr>
          <p:spPr>
            <a:xfrm rot="10800000">
              <a:off x="5329246" y="5500702"/>
              <a:ext cx="457200" cy="1588"/>
            </a:xfrm>
            <a:prstGeom prst="straightConnector1">
              <a:avLst/>
            </a:prstGeom>
            <a:ln>
              <a:tailEnd type="stealth" w="lg" len="med"/>
            </a:ln>
          </p:spPr>
          <p:style>
            <a:lnRef idx="2">
              <a:schemeClr val="dk1"/>
            </a:lnRef>
            <a:fillRef idx="0">
              <a:schemeClr val="dk1"/>
            </a:fillRef>
            <a:effectRef idx="1">
              <a:schemeClr val="dk1"/>
            </a:effectRef>
            <a:fontRef idx="minor">
              <a:schemeClr val="tx1"/>
            </a:fontRef>
          </p:style>
        </p:cxnSp>
        <p:sp>
          <p:nvSpPr>
            <p:cNvPr id="27" name="Rectangle 26"/>
            <p:cNvSpPr/>
            <p:nvPr/>
          </p:nvSpPr>
          <p:spPr>
            <a:xfrm>
              <a:off x="714348" y="3714752"/>
              <a:ext cx="5143536" cy="2571768"/>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43" name="TextBox 42"/>
            <p:cNvSpPr txBox="1"/>
            <p:nvPr/>
          </p:nvSpPr>
          <p:spPr>
            <a:xfrm>
              <a:off x="3857620" y="4500570"/>
              <a:ext cx="1857388"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2000" b="1" dirty="0" smtClean="0"/>
                <a:t>Compression </a:t>
              </a:r>
              <a:endParaRPr lang="en-US" sz="2000" b="1" dirty="0"/>
            </a:p>
          </p:txBody>
        </p:sp>
      </p:grpSp>
      <p:sp>
        <p:nvSpPr>
          <p:cNvPr id="44" name="Rectangular Callout 43"/>
          <p:cNvSpPr/>
          <p:nvPr/>
        </p:nvSpPr>
        <p:spPr>
          <a:xfrm>
            <a:off x="6000760" y="4572008"/>
            <a:ext cx="1285884" cy="428628"/>
          </a:xfrm>
          <a:prstGeom prst="wedgeRectCallout">
            <a:avLst>
              <a:gd name="adj1" fmla="val 55174"/>
              <a:gd name="adj2" fmla="val 123118"/>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smtClean="0"/>
              <a:t>Tension</a:t>
            </a:r>
            <a:endParaRPr lang="en-US" dirty="0"/>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Analysis procedures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785786" y="1531798"/>
            <a:ext cx="242889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Drawing F.B.D </a:t>
            </a:r>
            <a:endParaRPr lang="en-US" b="1" dirty="0"/>
          </a:p>
        </p:txBody>
      </p:sp>
      <p:sp>
        <p:nvSpPr>
          <p:cNvPr id="41" name="TextBox 40"/>
          <p:cNvSpPr txBox="1"/>
          <p:nvPr/>
        </p:nvSpPr>
        <p:spPr>
          <a:xfrm>
            <a:off x="785786" y="2071678"/>
            <a:ext cx="7858180" cy="3788858"/>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lnSpc>
                <a:spcPct val="150000"/>
              </a:lnSpc>
              <a:buFont typeface="Wingdings" pitchFamily="2" charset="2"/>
              <a:buChar char="q"/>
            </a:pPr>
            <a:r>
              <a:rPr lang="en-US" b="1" dirty="0" smtClean="0"/>
              <a:t>First, chose appropriate section which isolate the members that you with to find there unknown forces</a:t>
            </a:r>
          </a:p>
          <a:p>
            <a:pPr algn="just">
              <a:lnSpc>
                <a:spcPct val="150000"/>
              </a:lnSpc>
              <a:buFont typeface="Wingdings" pitchFamily="2" charset="2"/>
              <a:buChar char="q"/>
            </a:pPr>
            <a:r>
              <a:rPr lang="en-US" b="1" dirty="0" smtClean="0"/>
              <a:t>In most cases, we need to find the reactions at the supporting points before isolating the chosen section. This can be done easily by using equilibrium equations. </a:t>
            </a:r>
          </a:p>
          <a:p>
            <a:pPr algn="just">
              <a:lnSpc>
                <a:spcPct val="150000"/>
              </a:lnSpc>
              <a:buFont typeface="Wingdings" pitchFamily="2" charset="2"/>
              <a:buChar char="q"/>
            </a:pPr>
            <a:r>
              <a:rPr lang="en-US" b="1" dirty="0" smtClean="0"/>
              <a:t>Draw F.B.D for the chopped section </a:t>
            </a:r>
          </a:p>
          <a:p>
            <a:pPr algn="just">
              <a:lnSpc>
                <a:spcPct val="150000"/>
              </a:lnSpc>
              <a:buFont typeface="Wingdings" pitchFamily="2" charset="2"/>
              <a:buChar char="q"/>
            </a:pPr>
            <a:r>
              <a:rPr lang="en-US" b="1" dirty="0" smtClean="0"/>
              <a:t>Define the direction of forces using one of the methods discussed in the method of joints: by inspection or by assuming all the forces are tension and then verify this assumption using the numerical calculation      </a:t>
            </a:r>
            <a:endParaRPr lang="en-US" b="1" dirty="0"/>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Analysis procedures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785786" y="1531798"/>
            <a:ext cx="242889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Equilibrium equations </a:t>
            </a:r>
            <a:endParaRPr lang="en-US" b="1" dirty="0"/>
          </a:p>
        </p:txBody>
      </p:sp>
      <p:sp>
        <p:nvSpPr>
          <p:cNvPr id="41" name="TextBox 40"/>
          <p:cNvSpPr txBox="1"/>
          <p:nvPr/>
        </p:nvSpPr>
        <p:spPr>
          <a:xfrm>
            <a:off x="928662" y="2071678"/>
            <a:ext cx="7858180" cy="4247317"/>
          </a:xfrm>
          <a:prstGeom prst="rect">
            <a:avLst/>
          </a:prstGeom>
          <a:no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lnSpc>
                <a:spcPct val="150000"/>
              </a:lnSpc>
              <a:buFont typeface="Wingdings" pitchFamily="2" charset="2"/>
              <a:buChar char="q"/>
            </a:pPr>
            <a:r>
              <a:rPr lang="en-US" b="1" dirty="0" smtClean="0"/>
              <a:t>We must be carful when select the appropriate equilibrium equation to find the unknowns. As you remember, applying the moment equation at intersecting point of lines of action for two forces eliminate them and so we can find a third unknown force. So, you may start with applying the moment equation at a common intersecting point of forces lines of actions. </a:t>
            </a:r>
          </a:p>
          <a:p>
            <a:pPr algn="just">
              <a:lnSpc>
                <a:spcPct val="150000"/>
              </a:lnSpc>
              <a:buFont typeface="Wingdings" pitchFamily="2" charset="2"/>
              <a:buChar char="q"/>
            </a:pPr>
            <a:r>
              <a:rPr lang="en-US" b="1" dirty="0" smtClean="0"/>
              <a:t>In some cases we can use the principle of transmissibility and slide a force to a certain point and then resolve it into its rectangular components. This procedure insure, in many situations, eliminating one of the unknown force components. the principle of transmissibility implies that we can move the force along its line of action.     </a:t>
            </a:r>
            <a:endParaRPr lang="en-US" b="1" dirty="0"/>
          </a:p>
        </p:txBody>
      </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[1]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p:cNvGrpSpPr/>
          <p:nvPr/>
        </p:nvGrpSpPr>
        <p:grpSpPr>
          <a:xfrm>
            <a:off x="1000100" y="1643050"/>
            <a:ext cx="7858180" cy="4143404"/>
            <a:chOff x="1000100" y="1643050"/>
            <a:chExt cx="7858180" cy="4143404"/>
          </a:xfrm>
        </p:grpSpPr>
        <p:sp>
          <p:nvSpPr>
            <p:cNvPr id="20" name="TextBox 19"/>
            <p:cNvSpPr txBox="1"/>
            <p:nvPr/>
          </p:nvSpPr>
          <p:spPr>
            <a:xfrm>
              <a:off x="1000100" y="1643050"/>
              <a:ext cx="7858180"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b="1" dirty="0" smtClean="0"/>
                <a:t>Determine the force in members FE, FC, and BC of the truss shown in the figure </a:t>
              </a:r>
              <a:endParaRPr lang="en-US" b="1" dirty="0"/>
            </a:p>
          </p:txBody>
        </p:sp>
        <p:grpSp>
          <p:nvGrpSpPr>
            <p:cNvPr id="74" name="Group 73"/>
            <p:cNvGrpSpPr/>
            <p:nvPr/>
          </p:nvGrpSpPr>
          <p:grpSpPr>
            <a:xfrm>
              <a:off x="1714480" y="2857496"/>
              <a:ext cx="5643602" cy="2928958"/>
              <a:chOff x="2000232" y="2500306"/>
              <a:chExt cx="5643602" cy="2928958"/>
            </a:xfrm>
          </p:grpSpPr>
          <p:sp>
            <p:nvSpPr>
              <p:cNvPr id="73" name="AutoShape 6"/>
              <p:cNvSpPr>
                <a:spLocks noChangeArrowheads="1"/>
              </p:cNvSpPr>
              <p:nvPr/>
            </p:nvSpPr>
            <p:spPr bwMode="auto">
              <a:xfrm rot="18420000" flipH="1">
                <a:off x="5055056" y="2685068"/>
                <a:ext cx="107950" cy="18002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2" name="AutoShape 2"/>
              <p:cNvSpPr>
                <a:spLocks noChangeArrowheads="1"/>
              </p:cNvSpPr>
              <p:nvPr/>
            </p:nvSpPr>
            <p:spPr bwMode="auto">
              <a:xfrm rot="24780000">
                <a:off x="3686173" y="2678110"/>
                <a:ext cx="107950" cy="18002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3" name="AutoShape 3"/>
              <p:cNvSpPr>
                <a:spLocks noChangeArrowheads="1"/>
              </p:cNvSpPr>
              <p:nvPr/>
            </p:nvSpPr>
            <p:spPr bwMode="auto">
              <a:xfrm rot="10800000">
                <a:off x="4357685" y="3000373"/>
                <a:ext cx="107950" cy="11525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4" name="AutoShape 4"/>
              <p:cNvSpPr>
                <a:spLocks noChangeArrowheads="1"/>
              </p:cNvSpPr>
              <p:nvPr/>
            </p:nvSpPr>
            <p:spPr bwMode="auto">
              <a:xfrm rot="5400000">
                <a:off x="5023642" y="2334416"/>
                <a:ext cx="107950" cy="143986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5" name="AutoShape 5"/>
              <p:cNvSpPr>
                <a:spLocks noChangeArrowheads="1"/>
              </p:cNvSpPr>
              <p:nvPr/>
            </p:nvSpPr>
            <p:spPr bwMode="auto">
              <a:xfrm rot="10800000">
                <a:off x="5689598" y="3000373"/>
                <a:ext cx="107950" cy="11525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6" name="AutoShape 6"/>
              <p:cNvSpPr>
                <a:spLocks noChangeArrowheads="1"/>
              </p:cNvSpPr>
              <p:nvPr/>
            </p:nvSpPr>
            <p:spPr bwMode="auto">
              <a:xfrm rot="18420000" flipH="1">
                <a:off x="6342061" y="2649535"/>
                <a:ext cx="107950" cy="18002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7" name="Oval 7"/>
              <p:cNvSpPr>
                <a:spLocks noChangeArrowheads="1"/>
              </p:cNvSpPr>
              <p:nvPr/>
            </p:nvSpPr>
            <p:spPr bwMode="auto">
              <a:xfrm>
                <a:off x="5710235" y="300672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8" name="AutoShape 8"/>
              <p:cNvSpPr>
                <a:spLocks noChangeArrowheads="1"/>
              </p:cNvSpPr>
              <p:nvPr/>
            </p:nvSpPr>
            <p:spPr bwMode="auto">
              <a:xfrm rot="5400000">
                <a:off x="3680617" y="3366291"/>
                <a:ext cx="107950" cy="143986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9" name="AutoShape 9"/>
              <p:cNvSpPr>
                <a:spLocks noChangeArrowheads="1"/>
              </p:cNvSpPr>
              <p:nvPr/>
            </p:nvSpPr>
            <p:spPr bwMode="auto">
              <a:xfrm rot="5400000">
                <a:off x="5023642" y="3366291"/>
                <a:ext cx="107950" cy="143986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10" name="AutoShape 10"/>
              <p:cNvSpPr>
                <a:spLocks noChangeArrowheads="1"/>
              </p:cNvSpPr>
              <p:nvPr/>
            </p:nvSpPr>
            <p:spPr bwMode="auto">
              <a:xfrm rot="5400000">
                <a:off x="6355554" y="3366292"/>
                <a:ext cx="107950" cy="1439862"/>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11" name="Oval 11"/>
              <p:cNvSpPr>
                <a:spLocks noChangeArrowheads="1"/>
              </p:cNvSpPr>
              <p:nvPr/>
            </p:nvSpPr>
            <p:spPr bwMode="auto">
              <a:xfrm>
                <a:off x="7005635" y="405447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12" name="Oval 12"/>
              <p:cNvSpPr>
                <a:spLocks noChangeArrowheads="1"/>
              </p:cNvSpPr>
              <p:nvPr/>
            </p:nvSpPr>
            <p:spPr bwMode="auto">
              <a:xfrm>
                <a:off x="4392610" y="300672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13" name="Oval 13"/>
              <p:cNvSpPr>
                <a:spLocks noChangeArrowheads="1"/>
              </p:cNvSpPr>
              <p:nvPr/>
            </p:nvSpPr>
            <p:spPr bwMode="auto">
              <a:xfrm>
                <a:off x="4381498" y="405447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14" name="Oval 14"/>
              <p:cNvSpPr>
                <a:spLocks noChangeArrowheads="1"/>
              </p:cNvSpPr>
              <p:nvPr/>
            </p:nvSpPr>
            <p:spPr bwMode="auto">
              <a:xfrm>
                <a:off x="3043235" y="405447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41" name="Oval 11"/>
              <p:cNvSpPr>
                <a:spLocks noChangeArrowheads="1"/>
              </p:cNvSpPr>
              <p:nvPr/>
            </p:nvSpPr>
            <p:spPr bwMode="auto">
              <a:xfrm>
                <a:off x="5713421" y="4071942"/>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cxnSp>
            <p:nvCxnSpPr>
              <p:cNvPr id="43" name="Straight Connector 42"/>
              <p:cNvCxnSpPr>
                <a:stCxn id="3" idx="0"/>
              </p:cNvCxnSpPr>
              <p:nvPr/>
            </p:nvCxnSpPr>
            <p:spPr>
              <a:xfrm rot="16200000" flipH="1">
                <a:off x="4202105" y="4362453"/>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2862247" y="4362453"/>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a:off x="2282336" y="3528224"/>
                <a:ext cx="100584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428992" y="4357694"/>
                <a:ext cx="642942" cy="369332"/>
              </a:xfrm>
              <a:prstGeom prst="rect">
                <a:avLst/>
              </a:prstGeom>
              <a:noFill/>
            </p:spPr>
            <p:txBody>
              <a:bodyPr wrap="square" rtlCol="0">
                <a:spAutoFit/>
              </a:bodyPr>
              <a:lstStyle/>
              <a:p>
                <a:pPr algn="ctr"/>
                <a:r>
                  <a:rPr lang="en-US" b="1" dirty="0" smtClean="0"/>
                  <a:t>4m</a:t>
                </a:r>
                <a:endParaRPr lang="en-US" b="1" dirty="0"/>
              </a:p>
            </p:txBody>
          </p:sp>
          <p:cxnSp>
            <p:nvCxnSpPr>
              <p:cNvPr id="48" name="Straight Connector 47"/>
              <p:cNvCxnSpPr/>
              <p:nvPr/>
            </p:nvCxnSpPr>
            <p:spPr>
              <a:xfrm rot="16200000" flipH="1">
                <a:off x="5559427"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4219569"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4429124" y="4419615"/>
                <a:ext cx="135732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786314" y="4348177"/>
                <a:ext cx="642942" cy="369332"/>
              </a:xfrm>
              <a:prstGeom prst="rect">
                <a:avLst/>
              </a:prstGeom>
              <a:noFill/>
            </p:spPr>
            <p:txBody>
              <a:bodyPr wrap="square" rtlCol="0">
                <a:spAutoFit/>
              </a:bodyPr>
              <a:lstStyle/>
              <a:p>
                <a:pPr algn="ctr"/>
                <a:r>
                  <a:rPr lang="en-US" b="1" dirty="0" smtClean="0"/>
                  <a:t>4m</a:t>
                </a:r>
                <a:endParaRPr lang="en-US" b="1" dirty="0"/>
              </a:p>
            </p:txBody>
          </p:sp>
          <p:cxnSp>
            <p:nvCxnSpPr>
              <p:cNvPr id="52" name="Straight Connector 51"/>
              <p:cNvCxnSpPr/>
              <p:nvPr/>
            </p:nvCxnSpPr>
            <p:spPr>
              <a:xfrm rot="16200000" flipH="1">
                <a:off x="6862775" y="4495812"/>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6200000" flipH="1">
                <a:off x="5576891"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5786446" y="4562491"/>
                <a:ext cx="128016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6143636" y="4491053"/>
                <a:ext cx="642942" cy="369332"/>
              </a:xfrm>
              <a:prstGeom prst="rect">
                <a:avLst/>
              </a:prstGeom>
              <a:noFill/>
            </p:spPr>
            <p:txBody>
              <a:bodyPr wrap="square" rtlCol="0">
                <a:spAutoFit/>
              </a:bodyPr>
              <a:lstStyle/>
              <a:p>
                <a:pPr algn="ctr"/>
                <a:r>
                  <a:rPr lang="en-US" b="1" dirty="0" smtClean="0"/>
                  <a:t>4m</a:t>
                </a:r>
                <a:endParaRPr lang="en-US" b="1" dirty="0"/>
              </a:p>
            </p:txBody>
          </p:sp>
          <p:cxnSp>
            <p:nvCxnSpPr>
              <p:cNvPr id="56" name="Straight Connector 55"/>
              <p:cNvCxnSpPr/>
              <p:nvPr/>
            </p:nvCxnSpPr>
            <p:spPr>
              <a:xfrm flipH="1">
                <a:off x="2571736" y="3000372"/>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a:off x="2581254" y="4071942"/>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3071802" y="4429132"/>
                <a:ext cx="135732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2000232" y="3286124"/>
                <a:ext cx="642942" cy="369332"/>
              </a:xfrm>
              <a:prstGeom prst="rect">
                <a:avLst/>
              </a:prstGeom>
              <a:noFill/>
            </p:spPr>
            <p:txBody>
              <a:bodyPr wrap="square" rtlCol="0">
                <a:spAutoFit/>
              </a:bodyPr>
              <a:lstStyle/>
              <a:p>
                <a:pPr algn="ctr"/>
                <a:r>
                  <a:rPr lang="en-US" b="1" dirty="0" smtClean="0"/>
                  <a:t>3m</a:t>
                </a:r>
                <a:endParaRPr lang="en-US" b="1" dirty="0"/>
              </a:p>
            </p:txBody>
          </p:sp>
          <p:cxnSp>
            <p:nvCxnSpPr>
              <p:cNvPr id="62" name="Straight Arrow Connector 61"/>
              <p:cNvCxnSpPr>
                <a:stCxn id="41" idx="5"/>
              </p:cNvCxnSpPr>
              <p:nvPr/>
            </p:nvCxnSpPr>
            <p:spPr>
              <a:xfrm rot="16200000" flipH="1">
                <a:off x="5301432" y="4597753"/>
                <a:ext cx="948641"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cxnSp>
            <p:nvCxnSpPr>
              <p:cNvPr id="63" name="Straight Arrow Connector 62"/>
              <p:cNvCxnSpPr/>
              <p:nvPr/>
            </p:nvCxnSpPr>
            <p:spPr>
              <a:xfrm rot="10800000" flipH="1">
                <a:off x="5857884" y="3000372"/>
                <a:ext cx="457200"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sp>
            <p:nvSpPr>
              <p:cNvPr id="64" name="TextBox 63"/>
              <p:cNvSpPr txBox="1"/>
              <p:nvPr/>
            </p:nvSpPr>
            <p:spPr>
              <a:xfrm>
                <a:off x="5214942" y="5029154"/>
                <a:ext cx="1214446" cy="400110"/>
              </a:xfrm>
              <a:prstGeom prst="rect">
                <a:avLst/>
              </a:prstGeom>
              <a:noFill/>
            </p:spPr>
            <p:txBody>
              <a:bodyPr wrap="square" rtlCol="0">
                <a:spAutoFit/>
              </a:bodyPr>
              <a:lstStyle/>
              <a:p>
                <a:pPr algn="ctr"/>
                <a:r>
                  <a:rPr lang="en-US" sz="2000" b="1" dirty="0" smtClean="0"/>
                  <a:t>1000 N</a:t>
                </a:r>
                <a:endParaRPr lang="en-US" sz="2000" b="1" dirty="0"/>
              </a:p>
            </p:txBody>
          </p:sp>
          <p:sp>
            <p:nvSpPr>
              <p:cNvPr id="65" name="TextBox 64"/>
              <p:cNvSpPr txBox="1"/>
              <p:nvPr/>
            </p:nvSpPr>
            <p:spPr>
              <a:xfrm>
                <a:off x="6072198" y="2786058"/>
                <a:ext cx="1214446" cy="400110"/>
              </a:xfrm>
              <a:prstGeom prst="rect">
                <a:avLst/>
              </a:prstGeom>
              <a:noFill/>
            </p:spPr>
            <p:txBody>
              <a:bodyPr wrap="square" rtlCol="0">
                <a:spAutoFit/>
              </a:bodyPr>
              <a:lstStyle/>
              <a:p>
                <a:pPr algn="ctr"/>
                <a:r>
                  <a:rPr lang="en-US" sz="2000" b="1" dirty="0" smtClean="0"/>
                  <a:t>500 N</a:t>
                </a:r>
                <a:endParaRPr lang="en-US" sz="2000" b="1" dirty="0"/>
              </a:p>
            </p:txBody>
          </p:sp>
          <p:sp>
            <p:nvSpPr>
              <p:cNvPr id="66" name="TextBox 65"/>
              <p:cNvSpPr txBox="1"/>
              <p:nvPr/>
            </p:nvSpPr>
            <p:spPr>
              <a:xfrm>
                <a:off x="2643174" y="4143380"/>
                <a:ext cx="428628" cy="400110"/>
              </a:xfrm>
              <a:prstGeom prst="rect">
                <a:avLst/>
              </a:prstGeom>
              <a:noFill/>
            </p:spPr>
            <p:txBody>
              <a:bodyPr wrap="square" rtlCol="0">
                <a:spAutoFit/>
              </a:bodyPr>
              <a:lstStyle/>
              <a:p>
                <a:pPr algn="ctr"/>
                <a:r>
                  <a:rPr lang="en-US" sz="2000" b="1" dirty="0" smtClean="0">
                    <a:solidFill>
                      <a:srgbClr val="FF0000"/>
                    </a:solidFill>
                  </a:rPr>
                  <a:t>A</a:t>
                </a:r>
                <a:endParaRPr lang="en-US" sz="2000" b="1" dirty="0">
                  <a:solidFill>
                    <a:srgbClr val="FF0000"/>
                  </a:solidFill>
                </a:endParaRPr>
              </a:p>
            </p:txBody>
          </p:sp>
          <p:sp>
            <p:nvSpPr>
              <p:cNvPr id="67" name="TextBox 66"/>
              <p:cNvSpPr txBox="1"/>
              <p:nvPr/>
            </p:nvSpPr>
            <p:spPr>
              <a:xfrm>
                <a:off x="4429124" y="3671832"/>
                <a:ext cx="428628" cy="400110"/>
              </a:xfrm>
              <a:prstGeom prst="rect">
                <a:avLst/>
              </a:prstGeom>
              <a:noFill/>
            </p:spPr>
            <p:txBody>
              <a:bodyPr wrap="square" rtlCol="0">
                <a:spAutoFit/>
              </a:bodyPr>
              <a:lstStyle/>
              <a:p>
                <a:pPr algn="ctr"/>
                <a:r>
                  <a:rPr lang="en-US" sz="2000" b="1" dirty="0" smtClean="0">
                    <a:solidFill>
                      <a:srgbClr val="FF0000"/>
                    </a:solidFill>
                  </a:rPr>
                  <a:t>B</a:t>
                </a:r>
                <a:endParaRPr lang="en-US" sz="2000" b="1" dirty="0">
                  <a:solidFill>
                    <a:srgbClr val="FF0000"/>
                  </a:solidFill>
                </a:endParaRPr>
              </a:p>
            </p:txBody>
          </p:sp>
          <p:sp>
            <p:nvSpPr>
              <p:cNvPr id="68" name="TextBox 67"/>
              <p:cNvSpPr txBox="1"/>
              <p:nvPr/>
            </p:nvSpPr>
            <p:spPr>
              <a:xfrm>
                <a:off x="5786446" y="3643314"/>
                <a:ext cx="428628" cy="400110"/>
              </a:xfrm>
              <a:prstGeom prst="rect">
                <a:avLst/>
              </a:prstGeom>
              <a:noFill/>
            </p:spPr>
            <p:txBody>
              <a:bodyPr wrap="square" rtlCol="0">
                <a:spAutoFit/>
              </a:bodyPr>
              <a:lstStyle/>
              <a:p>
                <a:pPr algn="ctr"/>
                <a:r>
                  <a:rPr lang="en-US" sz="2000" b="1" dirty="0" smtClean="0">
                    <a:solidFill>
                      <a:srgbClr val="FF0000"/>
                    </a:solidFill>
                  </a:rPr>
                  <a:t>C</a:t>
                </a:r>
                <a:endParaRPr lang="en-US" sz="2000" b="1" dirty="0">
                  <a:solidFill>
                    <a:srgbClr val="FF0000"/>
                  </a:solidFill>
                </a:endParaRPr>
              </a:p>
            </p:txBody>
          </p:sp>
          <p:sp>
            <p:nvSpPr>
              <p:cNvPr id="69" name="TextBox 68"/>
              <p:cNvSpPr txBox="1"/>
              <p:nvPr/>
            </p:nvSpPr>
            <p:spPr>
              <a:xfrm>
                <a:off x="7215206" y="3714752"/>
                <a:ext cx="428628" cy="400110"/>
              </a:xfrm>
              <a:prstGeom prst="rect">
                <a:avLst/>
              </a:prstGeom>
              <a:noFill/>
            </p:spPr>
            <p:txBody>
              <a:bodyPr wrap="square" rtlCol="0">
                <a:spAutoFit/>
              </a:bodyPr>
              <a:lstStyle/>
              <a:p>
                <a:pPr algn="ctr"/>
                <a:r>
                  <a:rPr lang="en-US" sz="2000" b="1" dirty="0" smtClean="0">
                    <a:solidFill>
                      <a:srgbClr val="FF0000"/>
                    </a:solidFill>
                  </a:rPr>
                  <a:t>D</a:t>
                </a:r>
                <a:endParaRPr lang="en-US" sz="2000" b="1" dirty="0">
                  <a:solidFill>
                    <a:srgbClr val="FF0000"/>
                  </a:solidFill>
                </a:endParaRPr>
              </a:p>
            </p:txBody>
          </p:sp>
          <p:sp>
            <p:nvSpPr>
              <p:cNvPr id="70" name="TextBox 69"/>
              <p:cNvSpPr txBox="1"/>
              <p:nvPr/>
            </p:nvSpPr>
            <p:spPr>
              <a:xfrm>
                <a:off x="5643570" y="2571744"/>
                <a:ext cx="428628" cy="400110"/>
              </a:xfrm>
              <a:prstGeom prst="rect">
                <a:avLst/>
              </a:prstGeom>
              <a:noFill/>
            </p:spPr>
            <p:txBody>
              <a:bodyPr wrap="square" rtlCol="0">
                <a:spAutoFit/>
              </a:bodyPr>
              <a:lstStyle/>
              <a:p>
                <a:pPr algn="ctr"/>
                <a:r>
                  <a:rPr lang="en-US" sz="2000" b="1" dirty="0" smtClean="0">
                    <a:solidFill>
                      <a:srgbClr val="FF0000"/>
                    </a:solidFill>
                  </a:rPr>
                  <a:t>E</a:t>
                </a:r>
                <a:endParaRPr lang="en-US" sz="2000" b="1" dirty="0">
                  <a:solidFill>
                    <a:srgbClr val="FF0000"/>
                  </a:solidFill>
                </a:endParaRPr>
              </a:p>
            </p:txBody>
          </p:sp>
          <p:sp>
            <p:nvSpPr>
              <p:cNvPr id="71" name="TextBox 70"/>
              <p:cNvSpPr txBox="1"/>
              <p:nvPr/>
            </p:nvSpPr>
            <p:spPr>
              <a:xfrm>
                <a:off x="4214810" y="2500306"/>
                <a:ext cx="428628" cy="400110"/>
              </a:xfrm>
              <a:prstGeom prst="rect">
                <a:avLst/>
              </a:prstGeom>
              <a:noFill/>
            </p:spPr>
            <p:txBody>
              <a:bodyPr wrap="square" rtlCol="0">
                <a:spAutoFit/>
              </a:bodyPr>
              <a:lstStyle/>
              <a:p>
                <a:pPr algn="ctr"/>
                <a:r>
                  <a:rPr lang="en-US" sz="2000" b="1" dirty="0" smtClean="0">
                    <a:solidFill>
                      <a:srgbClr val="FF0000"/>
                    </a:solidFill>
                  </a:rPr>
                  <a:t>F</a:t>
                </a:r>
                <a:endParaRPr lang="en-US" sz="2000" b="1" dirty="0">
                  <a:solidFill>
                    <a:srgbClr val="FF0000"/>
                  </a:solidFill>
                </a:endParaRPr>
              </a:p>
            </p:txBody>
          </p:sp>
        </p:grpSp>
        <p:grpSp>
          <p:nvGrpSpPr>
            <p:cNvPr id="15" name="Group 15"/>
            <p:cNvGrpSpPr>
              <a:grpSpLocks/>
            </p:cNvGrpSpPr>
            <p:nvPr/>
          </p:nvGrpSpPr>
          <p:grpSpPr bwMode="auto">
            <a:xfrm rot="10800000" flipH="1">
              <a:off x="2643175" y="4357694"/>
              <a:ext cx="328612" cy="307975"/>
              <a:chOff x="4687" y="3523"/>
              <a:chExt cx="850" cy="799"/>
            </a:xfrm>
          </p:grpSpPr>
          <p:sp>
            <p:nvSpPr>
              <p:cNvPr id="17" name="AutoShape 16"/>
              <p:cNvSpPr>
                <a:spLocks noChangeArrowheads="1"/>
              </p:cNvSpPr>
              <p:nvPr/>
            </p:nvSpPr>
            <p:spPr bwMode="auto">
              <a:xfrm>
                <a:off x="4721" y="3596"/>
                <a:ext cx="780" cy="54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041" name="Oval 17"/>
              <p:cNvSpPr>
                <a:spLocks noChangeArrowheads="1"/>
              </p:cNvSpPr>
              <p:nvPr/>
            </p:nvSpPr>
            <p:spPr bwMode="auto">
              <a:xfrm>
                <a:off x="4920" y="3925"/>
                <a:ext cx="397" cy="397"/>
              </a:xfrm>
              <a:prstGeom prst="ellipse">
                <a:avLst/>
              </a:prstGeom>
              <a:gradFill rotWithShape="0">
                <a:gsLst>
                  <a:gs pos="0">
                    <a:srgbClr val="FFFFFF"/>
                  </a:gs>
                  <a:gs pos="100000">
                    <a:srgbClr val="999999"/>
                  </a:gs>
                </a:gsLst>
                <a:lin ang="54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042" name="Oval 18"/>
              <p:cNvSpPr>
                <a:spLocks noChangeArrowheads="1"/>
              </p:cNvSpPr>
              <p:nvPr/>
            </p:nvSpPr>
            <p:spPr bwMode="auto">
              <a:xfrm>
                <a:off x="5034" y="4067"/>
                <a:ext cx="170" cy="17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3" name="Rectangle 19"/>
              <p:cNvSpPr>
                <a:spLocks noChangeArrowheads="1"/>
              </p:cNvSpPr>
              <p:nvPr/>
            </p:nvSpPr>
            <p:spPr bwMode="auto">
              <a:xfrm>
                <a:off x="4687" y="3523"/>
                <a:ext cx="850" cy="85"/>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1044" name="Group 20"/>
            <p:cNvGrpSpPr>
              <a:grpSpLocks/>
            </p:cNvGrpSpPr>
            <p:nvPr/>
          </p:nvGrpSpPr>
          <p:grpSpPr bwMode="auto">
            <a:xfrm>
              <a:off x="6643702" y="4429132"/>
              <a:ext cx="214314" cy="357190"/>
              <a:chOff x="6615" y="6357"/>
              <a:chExt cx="1200" cy="1498"/>
            </a:xfrm>
          </p:grpSpPr>
          <p:sp>
            <p:nvSpPr>
              <p:cNvPr id="1045" name="AutoShape 21"/>
              <p:cNvSpPr>
                <a:spLocks noChangeArrowheads="1"/>
              </p:cNvSpPr>
              <p:nvPr/>
            </p:nvSpPr>
            <p:spPr bwMode="auto">
              <a:xfrm rot="10800000">
                <a:off x="6615" y="6585"/>
                <a:ext cx="1200" cy="960"/>
              </a:xfrm>
              <a:custGeom>
                <a:avLst/>
                <a:gdLst>
                  <a:gd name="G0" fmla="+- 6480 0 0"/>
                  <a:gd name="G1" fmla="+- 21600 0 6480"/>
                  <a:gd name="G2" fmla="*/ 6480 1 2"/>
                  <a:gd name="G3" fmla="+- 21600 0 G2"/>
                  <a:gd name="G4" fmla="+/ 6480 21600 2"/>
                  <a:gd name="G5" fmla="+/ G1 0 2"/>
                  <a:gd name="G6" fmla="*/ 21600 21600 6480"/>
                  <a:gd name="G7" fmla="*/ G6 1 2"/>
                  <a:gd name="G8" fmla="+- 21600 0 G7"/>
                  <a:gd name="G9" fmla="*/ 21600 1 2"/>
                  <a:gd name="G10" fmla="+- 6480 0 G9"/>
                  <a:gd name="G11" fmla="?: G10 G8 0"/>
                  <a:gd name="G12" fmla="?: G10 G7 21600"/>
                  <a:gd name="T0" fmla="*/ 18360 w 21600"/>
                  <a:gd name="T1" fmla="*/ 10800 h 21600"/>
                  <a:gd name="T2" fmla="*/ 10800 w 21600"/>
                  <a:gd name="T3" fmla="*/ 21600 h 21600"/>
                  <a:gd name="T4" fmla="*/ 3240 w 21600"/>
                  <a:gd name="T5" fmla="*/ 10800 h 21600"/>
                  <a:gd name="T6" fmla="*/ 10800 w 21600"/>
                  <a:gd name="T7" fmla="*/ 0 h 21600"/>
                  <a:gd name="T8" fmla="*/ 5040 w 21600"/>
                  <a:gd name="T9" fmla="*/ 5040 h 21600"/>
                  <a:gd name="T10" fmla="*/ 16560 w 21600"/>
                  <a:gd name="T11" fmla="*/ 16560 h 21600"/>
                </a:gdLst>
                <a:ahLst/>
                <a:cxnLst>
                  <a:cxn ang="0">
                    <a:pos x="T0" y="T1"/>
                  </a:cxn>
                  <a:cxn ang="0">
                    <a:pos x="T2" y="T3"/>
                  </a:cxn>
                  <a:cxn ang="0">
                    <a:pos x="T4" y="T5"/>
                  </a:cxn>
                  <a:cxn ang="0">
                    <a:pos x="T6" y="T7"/>
                  </a:cxn>
                </a:cxnLst>
                <a:rect l="T8" t="T9" r="T10" b="T11"/>
                <a:pathLst>
                  <a:path w="21600" h="21600">
                    <a:moveTo>
                      <a:pt x="0" y="0"/>
                    </a:moveTo>
                    <a:lnTo>
                      <a:pt x="6480" y="21600"/>
                    </a:lnTo>
                    <a:lnTo>
                      <a:pt x="15120" y="21600"/>
                    </a:lnTo>
                    <a:lnTo>
                      <a:pt x="21600" y="0"/>
                    </a:lnTo>
                    <a:close/>
                  </a:path>
                </a:pathLst>
              </a:cu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endParaRPr lang="en-US"/>
              </a:p>
            </p:txBody>
          </p:sp>
          <p:sp>
            <p:nvSpPr>
              <p:cNvPr id="1046" name="Arc 22"/>
              <p:cNvSpPr>
                <a:spLocks/>
              </p:cNvSpPr>
              <p:nvPr/>
            </p:nvSpPr>
            <p:spPr bwMode="auto">
              <a:xfrm rot="5400000">
                <a:off x="7049" y="7089"/>
                <a:ext cx="340" cy="1191"/>
              </a:xfrm>
              <a:custGeom>
                <a:avLst/>
                <a:gdLst>
                  <a:gd name="G0" fmla="+- 2621 0 0"/>
                  <a:gd name="G1" fmla="+- 21600 0 0"/>
                  <a:gd name="G2" fmla="+- 21600 0 0"/>
                  <a:gd name="T0" fmla="*/ 2621 w 24221"/>
                  <a:gd name="T1" fmla="*/ 0 h 43200"/>
                  <a:gd name="T2" fmla="*/ 0 w 24221"/>
                  <a:gd name="T3" fmla="*/ 43040 h 43200"/>
                  <a:gd name="T4" fmla="*/ 2621 w 24221"/>
                  <a:gd name="T5" fmla="*/ 21600 h 43200"/>
                </a:gdLst>
                <a:ahLst/>
                <a:cxnLst>
                  <a:cxn ang="0">
                    <a:pos x="T0" y="T1"/>
                  </a:cxn>
                  <a:cxn ang="0">
                    <a:pos x="T2" y="T3"/>
                  </a:cxn>
                  <a:cxn ang="0">
                    <a:pos x="T4" y="T5"/>
                  </a:cxn>
                </a:cxnLst>
                <a:rect l="0" t="0" r="r" b="b"/>
                <a:pathLst>
                  <a:path w="24221" h="43200" fill="none" extrusionOk="0">
                    <a:moveTo>
                      <a:pt x="2620" y="0"/>
                    </a:moveTo>
                    <a:cubicBezTo>
                      <a:pt x="14550" y="0"/>
                      <a:pt x="24221" y="9670"/>
                      <a:pt x="24221" y="21600"/>
                    </a:cubicBezTo>
                    <a:cubicBezTo>
                      <a:pt x="24221" y="33529"/>
                      <a:pt x="14550" y="43200"/>
                      <a:pt x="2621" y="43200"/>
                    </a:cubicBezTo>
                    <a:cubicBezTo>
                      <a:pt x="1744" y="43200"/>
                      <a:pt x="869" y="43146"/>
                      <a:pt x="-1" y="43040"/>
                    </a:cubicBezTo>
                  </a:path>
                  <a:path w="24221" h="43200" stroke="0" extrusionOk="0">
                    <a:moveTo>
                      <a:pt x="2620" y="0"/>
                    </a:moveTo>
                    <a:cubicBezTo>
                      <a:pt x="14550" y="0"/>
                      <a:pt x="24221" y="9670"/>
                      <a:pt x="24221" y="21600"/>
                    </a:cubicBezTo>
                    <a:cubicBezTo>
                      <a:pt x="24221" y="33529"/>
                      <a:pt x="14550" y="43200"/>
                      <a:pt x="2621" y="43200"/>
                    </a:cubicBezTo>
                    <a:cubicBezTo>
                      <a:pt x="1744" y="43200"/>
                      <a:pt x="869" y="43146"/>
                      <a:pt x="-1" y="43040"/>
                    </a:cubicBezTo>
                    <a:lnTo>
                      <a:pt x="2621" y="21600"/>
                    </a:lnTo>
                    <a:close/>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7" name="Arc 23"/>
              <p:cNvSpPr>
                <a:spLocks noChangeAspect="1"/>
              </p:cNvSpPr>
              <p:nvPr/>
            </p:nvSpPr>
            <p:spPr bwMode="auto">
              <a:xfrm rot="10800000" flipH="1" flipV="1">
                <a:off x="6971" y="6357"/>
                <a:ext cx="482" cy="241"/>
              </a:xfrm>
              <a:custGeom>
                <a:avLst/>
                <a:gdLst>
                  <a:gd name="G0" fmla="+- 21554 0 0"/>
                  <a:gd name="G1" fmla="+- 21600 0 0"/>
                  <a:gd name="G2" fmla="+- 21600 0 0"/>
                  <a:gd name="T0" fmla="*/ 0 w 43154"/>
                  <a:gd name="T1" fmla="*/ 20193 h 21600"/>
                  <a:gd name="T2" fmla="*/ 43154 w 43154"/>
                  <a:gd name="T3" fmla="*/ 21600 h 21600"/>
                  <a:gd name="T4" fmla="*/ 21554 w 43154"/>
                  <a:gd name="T5" fmla="*/ 21600 h 21600"/>
                </a:gdLst>
                <a:ahLst/>
                <a:cxnLst>
                  <a:cxn ang="0">
                    <a:pos x="T0" y="T1"/>
                  </a:cxn>
                  <a:cxn ang="0">
                    <a:pos x="T2" y="T3"/>
                  </a:cxn>
                  <a:cxn ang="0">
                    <a:pos x="T4" y="T5"/>
                  </a:cxn>
                </a:cxnLst>
                <a:rect l="0" t="0" r="r" b="b"/>
                <a:pathLst>
                  <a:path w="43154" h="21600" fill="none" extrusionOk="0">
                    <a:moveTo>
                      <a:pt x="-1" y="20192"/>
                    </a:moveTo>
                    <a:cubicBezTo>
                      <a:pt x="741" y="8834"/>
                      <a:pt x="10170" y="-1"/>
                      <a:pt x="21554" y="0"/>
                    </a:cubicBezTo>
                    <a:cubicBezTo>
                      <a:pt x="33483" y="0"/>
                      <a:pt x="43154" y="9670"/>
                      <a:pt x="43154" y="21600"/>
                    </a:cubicBezTo>
                  </a:path>
                  <a:path w="43154" h="21600" stroke="0" extrusionOk="0">
                    <a:moveTo>
                      <a:pt x="-1" y="20192"/>
                    </a:moveTo>
                    <a:cubicBezTo>
                      <a:pt x="741" y="8834"/>
                      <a:pt x="10170" y="-1"/>
                      <a:pt x="21554" y="0"/>
                    </a:cubicBezTo>
                    <a:cubicBezTo>
                      <a:pt x="33483" y="0"/>
                      <a:pt x="43154" y="9670"/>
                      <a:pt x="43154" y="21600"/>
                    </a:cubicBezTo>
                    <a:lnTo>
                      <a:pt x="21554" y="21600"/>
                    </a:lnTo>
                    <a:close/>
                  </a:path>
                </a:pathLst>
              </a:cu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048" name="Rectangle 24" descr="Wide downward diagonal"/>
            <p:cNvSpPr>
              <a:spLocks noChangeArrowheads="1"/>
            </p:cNvSpPr>
            <p:nvPr/>
          </p:nvSpPr>
          <p:spPr bwMode="auto">
            <a:xfrm>
              <a:off x="6143636" y="4786322"/>
              <a:ext cx="1214446" cy="91440"/>
            </a:xfrm>
            <a:prstGeom prst="rect">
              <a:avLst/>
            </a:prstGeom>
            <a:pattFill prst="wdDnDiag">
              <a:fgClr>
                <a:srgbClr val="000000"/>
              </a:fgClr>
              <a:bgClr>
                <a:srgbClr val="FFFFFF"/>
              </a:bgClr>
            </a:patt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gr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[1]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8588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60" name="TextBox 59"/>
          <p:cNvSpPr txBox="1"/>
          <p:nvPr/>
        </p:nvSpPr>
        <p:spPr>
          <a:xfrm>
            <a:off x="857224" y="2071678"/>
            <a:ext cx="7786742" cy="4524315"/>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b="1" dirty="0" smtClean="0"/>
              <a:t>We can start with finding the reactions at connections A and D. the figure below shows the F.B.D for the whole truss </a:t>
            </a:r>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r>
              <a:rPr lang="en-US" b="1" dirty="0" smtClean="0"/>
              <a:t>Now, we apply equilibrium equations to find the supports reactions:</a:t>
            </a:r>
          </a:p>
          <a:p>
            <a:r>
              <a:rPr lang="en-US" b="1" dirty="0" smtClean="0"/>
              <a:t>∑</a:t>
            </a:r>
            <a:r>
              <a:rPr lang="en-US" b="1" dirty="0" err="1" smtClean="0"/>
              <a:t>Fx</a:t>
            </a:r>
            <a:r>
              <a:rPr lang="en-US" b="1" dirty="0" smtClean="0"/>
              <a:t>= 0 → 500 – Ax = 0 → Ax = 500N </a:t>
            </a:r>
          </a:p>
          <a:p>
            <a:r>
              <a:rPr lang="en-US" b="1" dirty="0" smtClean="0"/>
              <a:t>∑M</a:t>
            </a:r>
            <a:r>
              <a:rPr lang="en-US" b="1" baseline="-25000" dirty="0" smtClean="0"/>
              <a:t>A</a:t>
            </a:r>
            <a:r>
              <a:rPr lang="en-US" b="1" dirty="0" smtClean="0"/>
              <a:t>= 0 → -1000(8) – 500(3) + </a:t>
            </a:r>
            <a:r>
              <a:rPr lang="en-US" b="1" dirty="0" err="1" smtClean="0"/>
              <a:t>Dy</a:t>
            </a:r>
            <a:r>
              <a:rPr lang="en-US" b="1" dirty="0" smtClean="0"/>
              <a:t>(12) = 0 → </a:t>
            </a:r>
            <a:r>
              <a:rPr lang="en-US" b="1" dirty="0" err="1" smtClean="0"/>
              <a:t>Dy</a:t>
            </a:r>
            <a:r>
              <a:rPr lang="en-US" b="1" dirty="0" smtClean="0"/>
              <a:t> = 792N </a:t>
            </a:r>
          </a:p>
          <a:p>
            <a:r>
              <a:rPr lang="en-US" b="1" dirty="0" smtClean="0"/>
              <a:t>∑</a:t>
            </a:r>
            <a:r>
              <a:rPr lang="en-US" b="1" dirty="0" err="1" smtClean="0"/>
              <a:t>Fy</a:t>
            </a:r>
            <a:r>
              <a:rPr lang="en-US" b="1" dirty="0" smtClean="0"/>
              <a:t> = 0  → Ay – 1000 +792 = 0 → Ay = 208 N </a:t>
            </a:r>
            <a:endParaRPr lang="en-US" b="1" dirty="0"/>
          </a:p>
        </p:txBody>
      </p:sp>
      <p:grpSp>
        <p:nvGrpSpPr>
          <p:cNvPr id="78" name="Group 77"/>
          <p:cNvGrpSpPr/>
          <p:nvPr/>
        </p:nvGrpSpPr>
        <p:grpSpPr>
          <a:xfrm>
            <a:off x="1571604" y="2571744"/>
            <a:ext cx="5786478" cy="2798224"/>
            <a:chOff x="1571604" y="2571744"/>
            <a:chExt cx="5786478" cy="2798224"/>
          </a:xfrm>
        </p:grpSpPr>
        <p:grpSp>
          <p:nvGrpSpPr>
            <p:cNvPr id="15" name="Group 73"/>
            <p:cNvGrpSpPr/>
            <p:nvPr/>
          </p:nvGrpSpPr>
          <p:grpSpPr>
            <a:xfrm>
              <a:off x="1571604" y="2571744"/>
              <a:ext cx="5786478" cy="2798224"/>
              <a:chOff x="1643042" y="2500306"/>
              <a:chExt cx="5786478" cy="2798224"/>
            </a:xfrm>
          </p:grpSpPr>
          <p:sp>
            <p:nvSpPr>
              <p:cNvPr id="73" name="AutoShape 6"/>
              <p:cNvSpPr>
                <a:spLocks noChangeArrowheads="1"/>
              </p:cNvSpPr>
              <p:nvPr/>
            </p:nvSpPr>
            <p:spPr bwMode="auto">
              <a:xfrm rot="18420000" flipH="1">
                <a:off x="5055056" y="2685068"/>
                <a:ext cx="107950" cy="18002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2" name="AutoShape 2"/>
              <p:cNvSpPr>
                <a:spLocks noChangeArrowheads="1"/>
              </p:cNvSpPr>
              <p:nvPr/>
            </p:nvSpPr>
            <p:spPr bwMode="auto">
              <a:xfrm rot="24780000">
                <a:off x="3686173" y="2678110"/>
                <a:ext cx="107950" cy="18002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3" name="AutoShape 3"/>
              <p:cNvSpPr>
                <a:spLocks noChangeArrowheads="1"/>
              </p:cNvSpPr>
              <p:nvPr/>
            </p:nvSpPr>
            <p:spPr bwMode="auto">
              <a:xfrm rot="10800000">
                <a:off x="4357685" y="3000373"/>
                <a:ext cx="107950" cy="11525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4" name="AutoShape 4"/>
              <p:cNvSpPr>
                <a:spLocks noChangeArrowheads="1"/>
              </p:cNvSpPr>
              <p:nvPr/>
            </p:nvSpPr>
            <p:spPr bwMode="auto">
              <a:xfrm rot="5400000">
                <a:off x="5023642" y="2334416"/>
                <a:ext cx="107950" cy="143986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5" name="AutoShape 5"/>
              <p:cNvSpPr>
                <a:spLocks noChangeArrowheads="1"/>
              </p:cNvSpPr>
              <p:nvPr/>
            </p:nvSpPr>
            <p:spPr bwMode="auto">
              <a:xfrm rot="10800000">
                <a:off x="5689598" y="3000373"/>
                <a:ext cx="107950" cy="11525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6" name="AutoShape 6"/>
              <p:cNvSpPr>
                <a:spLocks noChangeArrowheads="1"/>
              </p:cNvSpPr>
              <p:nvPr/>
            </p:nvSpPr>
            <p:spPr bwMode="auto">
              <a:xfrm rot="18420000" flipH="1">
                <a:off x="6342061" y="2649535"/>
                <a:ext cx="107950" cy="1800225"/>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7" name="Oval 7"/>
              <p:cNvSpPr>
                <a:spLocks noChangeArrowheads="1"/>
              </p:cNvSpPr>
              <p:nvPr/>
            </p:nvSpPr>
            <p:spPr bwMode="auto">
              <a:xfrm>
                <a:off x="5710235" y="300672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8" name="AutoShape 8"/>
              <p:cNvSpPr>
                <a:spLocks noChangeArrowheads="1"/>
              </p:cNvSpPr>
              <p:nvPr/>
            </p:nvSpPr>
            <p:spPr bwMode="auto">
              <a:xfrm rot="5400000">
                <a:off x="3680617" y="3366291"/>
                <a:ext cx="107950" cy="143986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9" name="AutoShape 9"/>
              <p:cNvSpPr>
                <a:spLocks noChangeArrowheads="1"/>
              </p:cNvSpPr>
              <p:nvPr/>
            </p:nvSpPr>
            <p:spPr bwMode="auto">
              <a:xfrm rot="5400000">
                <a:off x="5023642" y="3366291"/>
                <a:ext cx="107950" cy="1439863"/>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10" name="AutoShape 10"/>
              <p:cNvSpPr>
                <a:spLocks noChangeArrowheads="1"/>
              </p:cNvSpPr>
              <p:nvPr/>
            </p:nvSpPr>
            <p:spPr bwMode="auto">
              <a:xfrm rot="5400000">
                <a:off x="6355554" y="3366292"/>
                <a:ext cx="107950" cy="1439862"/>
              </a:xfrm>
              <a:prstGeom prst="roundRect">
                <a:avLst>
                  <a:gd name="adj" fmla="val 50000"/>
                </a:avLst>
              </a:prstGeom>
              <a:gradFill rotWithShape="0">
                <a:gsLst>
                  <a:gs pos="0">
                    <a:srgbClr val="666666"/>
                  </a:gs>
                  <a:gs pos="100000">
                    <a:srgbClr val="CCCCCC"/>
                  </a:gs>
                </a:gsLst>
                <a:lin ang="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b="1"/>
              </a:p>
            </p:txBody>
          </p:sp>
          <p:sp>
            <p:nvSpPr>
              <p:cNvPr id="11" name="Oval 11"/>
              <p:cNvSpPr>
                <a:spLocks noChangeArrowheads="1"/>
              </p:cNvSpPr>
              <p:nvPr/>
            </p:nvSpPr>
            <p:spPr bwMode="auto">
              <a:xfrm>
                <a:off x="7005635" y="405447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12" name="Oval 12"/>
              <p:cNvSpPr>
                <a:spLocks noChangeArrowheads="1"/>
              </p:cNvSpPr>
              <p:nvPr/>
            </p:nvSpPr>
            <p:spPr bwMode="auto">
              <a:xfrm>
                <a:off x="4392610" y="300672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13" name="Oval 13"/>
              <p:cNvSpPr>
                <a:spLocks noChangeArrowheads="1"/>
              </p:cNvSpPr>
              <p:nvPr/>
            </p:nvSpPr>
            <p:spPr bwMode="auto">
              <a:xfrm>
                <a:off x="4381498" y="405447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14" name="Oval 14"/>
              <p:cNvSpPr>
                <a:spLocks noChangeArrowheads="1"/>
              </p:cNvSpPr>
              <p:nvPr/>
            </p:nvSpPr>
            <p:spPr bwMode="auto">
              <a:xfrm>
                <a:off x="3043235" y="4054473"/>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sp>
            <p:nvSpPr>
              <p:cNvPr id="41" name="Oval 11"/>
              <p:cNvSpPr>
                <a:spLocks noChangeArrowheads="1"/>
              </p:cNvSpPr>
              <p:nvPr/>
            </p:nvSpPr>
            <p:spPr bwMode="auto">
              <a:xfrm>
                <a:off x="5713421" y="4071942"/>
                <a:ext cx="73025" cy="60325"/>
              </a:xfrm>
              <a:prstGeom prst="ellipse">
                <a:avLst/>
              </a:prstGeom>
              <a:gradFill rotWithShape="0">
                <a:gsLst>
                  <a:gs pos="0">
                    <a:srgbClr val="95B3D7"/>
                  </a:gs>
                  <a:gs pos="50000">
                    <a:srgbClr val="DBE5F1"/>
                  </a:gs>
                  <a:gs pos="100000">
                    <a:srgbClr val="95B3D7"/>
                  </a:gs>
                </a:gsLst>
                <a:lin ang="18900000" scaled="1"/>
              </a:gradFill>
              <a:ln w="12700">
                <a:solidFill>
                  <a:srgbClr val="95B3D7"/>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a:p>
            </p:txBody>
          </p:sp>
          <p:cxnSp>
            <p:nvCxnSpPr>
              <p:cNvPr id="43" name="Straight Connector 42"/>
              <p:cNvCxnSpPr>
                <a:stCxn id="3" idx="0"/>
              </p:cNvCxnSpPr>
              <p:nvPr/>
            </p:nvCxnSpPr>
            <p:spPr>
              <a:xfrm rot="16200000" flipH="1">
                <a:off x="4202105" y="4362453"/>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16200000" flipH="1">
                <a:off x="2862247" y="4362453"/>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rot="5400000">
                <a:off x="2282336" y="3528224"/>
                <a:ext cx="100584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428992" y="4357694"/>
                <a:ext cx="642942" cy="369332"/>
              </a:xfrm>
              <a:prstGeom prst="rect">
                <a:avLst/>
              </a:prstGeom>
              <a:noFill/>
            </p:spPr>
            <p:txBody>
              <a:bodyPr wrap="square" rtlCol="0">
                <a:spAutoFit/>
              </a:bodyPr>
              <a:lstStyle/>
              <a:p>
                <a:pPr algn="ctr"/>
                <a:r>
                  <a:rPr lang="en-US" b="1" dirty="0" smtClean="0"/>
                  <a:t>4m</a:t>
                </a:r>
                <a:endParaRPr lang="en-US" b="1" dirty="0"/>
              </a:p>
            </p:txBody>
          </p:sp>
          <p:cxnSp>
            <p:nvCxnSpPr>
              <p:cNvPr id="48" name="Straight Connector 47"/>
              <p:cNvCxnSpPr/>
              <p:nvPr/>
            </p:nvCxnSpPr>
            <p:spPr>
              <a:xfrm rot="16200000" flipH="1">
                <a:off x="5559427"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4219569"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4429124" y="4419615"/>
                <a:ext cx="135732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786314" y="4348177"/>
                <a:ext cx="642942" cy="369332"/>
              </a:xfrm>
              <a:prstGeom prst="rect">
                <a:avLst/>
              </a:prstGeom>
              <a:noFill/>
            </p:spPr>
            <p:txBody>
              <a:bodyPr wrap="square" rtlCol="0">
                <a:spAutoFit/>
              </a:bodyPr>
              <a:lstStyle/>
              <a:p>
                <a:pPr algn="ctr"/>
                <a:r>
                  <a:rPr lang="en-US" b="1" dirty="0" smtClean="0"/>
                  <a:t>4m</a:t>
                </a:r>
                <a:endParaRPr lang="en-US" b="1" dirty="0"/>
              </a:p>
            </p:txBody>
          </p:sp>
          <p:cxnSp>
            <p:nvCxnSpPr>
              <p:cNvPr id="52" name="Straight Connector 51"/>
              <p:cNvCxnSpPr/>
              <p:nvPr/>
            </p:nvCxnSpPr>
            <p:spPr>
              <a:xfrm rot="16200000" flipH="1">
                <a:off x="6862775"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16200000" flipH="1">
                <a:off x="5576891" y="4352936"/>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5786446" y="4419615"/>
                <a:ext cx="128016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5" name="TextBox 54"/>
              <p:cNvSpPr txBox="1"/>
              <p:nvPr/>
            </p:nvSpPr>
            <p:spPr>
              <a:xfrm>
                <a:off x="6143636" y="4348177"/>
                <a:ext cx="642942" cy="369332"/>
              </a:xfrm>
              <a:prstGeom prst="rect">
                <a:avLst/>
              </a:prstGeom>
              <a:noFill/>
            </p:spPr>
            <p:txBody>
              <a:bodyPr wrap="square" rtlCol="0">
                <a:spAutoFit/>
              </a:bodyPr>
              <a:lstStyle/>
              <a:p>
                <a:pPr algn="ctr"/>
                <a:r>
                  <a:rPr lang="en-US" b="1" dirty="0" smtClean="0"/>
                  <a:t>4m</a:t>
                </a:r>
                <a:endParaRPr lang="en-US" b="1" dirty="0"/>
              </a:p>
            </p:txBody>
          </p:sp>
          <p:cxnSp>
            <p:nvCxnSpPr>
              <p:cNvPr id="56" name="Straight Connector 55"/>
              <p:cNvCxnSpPr/>
              <p:nvPr/>
            </p:nvCxnSpPr>
            <p:spPr>
              <a:xfrm flipH="1">
                <a:off x="2571736" y="3000372"/>
                <a:ext cx="1828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a:off x="2581254" y="4071942"/>
                <a:ext cx="41911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3071802" y="4429132"/>
                <a:ext cx="1357322"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9" name="TextBox 58"/>
              <p:cNvSpPr txBox="1"/>
              <p:nvPr/>
            </p:nvSpPr>
            <p:spPr>
              <a:xfrm>
                <a:off x="2285984" y="3286124"/>
                <a:ext cx="642942" cy="369332"/>
              </a:xfrm>
              <a:prstGeom prst="rect">
                <a:avLst/>
              </a:prstGeom>
              <a:noFill/>
            </p:spPr>
            <p:txBody>
              <a:bodyPr wrap="square" rtlCol="0">
                <a:spAutoFit/>
              </a:bodyPr>
              <a:lstStyle/>
              <a:p>
                <a:pPr algn="ctr"/>
                <a:r>
                  <a:rPr lang="en-US" b="1" dirty="0" smtClean="0"/>
                  <a:t>3m</a:t>
                </a:r>
                <a:endParaRPr lang="en-US" b="1" dirty="0"/>
              </a:p>
            </p:txBody>
          </p:sp>
          <p:cxnSp>
            <p:nvCxnSpPr>
              <p:cNvPr id="62" name="Straight Arrow Connector 61"/>
              <p:cNvCxnSpPr>
                <a:stCxn id="41" idx="5"/>
              </p:cNvCxnSpPr>
              <p:nvPr/>
            </p:nvCxnSpPr>
            <p:spPr>
              <a:xfrm rot="16200000" flipH="1">
                <a:off x="5301432" y="4597753"/>
                <a:ext cx="948641"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cxnSp>
            <p:nvCxnSpPr>
              <p:cNvPr id="63" name="Straight Arrow Connector 62"/>
              <p:cNvCxnSpPr/>
              <p:nvPr/>
            </p:nvCxnSpPr>
            <p:spPr>
              <a:xfrm rot="10800000" flipH="1">
                <a:off x="5857884" y="3000372"/>
                <a:ext cx="457200"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sp>
            <p:nvSpPr>
              <p:cNvPr id="64" name="TextBox 63"/>
              <p:cNvSpPr txBox="1"/>
              <p:nvPr/>
            </p:nvSpPr>
            <p:spPr>
              <a:xfrm>
                <a:off x="4643438" y="4743402"/>
                <a:ext cx="1214446" cy="400110"/>
              </a:xfrm>
              <a:prstGeom prst="rect">
                <a:avLst/>
              </a:prstGeom>
              <a:noFill/>
            </p:spPr>
            <p:txBody>
              <a:bodyPr wrap="square" rtlCol="0">
                <a:spAutoFit/>
              </a:bodyPr>
              <a:lstStyle/>
              <a:p>
                <a:pPr algn="ctr"/>
                <a:r>
                  <a:rPr lang="en-US" sz="2000" b="1" dirty="0" smtClean="0"/>
                  <a:t>1000 N</a:t>
                </a:r>
                <a:endParaRPr lang="en-US" sz="2000" b="1" dirty="0"/>
              </a:p>
            </p:txBody>
          </p:sp>
          <p:sp>
            <p:nvSpPr>
              <p:cNvPr id="65" name="TextBox 64"/>
              <p:cNvSpPr txBox="1"/>
              <p:nvPr/>
            </p:nvSpPr>
            <p:spPr>
              <a:xfrm>
                <a:off x="6072198" y="2786058"/>
                <a:ext cx="1214446" cy="400110"/>
              </a:xfrm>
              <a:prstGeom prst="rect">
                <a:avLst/>
              </a:prstGeom>
              <a:noFill/>
            </p:spPr>
            <p:txBody>
              <a:bodyPr wrap="square" rtlCol="0">
                <a:spAutoFit/>
              </a:bodyPr>
              <a:lstStyle/>
              <a:p>
                <a:pPr algn="ctr"/>
                <a:r>
                  <a:rPr lang="en-US" sz="2000" b="1" dirty="0" smtClean="0"/>
                  <a:t>500 N</a:t>
                </a:r>
                <a:endParaRPr lang="en-US" sz="2000" b="1" dirty="0"/>
              </a:p>
            </p:txBody>
          </p:sp>
          <p:sp>
            <p:nvSpPr>
              <p:cNvPr id="66" name="TextBox 65"/>
              <p:cNvSpPr txBox="1"/>
              <p:nvPr/>
            </p:nvSpPr>
            <p:spPr>
              <a:xfrm>
                <a:off x="2643174" y="4143380"/>
                <a:ext cx="428628" cy="400110"/>
              </a:xfrm>
              <a:prstGeom prst="rect">
                <a:avLst/>
              </a:prstGeom>
              <a:noFill/>
            </p:spPr>
            <p:txBody>
              <a:bodyPr wrap="square" rtlCol="0">
                <a:spAutoFit/>
              </a:bodyPr>
              <a:lstStyle/>
              <a:p>
                <a:pPr algn="ctr"/>
                <a:r>
                  <a:rPr lang="en-US" sz="2000" b="1" dirty="0" smtClean="0">
                    <a:solidFill>
                      <a:srgbClr val="FF0000"/>
                    </a:solidFill>
                  </a:rPr>
                  <a:t>A</a:t>
                </a:r>
                <a:endParaRPr lang="en-US" sz="2000" b="1" dirty="0">
                  <a:solidFill>
                    <a:srgbClr val="FF0000"/>
                  </a:solidFill>
                </a:endParaRPr>
              </a:p>
            </p:txBody>
          </p:sp>
          <p:sp>
            <p:nvSpPr>
              <p:cNvPr id="67" name="TextBox 66"/>
              <p:cNvSpPr txBox="1"/>
              <p:nvPr/>
            </p:nvSpPr>
            <p:spPr>
              <a:xfrm>
                <a:off x="4429124" y="3671832"/>
                <a:ext cx="428628" cy="400110"/>
              </a:xfrm>
              <a:prstGeom prst="rect">
                <a:avLst/>
              </a:prstGeom>
              <a:noFill/>
            </p:spPr>
            <p:txBody>
              <a:bodyPr wrap="square" rtlCol="0">
                <a:spAutoFit/>
              </a:bodyPr>
              <a:lstStyle/>
              <a:p>
                <a:pPr algn="ctr"/>
                <a:r>
                  <a:rPr lang="en-US" sz="2000" b="1" dirty="0" smtClean="0">
                    <a:solidFill>
                      <a:srgbClr val="FF0000"/>
                    </a:solidFill>
                  </a:rPr>
                  <a:t>B</a:t>
                </a:r>
                <a:endParaRPr lang="en-US" sz="2000" b="1" dirty="0">
                  <a:solidFill>
                    <a:srgbClr val="FF0000"/>
                  </a:solidFill>
                </a:endParaRPr>
              </a:p>
            </p:txBody>
          </p:sp>
          <p:sp>
            <p:nvSpPr>
              <p:cNvPr id="68" name="TextBox 67"/>
              <p:cNvSpPr txBox="1"/>
              <p:nvPr/>
            </p:nvSpPr>
            <p:spPr>
              <a:xfrm>
                <a:off x="5786446" y="3643314"/>
                <a:ext cx="428628" cy="400110"/>
              </a:xfrm>
              <a:prstGeom prst="rect">
                <a:avLst/>
              </a:prstGeom>
              <a:noFill/>
            </p:spPr>
            <p:txBody>
              <a:bodyPr wrap="square" rtlCol="0">
                <a:spAutoFit/>
              </a:bodyPr>
              <a:lstStyle/>
              <a:p>
                <a:pPr algn="ctr"/>
                <a:r>
                  <a:rPr lang="en-US" sz="2000" b="1" dirty="0" smtClean="0">
                    <a:solidFill>
                      <a:srgbClr val="FF0000"/>
                    </a:solidFill>
                  </a:rPr>
                  <a:t>C</a:t>
                </a:r>
                <a:endParaRPr lang="en-US" sz="2000" b="1" dirty="0">
                  <a:solidFill>
                    <a:srgbClr val="FF0000"/>
                  </a:solidFill>
                </a:endParaRPr>
              </a:p>
            </p:txBody>
          </p:sp>
          <p:sp>
            <p:nvSpPr>
              <p:cNvPr id="69" name="TextBox 68"/>
              <p:cNvSpPr txBox="1"/>
              <p:nvPr/>
            </p:nvSpPr>
            <p:spPr>
              <a:xfrm>
                <a:off x="7000892" y="4029022"/>
                <a:ext cx="428628" cy="400110"/>
              </a:xfrm>
              <a:prstGeom prst="rect">
                <a:avLst/>
              </a:prstGeom>
              <a:noFill/>
            </p:spPr>
            <p:txBody>
              <a:bodyPr wrap="square" rtlCol="0">
                <a:spAutoFit/>
              </a:bodyPr>
              <a:lstStyle/>
              <a:p>
                <a:pPr algn="ctr"/>
                <a:r>
                  <a:rPr lang="en-US" sz="2000" b="1" dirty="0" smtClean="0">
                    <a:solidFill>
                      <a:srgbClr val="FF0000"/>
                    </a:solidFill>
                  </a:rPr>
                  <a:t>D</a:t>
                </a:r>
                <a:endParaRPr lang="en-US" sz="2000" b="1" dirty="0">
                  <a:solidFill>
                    <a:srgbClr val="FF0000"/>
                  </a:solidFill>
                </a:endParaRPr>
              </a:p>
            </p:txBody>
          </p:sp>
          <p:sp>
            <p:nvSpPr>
              <p:cNvPr id="70" name="TextBox 69"/>
              <p:cNvSpPr txBox="1"/>
              <p:nvPr/>
            </p:nvSpPr>
            <p:spPr>
              <a:xfrm>
                <a:off x="5643570" y="2571744"/>
                <a:ext cx="428628" cy="400110"/>
              </a:xfrm>
              <a:prstGeom prst="rect">
                <a:avLst/>
              </a:prstGeom>
              <a:noFill/>
            </p:spPr>
            <p:txBody>
              <a:bodyPr wrap="square" rtlCol="0">
                <a:spAutoFit/>
              </a:bodyPr>
              <a:lstStyle/>
              <a:p>
                <a:pPr algn="ctr"/>
                <a:r>
                  <a:rPr lang="en-US" sz="2000" b="1" dirty="0" smtClean="0">
                    <a:solidFill>
                      <a:srgbClr val="FF0000"/>
                    </a:solidFill>
                  </a:rPr>
                  <a:t>E</a:t>
                </a:r>
                <a:endParaRPr lang="en-US" sz="2000" b="1" dirty="0">
                  <a:solidFill>
                    <a:srgbClr val="FF0000"/>
                  </a:solidFill>
                </a:endParaRPr>
              </a:p>
            </p:txBody>
          </p:sp>
          <p:sp>
            <p:nvSpPr>
              <p:cNvPr id="71" name="TextBox 70"/>
              <p:cNvSpPr txBox="1"/>
              <p:nvPr/>
            </p:nvSpPr>
            <p:spPr>
              <a:xfrm>
                <a:off x="4214810" y="2500306"/>
                <a:ext cx="428628" cy="400110"/>
              </a:xfrm>
              <a:prstGeom prst="rect">
                <a:avLst/>
              </a:prstGeom>
              <a:noFill/>
            </p:spPr>
            <p:txBody>
              <a:bodyPr wrap="square" rtlCol="0">
                <a:spAutoFit/>
              </a:bodyPr>
              <a:lstStyle/>
              <a:p>
                <a:pPr algn="ctr"/>
                <a:r>
                  <a:rPr lang="en-US" sz="2000" b="1" dirty="0" smtClean="0">
                    <a:solidFill>
                      <a:srgbClr val="FF0000"/>
                    </a:solidFill>
                  </a:rPr>
                  <a:t>F</a:t>
                </a:r>
                <a:endParaRPr lang="en-US" sz="2000" b="1" dirty="0">
                  <a:solidFill>
                    <a:srgbClr val="FF0000"/>
                  </a:solidFill>
                </a:endParaRPr>
              </a:p>
            </p:txBody>
          </p:sp>
          <p:cxnSp>
            <p:nvCxnSpPr>
              <p:cNvPr id="61" name="Straight Arrow Connector 60"/>
              <p:cNvCxnSpPr/>
              <p:nvPr/>
            </p:nvCxnSpPr>
            <p:spPr>
              <a:xfrm rot="5400000" flipH="1">
                <a:off x="2728902" y="4486280"/>
                <a:ext cx="685800"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sp>
            <p:nvSpPr>
              <p:cNvPr id="75" name="TextBox 74"/>
              <p:cNvSpPr txBox="1"/>
              <p:nvPr/>
            </p:nvSpPr>
            <p:spPr>
              <a:xfrm>
                <a:off x="1643042" y="3857628"/>
                <a:ext cx="642942" cy="369332"/>
              </a:xfrm>
              <a:prstGeom prst="rect">
                <a:avLst/>
              </a:prstGeom>
              <a:noFill/>
            </p:spPr>
            <p:txBody>
              <a:bodyPr wrap="square" rtlCol="0">
                <a:spAutoFit/>
              </a:bodyPr>
              <a:lstStyle/>
              <a:p>
                <a:pPr algn="ctr"/>
                <a:r>
                  <a:rPr lang="en-US" b="1" dirty="0" smtClean="0"/>
                  <a:t>A</a:t>
                </a:r>
                <a:r>
                  <a:rPr lang="en-US" b="1" baseline="-25000" dirty="0" smtClean="0"/>
                  <a:t>x</a:t>
                </a:r>
                <a:endParaRPr lang="en-US" b="1" baseline="-25000" dirty="0"/>
              </a:p>
            </p:txBody>
          </p:sp>
          <p:sp>
            <p:nvSpPr>
              <p:cNvPr id="76" name="TextBox 75"/>
              <p:cNvSpPr txBox="1"/>
              <p:nvPr/>
            </p:nvSpPr>
            <p:spPr>
              <a:xfrm>
                <a:off x="2714612" y="4857760"/>
                <a:ext cx="642942" cy="369332"/>
              </a:xfrm>
              <a:prstGeom prst="rect">
                <a:avLst/>
              </a:prstGeom>
              <a:noFill/>
            </p:spPr>
            <p:txBody>
              <a:bodyPr wrap="square" rtlCol="0">
                <a:spAutoFit/>
              </a:bodyPr>
              <a:lstStyle/>
              <a:p>
                <a:pPr algn="ctr"/>
                <a:r>
                  <a:rPr lang="en-US" b="1" dirty="0" smtClean="0"/>
                  <a:t>A</a:t>
                </a:r>
                <a:r>
                  <a:rPr lang="en-US" b="1" baseline="-25000" dirty="0" smtClean="0"/>
                  <a:t>y</a:t>
                </a:r>
                <a:endParaRPr lang="en-US" b="1" baseline="-25000" dirty="0"/>
              </a:p>
            </p:txBody>
          </p:sp>
          <p:sp>
            <p:nvSpPr>
              <p:cNvPr id="77" name="TextBox 76"/>
              <p:cNvSpPr txBox="1"/>
              <p:nvPr/>
            </p:nvSpPr>
            <p:spPr>
              <a:xfrm>
                <a:off x="6715140" y="4929198"/>
                <a:ext cx="642942" cy="369332"/>
              </a:xfrm>
              <a:prstGeom prst="rect">
                <a:avLst/>
              </a:prstGeom>
              <a:noFill/>
            </p:spPr>
            <p:txBody>
              <a:bodyPr wrap="square" rtlCol="0">
                <a:spAutoFit/>
              </a:bodyPr>
              <a:lstStyle/>
              <a:p>
                <a:pPr algn="ctr"/>
                <a:r>
                  <a:rPr lang="en-US" b="1" dirty="0" err="1" smtClean="0"/>
                  <a:t>D</a:t>
                </a:r>
                <a:r>
                  <a:rPr lang="en-US" b="1" baseline="-25000" dirty="0" err="1" smtClean="0"/>
                  <a:t>y</a:t>
                </a:r>
                <a:endParaRPr lang="en-US" b="1" baseline="-25000" dirty="0"/>
              </a:p>
            </p:txBody>
          </p:sp>
        </p:grpSp>
        <p:cxnSp>
          <p:nvCxnSpPr>
            <p:cNvPr id="72" name="Straight Arrow Connector 71"/>
            <p:cNvCxnSpPr/>
            <p:nvPr/>
          </p:nvCxnSpPr>
          <p:spPr>
            <a:xfrm rot="5400000" flipH="1">
              <a:off x="6657992" y="4629156"/>
              <a:ext cx="685800"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cxnSp>
          <p:nvCxnSpPr>
            <p:cNvPr id="74" name="Straight Arrow Connector 73"/>
            <p:cNvCxnSpPr/>
            <p:nvPr/>
          </p:nvCxnSpPr>
          <p:spPr>
            <a:xfrm flipH="1">
              <a:off x="2243126" y="4143380"/>
              <a:ext cx="685800" cy="0"/>
            </a:xfrm>
            <a:prstGeom prst="straightConnector1">
              <a:avLst/>
            </a:prstGeom>
            <a:ln>
              <a:tailEnd type="stealth" w="med" len="lg"/>
            </a:ln>
          </p:spPr>
          <p:style>
            <a:lnRef idx="2">
              <a:schemeClr val="dk1"/>
            </a:lnRef>
            <a:fillRef idx="0">
              <a:schemeClr val="dk1"/>
            </a:fillRef>
            <a:effectRef idx="1">
              <a:schemeClr val="dk1"/>
            </a:effectRef>
            <a:fontRef idx="minor">
              <a:schemeClr val="tx1"/>
            </a:fontRef>
          </p:style>
        </p:cxnSp>
      </p:gr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[1]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8588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60" name="TextBox 59"/>
          <p:cNvSpPr txBox="1"/>
          <p:nvPr/>
        </p:nvSpPr>
        <p:spPr>
          <a:xfrm>
            <a:off x="857224" y="2071678"/>
            <a:ext cx="7786742" cy="369332"/>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b="1" dirty="0" smtClean="0"/>
              <a:t>Now let us make a section s-s as shown in figure below </a:t>
            </a:r>
            <a:endParaRPr lang="en-US" b="1" dirty="0"/>
          </a:p>
        </p:txBody>
      </p:sp>
      <p:grpSp>
        <p:nvGrpSpPr>
          <p:cNvPr id="91" name="Group 90"/>
          <p:cNvGrpSpPr/>
          <p:nvPr/>
        </p:nvGrpSpPr>
        <p:grpSpPr>
          <a:xfrm>
            <a:off x="2285984" y="2643182"/>
            <a:ext cx="5286412" cy="2758814"/>
            <a:chOff x="1500166" y="2927684"/>
            <a:chExt cx="5286412" cy="2758814"/>
          </a:xfrm>
        </p:grpSpPr>
        <p:pic>
          <p:nvPicPr>
            <p:cNvPr id="2051" name="Picture 3"/>
            <p:cNvPicPr>
              <a:picLocks noChangeAspect="1" noChangeArrowheads="1"/>
            </p:cNvPicPr>
            <p:nvPr/>
          </p:nvPicPr>
          <p:blipFill>
            <a:blip r:embed="rId3" cstate="print"/>
            <a:srcRect/>
            <a:stretch>
              <a:fillRect/>
            </a:stretch>
          </p:blipFill>
          <p:spPr bwMode="auto">
            <a:xfrm>
              <a:off x="2643174" y="2927684"/>
              <a:ext cx="4143404" cy="2411076"/>
            </a:xfrm>
            <a:prstGeom prst="rect">
              <a:avLst/>
            </a:prstGeom>
            <a:noFill/>
            <a:ln w="9525">
              <a:noFill/>
              <a:miter lim="800000"/>
              <a:headEnd/>
              <a:tailEnd/>
            </a:ln>
            <a:effectLst/>
          </p:spPr>
        </p:pic>
        <p:sp>
          <p:nvSpPr>
            <p:cNvPr id="88" name="TextBox 87"/>
            <p:cNvSpPr txBox="1"/>
            <p:nvPr/>
          </p:nvSpPr>
          <p:spPr>
            <a:xfrm>
              <a:off x="1500166" y="4357694"/>
              <a:ext cx="1071570" cy="369332"/>
            </a:xfrm>
            <a:prstGeom prst="rect">
              <a:avLst/>
            </a:prstGeom>
            <a:noFill/>
          </p:spPr>
          <p:txBody>
            <a:bodyPr wrap="square" rtlCol="0">
              <a:spAutoFit/>
            </a:bodyPr>
            <a:lstStyle/>
            <a:p>
              <a:endParaRPr lang="en-US" dirty="0"/>
            </a:p>
          </p:txBody>
        </p:sp>
        <p:sp>
          <p:nvSpPr>
            <p:cNvPr id="89" name="TextBox 88"/>
            <p:cNvSpPr txBox="1"/>
            <p:nvPr/>
          </p:nvSpPr>
          <p:spPr>
            <a:xfrm>
              <a:off x="1714480" y="4314774"/>
              <a:ext cx="1214446" cy="400110"/>
            </a:xfrm>
            <a:prstGeom prst="rect">
              <a:avLst/>
            </a:prstGeom>
            <a:noFill/>
          </p:spPr>
          <p:txBody>
            <a:bodyPr wrap="square" rtlCol="0">
              <a:spAutoFit/>
            </a:bodyPr>
            <a:lstStyle/>
            <a:p>
              <a:pPr algn="ctr"/>
              <a:r>
                <a:rPr lang="en-US" sz="2000" b="1" dirty="0" smtClean="0"/>
                <a:t>500 N</a:t>
              </a:r>
              <a:endParaRPr lang="en-US" sz="2000" b="1" dirty="0"/>
            </a:p>
          </p:txBody>
        </p:sp>
        <p:sp>
          <p:nvSpPr>
            <p:cNvPr id="90" name="TextBox 89"/>
            <p:cNvSpPr txBox="1"/>
            <p:nvPr/>
          </p:nvSpPr>
          <p:spPr>
            <a:xfrm>
              <a:off x="2786050" y="5286388"/>
              <a:ext cx="1214446" cy="400110"/>
            </a:xfrm>
            <a:prstGeom prst="rect">
              <a:avLst/>
            </a:prstGeom>
            <a:noFill/>
          </p:spPr>
          <p:txBody>
            <a:bodyPr wrap="square" rtlCol="0">
              <a:spAutoFit/>
            </a:bodyPr>
            <a:lstStyle/>
            <a:p>
              <a:pPr algn="ctr"/>
              <a:r>
                <a:rPr lang="en-US" sz="2000" b="1" dirty="0" smtClean="0"/>
                <a:t>208 N</a:t>
              </a:r>
              <a:endParaRPr lang="en-US" sz="2000" b="1" dirty="0"/>
            </a:p>
          </p:txBody>
        </p:sp>
      </p:grp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90"/>
          <p:cNvGrpSpPr/>
          <p:nvPr/>
        </p:nvGrpSpPr>
        <p:grpSpPr>
          <a:xfrm>
            <a:off x="3643306" y="3884896"/>
            <a:ext cx="5286412" cy="2758814"/>
            <a:chOff x="1500166" y="2927684"/>
            <a:chExt cx="5286412" cy="2758814"/>
          </a:xfrm>
        </p:grpSpPr>
        <p:pic>
          <p:nvPicPr>
            <p:cNvPr id="2051" name="Picture 3"/>
            <p:cNvPicPr>
              <a:picLocks noChangeAspect="1" noChangeArrowheads="1"/>
            </p:cNvPicPr>
            <p:nvPr/>
          </p:nvPicPr>
          <p:blipFill>
            <a:blip r:embed="rId2" cstate="print"/>
            <a:srcRect/>
            <a:stretch>
              <a:fillRect/>
            </a:stretch>
          </p:blipFill>
          <p:spPr bwMode="auto">
            <a:xfrm>
              <a:off x="2643174" y="2927684"/>
              <a:ext cx="4143404" cy="2411076"/>
            </a:xfrm>
            <a:prstGeom prst="rect">
              <a:avLst/>
            </a:prstGeom>
            <a:noFill/>
            <a:ln w="9525">
              <a:noFill/>
              <a:miter lim="800000"/>
              <a:headEnd/>
              <a:tailEnd/>
            </a:ln>
            <a:effectLst/>
          </p:spPr>
        </p:pic>
        <p:sp>
          <p:nvSpPr>
            <p:cNvPr id="88" name="TextBox 87"/>
            <p:cNvSpPr txBox="1"/>
            <p:nvPr/>
          </p:nvSpPr>
          <p:spPr>
            <a:xfrm>
              <a:off x="1500166" y="4357694"/>
              <a:ext cx="1071570" cy="369332"/>
            </a:xfrm>
            <a:prstGeom prst="rect">
              <a:avLst/>
            </a:prstGeom>
            <a:noFill/>
          </p:spPr>
          <p:txBody>
            <a:bodyPr wrap="square" rtlCol="0">
              <a:spAutoFit/>
            </a:bodyPr>
            <a:lstStyle/>
            <a:p>
              <a:endParaRPr lang="en-US" dirty="0"/>
            </a:p>
          </p:txBody>
        </p:sp>
        <p:sp>
          <p:nvSpPr>
            <p:cNvPr id="89" name="TextBox 88"/>
            <p:cNvSpPr txBox="1"/>
            <p:nvPr/>
          </p:nvSpPr>
          <p:spPr>
            <a:xfrm>
              <a:off x="1714480" y="4314774"/>
              <a:ext cx="1214446" cy="400110"/>
            </a:xfrm>
            <a:prstGeom prst="rect">
              <a:avLst/>
            </a:prstGeom>
            <a:noFill/>
          </p:spPr>
          <p:txBody>
            <a:bodyPr wrap="square" rtlCol="0">
              <a:spAutoFit/>
            </a:bodyPr>
            <a:lstStyle/>
            <a:p>
              <a:pPr algn="ctr"/>
              <a:r>
                <a:rPr lang="en-US" sz="2000" b="1" dirty="0" smtClean="0"/>
                <a:t>500 N</a:t>
              </a:r>
              <a:endParaRPr lang="en-US" sz="2000" b="1" dirty="0"/>
            </a:p>
          </p:txBody>
        </p:sp>
        <p:sp>
          <p:nvSpPr>
            <p:cNvPr id="90" name="TextBox 89"/>
            <p:cNvSpPr txBox="1"/>
            <p:nvPr/>
          </p:nvSpPr>
          <p:spPr>
            <a:xfrm>
              <a:off x="2786050" y="5286388"/>
              <a:ext cx="1214446" cy="400110"/>
            </a:xfrm>
            <a:prstGeom prst="rect">
              <a:avLst/>
            </a:prstGeom>
            <a:noFill/>
          </p:spPr>
          <p:txBody>
            <a:bodyPr wrap="square" rtlCol="0">
              <a:spAutoFit/>
            </a:bodyPr>
            <a:lstStyle/>
            <a:p>
              <a:pPr algn="ctr"/>
              <a:r>
                <a:rPr lang="en-US" sz="2000" b="1" dirty="0" smtClean="0"/>
                <a:t>208 N</a:t>
              </a:r>
              <a:endParaRPr lang="en-US" sz="2000" b="1" dirty="0"/>
            </a:p>
          </p:txBody>
        </p:sp>
      </p:gr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82211" cy="327269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Method </a:t>
            </a:r>
            <a:r>
              <a:rPr lang="en-US" sz="2400" b="1" dirty="0" smtClean="0">
                <a:ln w="1905"/>
                <a:solidFill>
                  <a:srgbClr val="FF0000"/>
                </a:solidFill>
                <a:effectLst>
                  <a:innerShdw blurRad="69850" dist="43180" dir="5400000">
                    <a:srgbClr val="000000">
                      <a:alpha val="65000"/>
                    </a:srgbClr>
                  </a:innerShdw>
                </a:effectLst>
              </a:rPr>
              <a:t>of sections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b="1" dirty="0" smtClean="0">
                <a:latin typeface="Times New Roman" pitchFamily="18" charset="0"/>
                <a:cs typeface="Times New Roman" pitchFamily="18" charset="0"/>
              </a:rPr>
              <a:t>Examples [1]  </a:t>
            </a:r>
            <a:endParaRPr lang="en-US" b="1" dirty="0">
              <a:latin typeface="Times New Roman" pitchFamily="18" charset="0"/>
              <a:cs typeface="Times New Roman" pitchFamily="18" charset="0"/>
            </a:endParaRPr>
          </a:p>
        </p:txBody>
      </p:sp>
      <p:sp>
        <p:nvSpPr>
          <p:cNvPr id="33" name="Oval 32"/>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000100" y="1643050"/>
            <a:ext cx="128588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60" name="TextBox 59"/>
          <p:cNvSpPr txBox="1"/>
          <p:nvPr/>
        </p:nvSpPr>
        <p:spPr>
          <a:xfrm>
            <a:off x="857224" y="2071678"/>
            <a:ext cx="7786742" cy="2396938"/>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nSpc>
                <a:spcPct val="120000"/>
              </a:lnSpc>
            </a:pPr>
            <a:r>
              <a:rPr lang="en-US" b="1" dirty="0" smtClean="0"/>
              <a:t>We can apply equilibrium equations to find the unknown member forces:</a:t>
            </a:r>
          </a:p>
          <a:p>
            <a:pPr>
              <a:lnSpc>
                <a:spcPct val="120000"/>
              </a:lnSpc>
            </a:pPr>
            <a:r>
              <a:rPr lang="en-US" b="1" dirty="0" smtClean="0">
                <a:solidFill>
                  <a:srgbClr val="FF0000"/>
                </a:solidFill>
              </a:rPr>
              <a:t>Summation of moments at point F: </a:t>
            </a:r>
          </a:p>
          <a:p>
            <a:pPr>
              <a:lnSpc>
                <a:spcPct val="120000"/>
              </a:lnSpc>
            </a:pPr>
            <a:r>
              <a:rPr lang="en-US" b="1" dirty="0" smtClean="0"/>
              <a:t>∑M</a:t>
            </a:r>
            <a:r>
              <a:rPr lang="en-US" b="1" baseline="-25000" dirty="0" smtClean="0"/>
              <a:t>F</a:t>
            </a:r>
            <a:r>
              <a:rPr lang="en-US" b="1" dirty="0" smtClean="0"/>
              <a:t>= 0 → F</a:t>
            </a:r>
            <a:r>
              <a:rPr lang="en-US" b="1" baseline="-25000" dirty="0" smtClean="0"/>
              <a:t>BC</a:t>
            </a:r>
            <a:r>
              <a:rPr lang="en-US" b="1" dirty="0" smtClean="0"/>
              <a:t>(3) – 208(4) – 500(3)= 0 → F</a:t>
            </a:r>
            <a:r>
              <a:rPr lang="en-US" b="1" baseline="-25000" dirty="0" smtClean="0"/>
              <a:t>BC</a:t>
            </a:r>
            <a:r>
              <a:rPr lang="en-US" b="1" dirty="0" smtClean="0"/>
              <a:t>= 777N </a:t>
            </a:r>
          </a:p>
          <a:p>
            <a:pPr>
              <a:lnSpc>
                <a:spcPct val="120000"/>
              </a:lnSpc>
            </a:pPr>
            <a:r>
              <a:rPr lang="en-US" b="1" dirty="0" smtClean="0">
                <a:solidFill>
                  <a:srgbClr val="FF0000"/>
                </a:solidFill>
              </a:rPr>
              <a:t>Summation of moments at point C: </a:t>
            </a:r>
          </a:p>
          <a:p>
            <a:pPr>
              <a:lnSpc>
                <a:spcPct val="120000"/>
              </a:lnSpc>
            </a:pPr>
            <a:r>
              <a:rPr lang="en-US" b="1" dirty="0" smtClean="0"/>
              <a:t>∑M</a:t>
            </a:r>
            <a:r>
              <a:rPr lang="en-US" b="1" baseline="-25000" dirty="0" smtClean="0"/>
              <a:t>C</a:t>
            </a:r>
            <a:r>
              <a:rPr lang="en-US" b="1" dirty="0" smtClean="0"/>
              <a:t>= 0 →  F</a:t>
            </a:r>
            <a:r>
              <a:rPr lang="en-US" b="1" baseline="-25000" dirty="0" smtClean="0"/>
              <a:t>FE</a:t>
            </a:r>
            <a:r>
              <a:rPr lang="en-US" b="1" dirty="0" smtClean="0"/>
              <a:t>(3) – 208(4) = 0 → F</a:t>
            </a:r>
            <a:r>
              <a:rPr lang="en-US" b="1" baseline="-25000" dirty="0" smtClean="0"/>
              <a:t>FE</a:t>
            </a:r>
            <a:r>
              <a:rPr lang="en-US" b="1" dirty="0" smtClean="0"/>
              <a:t>= 277N </a:t>
            </a:r>
          </a:p>
          <a:p>
            <a:pPr>
              <a:lnSpc>
                <a:spcPct val="120000"/>
              </a:lnSpc>
            </a:pPr>
            <a:r>
              <a:rPr lang="en-US" b="1" dirty="0" smtClean="0">
                <a:solidFill>
                  <a:srgbClr val="FF0000"/>
                </a:solidFill>
              </a:rPr>
              <a:t>Summation of forces in y-direction:  </a:t>
            </a:r>
          </a:p>
          <a:p>
            <a:pPr>
              <a:lnSpc>
                <a:spcPct val="120000"/>
              </a:lnSpc>
            </a:pPr>
            <a:r>
              <a:rPr lang="en-US" b="1" dirty="0" smtClean="0"/>
              <a:t>∑</a:t>
            </a:r>
            <a:r>
              <a:rPr lang="en-US" b="1" dirty="0" err="1" smtClean="0"/>
              <a:t>Fy</a:t>
            </a:r>
            <a:r>
              <a:rPr lang="en-US" b="1" dirty="0" smtClean="0"/>
              <a:t> = 0  → 208 – F</a:t>
            </a:r>
            <a:r>
              <a:rPr lang="en-US" b="1" baseline="-25000" dirty="0" smtClean="0"/>
              <a:t>FC</a:t>
            </a:r>
            <a:r>
              <a:rPr lang="en-US" b="1" dirty="0" smtClean="0"/>
              <a:t>(3/5) = 0 → F</a:t>
            </a:r>
            <a:r>
              <a:rPr lang="en-US" b="1" baseline="-25000" dirty="0" smtClean="0"/>
              <a:t>FC</a:t>
            </a:r>
            <a:r>
              <a:rPr lang="en-US" b="1" dirty="0" smtClean="0"/>
              <a:t> = 357N</a:t>
            </a:r>
            <a:endParaRPr lang="en-US" b="1" dirty="0"/>
          </a:p>
        </p:txBody>
      </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1105</TotalTime>
  <Words>1032</Words>
  <Application>Microsoft Office PowerPoint</Application>
  <PresentationFormat>On-screen Show (4:3)</PresentationFormat>
  <Paragraphs>197</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AviRec</cp:lastModifiedBy>
  <cp:revision>269</cp:revision>
  <dcterms:created xsi:type="dcterms:W3CDTF">2013-05-06T16:21:25Z</dcterms:created>
  <dcterms:modified xsi:type="dcterms:W3CDTF">2013-11-13T07:35:25Z</dcterms:modified>
</cp:coreProperties>
</file>