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handoutMasterIdLst>
    <p:handoutMasterId r:id="rId14"/>
  </p:handoutMasterIdLst>
  <p:sldIdLst>
    <p:sldId id="256" r:id="rId2"/>
    <p:sldId id="259" r:id="rId3"/>
    <p:sldId id="277" r:id="rId4"/>
    <p:sldId id="278" r:id="rId5"/>
    <p:sldId id="279" r:id="rId6"/>
    <p:sldId id="280" r:id="rId7"/>
    <p:sldId id="281" r:id="rId8"/>
    <p:sldId id="282" r:id="rId9"/>
    <p:sldId id="283" r:id="rId10"/>
    <p:sldId id="284" r:id="rId11"/>
    <p:sldId id="27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D8ABF34-2BC1-473B-87C0-8E88AE821395}" type="datetimeFigureOut">
              <a:rPr lang="en-US" smtClean="0"/>
              <a:pPr/>
              <a:t>12/10/2013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8DAFCB0-6134-47E1-BE4E-4821DD2DF01C}"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B06F84-8023-47C8-9124-E02C765911A4}" type="datetimeFigureOut">
              <a:rPr lang="en-US" smtClean="0"/>
              <a:pPr/>
              <a:t>12/10/2013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7B7F41-00C5-4285-AB36-E0AF075D875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A4F18BD-0D06-471B-9EB2-9D27EBA77692}" type="datetime1">
              <a:rPr lang="en-US" smtClean="0"/>
              <a:pPr/>
              <a:t>12/10/2013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DDAB64-F6C2-4545-ABD9-8E11665509A0}" type="datetime1">
              <a:rPr lang="en-US" smtClean="0"/>
              <a:pPr/>
              <a:t>12/10/2013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8B4C64-8AB9-4927-92EB-D5081CD61AD1}" type="datetime1">
              <a:rPr lang="en-US" smtClean="0"/>
              <a:pPr/>
              <a:t>12/10/2013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B1EA74-A2C4-47DC-BB4A-714E13492C46}" type="datetime1">
              <a:rPr lang="en-US" smtClean="0"/>
              <a:pPr/>
              <a:t>12/10/2013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3F499A7-4279-4BD8-AFEB-BE4EE285AADF}" type="datetime1">
              <a:rPr lang="en-US" smtClean="0"/>
              <a:pPr/>
              <a:t>12/10/2013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ACA88BE-78BC-40C8-8B75-2FBA2B0C7A19}" type="datetime1">
              <a:rPr lang="en-US" smtClean="0"/>
              <a:pPr/>
              <a:t>12/10/2013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4611267-5607-40C2-8EB9-EFBB991A6307}" type="datetime1">
              <a:rPr lang="en-US" smtClean="0"/>
              <a:pPr/>
              <a:t>12/10/2013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31179D6-DDC1-4FA0-87E5-7A127C70911D}" type="datetime1">
              <a:rPr lang="en-US" smtClean="0"/>
              <a:pPr/>
              <a:t>12/10/2013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EE230D-0681-410D-BA04-0D43F99ED355}" type="datetime1">
              <a:rPr lang="en-US" smtClean="0"/>
              <a:pPr/>
              <a:t>12/10/2013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945A0C-6548-42FD-BFFC-106D921BB2E8}" type="datetime1">
              <a:rPr lang="en-US" smtClean="0"/>
              <a:pPr/>
              <a:t>12/10/2013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63A527-D86F-453B-AF27-A507A1D589B9}" type="datetime1">
              <a:rPr lang="en-US" smtClean="0"/>
              <a:pPr/>
              <a:t>12/10/2013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92DEF7-A956-4A6A-B0D8-71EDC7B65DBA}" type="datetime1">
              <a:rPr lang="en-US" smtClean="0"/>
              <a:pPr/>
              <a:t>12/10/2013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6AC5C0-FED3-47A0-BD12-B7ED298DF25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oleObject" Target="../embeddings/oleObject1.bin"/><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10" name="Rectangle 109"/>
          <p:cNvSpPr/>
          <p:nvPr/>
        </p:nvSpPr>
        <p:spPr>
          <a:xfrm>
            <a:off x="357158" y="406748"/>
            <a:ext cx="108000" cy="6300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11" name="Rectangle 110"/>
          <p:cNvSpPr/>
          <p:nvPr/>
        </p:nvSpPr>
        <p:spPr>
          <a:xfrm>
            <a:off x="142844" y="559148"/>
            <a:ext cx="108000" cy="6156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00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4" name="Rectangle 113"/>
          <p:cNvSpPr/>
          <p:nvPr/>
        </p:nvSpPr>
        <p:spPr>
          <a:xfrm>
            <a:off x="1357290" y="1643050"/>
            <a:ext cx="3600000" cy="5400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4000" dirty="0" smtClean="0"/>
              <a:t>Chapter seven </a:t>
            </a:r>
            <a:endParaRPr lang="en-US" sz="4000" dirty="0"/>
          </a:p>
        </p:txBody>
      </p:sp>
      <p:sp>
        <p:nvSpPr>
          <p:cNvPr id="115" name="Rectangle 114"/>
          <p:cNvSpPr/>
          <p:nvPr/>
        </p:nvSpPr>
        <p:spPr>
          <a:xfrm>
            <a:off x="1357290" y="4214818"/>
            <a:ext cx="6500858" cy="5400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4000" dirty="0" err="1" smtClean="0"/>
              <a:t>Laith</a:t>
            </a:r>
            <a:r>
              <a:rPr lang="en-US" sz="4000" dirty="0" smtClean="0"/>
              <a:t> </a:t>
            </a:r>
            <a:r>
              <a:rPr lang="en-US" sz="4000" dirty="0" err="1" smtClean="0"/>
              <a:t>Batarseh</a:t>
            </a:r>
            <a:endParaRPr lang="en-US" sz="4000" dirty="0"/>
          </a:p>
        </p:txBody>
      </p:sp>
      <p:sp>
        <p:nvSpPr>
          <p:cNvPr id="117" name="Rectangle 116"/>
          <p:cNvSpPr/>
          <p:nvPr/>
        </p:nvSpPr>
        <p:spPr>
          <a:xfrm>
            <a:off x="3664486" y="142852"/>
            <a:ext cx="1836208" cy="769441"/>
          </a:xfrm>
          <a:prstGeom prst="rect">
            <a:avLst/>
          </a:prstGeom>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4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rPr>
              <a:t>Statics </a:t>
            </a:r>
            <a:endParaRPr lang="en-US" sz="4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ndParaRPr>
          </a:p>
        </p:txBody>
      </p:sp>
      <p:sp>
        <p:nvSpPr>
          <p:cNvPr id="118" name="Rectangle 117"/>
          <p:cNvSpPr/>
          <p:nvPr/>
        </p:nvSpPr>
        <p:spPr>
          <a:xfrm>
            <a:off x="1357290" y="2603248"/>
            <a:ext cx="6500858" cy="754314"/>
          </a:xfrm>
          <a:prstGeom prst="rect">
            <a:avLst/>
          </a:prstGeom>
        </p:spPr>
        <p:style>
          <a:lnRef idx="1">
            <a:schemeClr val="accent1"/>
          </a:lnRef>
          <a:fillRef idx="2">
            <a:schemeClr val="accent1"/>
          </a:fillRef>
          <a:effectRef idx="1">
            <a:schemeClr val="accent1"/>
          </a:effectRef>
          <a:fontRef idx="minor">
            <a:schemeClr val="dk1"/>
          </a:fontRef>
        </p:style>
        <p:txBody>
          <a:bodyPr rtlCol="0" anchor="ct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lvl="0" algn="ctr">
              <a:buClr>
                <a:schemeClr val="accent1"/>
              </a:buClr>
              <a:buSzPct val="80000"/>
            </a:pPr>
            <a:r>
              <a:rPr lang="en-US" sz="3200" b="1" dirty="0" smtClean="0">
                <a:ln w="1905"/>
                <a:solidFill>
                  <a:srgbClr val="FF0000"/>
                </a:solidFill>
                <a:effectLst>
                  <a:innerShdw blurRad="69850" dist="43180" dir="5400000">
                    <a:srgbClr val="000000">
                      <a:alpha val="65000"/>
                    </a:srgbClr>
                  </a:innerShdw>
                </a:effectLst>
              </a:rPr>
              <a:t>7.1. Dry friction </a:t>
            </a:r>
            <a:endParaRPr lang="en-US" sz="32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19" name="Rectangle 118"/>
          <p:cNvSpPr/>
          <p:nvPr/>
        </p:nvSpPr>
        <p:spPr>
          <a:xfrm>
            <a:off x="4357686" y="3429000"/>
            <a:ext cx="698396" cy="584775"/>
          </a:xfrm>
          <a:prstGeom prst="rect">
            <a:avLst/>
          </a:prstGeom>
        </p:spPr>
        <p:txBody>
          <a:bodyPr wrap="none">
            <a:spAutoFit/>
          </a:bodyPr>
          <a:lstStyle/>
          <a:p>
            <a:pPr algn="ctr"/>
            <a:r>
              <a:rPr lang="en-US" sz="32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By </a:t>
            </a:r>
            <a:endParaRPr lang="en-US" sz="32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grpSp>
        <p:nvGrpSpPr>
          <p:cNvPr id="120" name="Group 9"/>
          <p:cNvGrpSpPr>
            <a:grpSpLocks noChangeAspect="1"/>
          </p:cNvGrpSpPr>
          <p:nvPr/>
        </p:nvGrpSpPr>
        <p:grpSpPr>
          <a:xfrm>
            <a:off x="7572396" y="5286388"/>
            <a:ext cx="1440000" cy="1440000"/>
            <a:chOff x="357158" y="1000108"/>
            <a:chExt cx="1800000" cy="1800000"/>
          </a:xfrm>
        </p:grpSpPr>
        <p:sp>
          <p:nvSpPr>
            <p:cNvPr id="121" name="Rounded Rectangle 120"/>
            <p:cNvSpPr/>
            <p:nvPr/>
          </p:nvSpPr>
          <p:spPr>
            <a:xfrm>
              <a:off x="357158" y="1000108"/>
              <a:ext cx="1800000" cy="180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122" name="Flowchart: Summing Junction 121"/>
            <p:cNvSpPr/>
            <p:nvPr/>
          </p:nvSpPr>
          <p:spPr>
            <a:xfrm>
              <a:off x="357158" y="1000108"/>
              <a:ext cx="1800000" cy="1800000"/>
            </a:xfrm>
            <a:prstGeom prst="flowChartSummingJuncti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123" name="Flowchart: Or 122"/>
            <p:cNvSpPr/>
            <p:nvPr/>
          </p:nvSpPr>
          <p:spPr>
            <a:xfrm>
              <a:off x="714348" y="1357298"/>
              <a:ext cx="1080000" cy="1080000"/>
            </a:xfrm>
            <a:prstGeom prst="flowChartOr">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124" name="Rectangle 123"/>
            <p:cNvSpPr/>
            <p:nvPr/>
          </p:nvSpPr>
          <p:spPr>
            <a:xfrm>
              <a:off x="857224" y="1000108"/>
              <a:ext cx="78581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firstslide"/>
                </a:rPr>
                <a:t>Home </a:t>
              </a:r>
              <a:endParaRPr lang="en-US" sz="1400" b="1" dirty="0">
                <a:solidFill>
                  <a:schemeClr val="bg2"/>
                </a:solidFill>
              </a:endParaRPr>
            </a:p>
          </p:txBody>
        </p:sp>
        <p:sp>
          <p:nvSpPr>
            <p:cNvPr id="125" name="Rectangle 124"/>
            <p:cNvSpPr/>
            <p:nvPr/>
          </p:nvSpPr>
          <p:spPr>
            <a:xfrm rot="16200000">
              <a:off x="35687" y="1678770"/>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nextslide"/>
                </a:rPr>
                <a:t>Next</a:t>
              </a:r>
              <a:endParaRPr lang="en-US" sz="1400" b="1" dirty="0">
                <a:solidFill>
                  <a:schemeClr val="bg2"/>
                </a:solidFill>
              </a:endParaRPr>
            </a:p>
          </p:txBody>
        </p:sp>
        <p:sp>
          <p:nvSpPr>
            <p:cNvPr id="126" name="Rectangle 125"/>
            <p:cNvSpPr/>
            <p:nvPr/>
          </p:nvSpPr>
          <p:spPr>
            <a:xfrm rot="16200000">
              <a:off x="1393009" y="1678769"/>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previousslide"/>
                </a:rPr>
                <a:t>Previous</a:t>
              </a:r>
              <a:endParaRPr lang="en-US" sz="1400" b="1" dirty="0">
                <a:solidFill>
                  <a:schemeClr val="bg2"/>
                </a:solidFill>
              </a:endParaRPr>
            </a:p>
          </p:txBody>
        </p:sp>
        <p:sp>
          <p:nvSpPr>
            <p:cNvPr id="127" name="Rectangle 126"/>
            <p:cNvSpPr/>
            <p:nvPr/>
          </p:nvSpPr>
          <p:spPr>
            <a:xfrm>
              <a:off x="785786" y="2357430"/>
              <a:ext cx="9906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lastslide"/>
                </a:rPr>
                <a:t>End</a:t>
              </a:r>
              <a:endParaRPr lang="en-US" sz="1400" b="1" dirty="0">
                <a:solidFill>
                  <a:schemeClr val="bg2"/>
                </a:solidFill>
              </a:endParaRPr>
            </a:p>
          </p:txBody>
        </p:sp>
      </p:grpSp>
      <p:sp>
        <p:nvSpPr>
          <p:cNvPr id="131" name="Oval 130"/>
          <p:cNvSpPr>
            <a:spLocks noChangeAspect="1"/>
          </p:cNvSpPr>
          <p:nvPr/>
        </p:nvSpPr>
        <p:spPr>
          <a:xfrm>
            <a:off x="8005762" y="422896"/>
            <a:ext cx="1005840" cy="1005840"/>
          </a:xfrm>
          <a:prstGeom prst="ellipse">
            <a:avLst/>
          </a:prstGeom>
          <a:blipFill>
            <a:blip r:embed="rId2"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8001024"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split orient="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82211" cy="327269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Dry friction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6" name="Rectangle 15"/>
          <p:cNvSpPr/>
          <p:nvPr/>
        </p:nvSpPr>
        <p:spPr>
          <a:xfrm>
            <a:off x="928662" y="1071546"/>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smtClean="0">
                <a:latin typeface="Times New Roman" pitchFamily="18" charset="0"/>
                <a:cs typeface="Times New Roman" pitchFamily="18" charset="0"/>
              </a:rPr>
              <a:t>Characteristic of dry friction </a:t>
            </a:r>
            <a:endParaRPr lang="en-US" b="1" dirty="0">
              <a:latin typeface="Times New Roman" pitchFamily="18" charset="0"/>
              <a:cs typeface="Times New Roman" pitchFamily="18" charset="0"/>
            </a:endParaRPr>
          </a:p>
        </p:txBody>
      </p:sp>
      <p:sp>
        <p:nvSpPr>
          <p:cNvPr id="33" name="Oval 32"/>
          <p:cNvSpPr>
            <a:spLocks noChangeAspect="1"/>
          </p:cNvSpPr>
          <p:nvPr/>
        </p:nvSpPr>
        <p:spPr>
          <a:xfrm>
            <a:off x="8066754" y="422896"/>
            <a:ext cx="1005840" cy="1005840"/>
          </a:xfrm>
          <a:prstGeom prst="ellipse">
            <a:avLst/>
          </a:prstGeom>
          <a:blipFill>
            <a:blip r:embed="rId2"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p:cNvSpPr txBox="1"/>
          <p:nvPr/>
        </p:nvSpPr>
        <p:spPr>
          <a:xfrm>
            <a:off x="928662" y="1500174"/>
            <a:ext cx="7858180" cy="5170646"/>
          </a:xfrm>
          <a:prstGeom prst="rect">
            <a:avLst/>
          </a:prstGeom>
          <a:noFill/>
        </p:spPr>
        <p:txBody>
          <a:bodyPr wrap="square" rtlCol="0">
            <a:spAutoFit/>
          </a:bodyPr>
          <a:lstStyle/>
          <a:p>
            <a:pPr algn="just">
              <a:lnSpc>
                <a:spcPct val="150000"/>
              </a:lnSpc>
              <a:buFont typeface="Wingdings" pitchFamily="2" charset="2"/>
              <a:buChar char="q"/>
            </a:pPr>
            <a:r>
              <a:rPr lang="en-US" sz="2000" b="1" dirty="0" smtClean="0"/>
              <a:t>It is tangent to the contacting surfaces in a direction opposite to the applied load.</a:t>
            </a:r>
          </a:p>
          <a:p>
            <a:pPr algn="just">
              <a:lnSpc>
                <a:spcPct val="150000"/>
              </a:lnSpc>
              <a:buFont typeface="Wingdings" pitchFamily="2" charset="2"/>
              <a:buChar char="q"/>
            </a:pPr>
            <a:r>
              <a:rPr lang="en-US" sz="2000" b="1" dirty="0" smtClean="0"/>
              <a:t>The value of maximum friction force depends on the pressure produced by the normal force which means it depends on: the value of the normal force and the contacting area between the surfaces.</a:t>
            </a:r>
          </a:p>
          <a:p>
            <a:pPr algn="just">
              <a:lnSpc>
                <a:spcPct val="150000"/>
              </a:lnSpc>
              <a:buFont typeface="Wingdings" pitchFamily="2" charset="2"/>
              <a:buChar char="q"/>
            </a:pPr>
            <a:r>
              <a:rPr lang="en-US" sz="2000" b="1" dirty="0" smtClean="0"/>
              <a:t>Before the slipping (motion), the friction is called static and the body still static. When the value of the applied load exceed the maximum friction force, the body will be in motion and the friction will remain constant and is called kinetic friction. </a:t>
            </a:r>
          </a:p>
          <a:p>
            <a:pPr algn="just">
              <a:lnSpc>
                <a:spcPct val="150000"/>
              </a:lnSpc>
              <a:buFont typeface="Wingdings" pitchFamily="2" charset="2"/>
              <a:buChar char="q"/>
            </a:pPr>
            <a:r>
              <a:rPr lang="en-US" sz="2000" b="1" dirty="0" smtClean="0"/>
              <a:t>The relation between the friction and normal force is proportional and the proportionality constants are: </a:t>
            </a:r>
            <a:r>
              <a:rPr lang="el-GR" sz="2000" b="1" dirty="0" smtClean="0"/>
              <a:t>μ</a:t>
            </a:r>
            <a:r>
              <a:rPr lang="en-US" sz="2000" b="1" baseline="-25000" dirty="0" smtClean="0"/>
              <a:t>s</a:t>
            </a:r>
            <a:r>
              <a:rPr lang="en-US" sz="2000" b="1" dirty="0" smtClean="0"/>
              <a:t> and </a:t>
            </a:r>
            <a:r>
              <a:rPr lang="el-GR" sz="2000" b="1" dirty="0" smtClean="0"/>
              <a:t>μ</a:t>
            </a:r>
            <a:r>
              <a:rPr lang="en-US" sz="2000" b="1" baseline="-25000" dirty="0" smtClean="0"/>
              <a:t>k</a:t>
            </a:r>
            <a:r>
              <a:rPr lang="en-US" sz="2000" b="1" dirty="0" smtClean="0"/>
              <a:t>.  </a:t>
            </a:r>
            <a:endParaRPr lang="en-US" sz="2000" b="1" dirty="0"/>
          </a:p>
        </p:txBody>
      </p:sp>
    </p:spTree>
  </p:cSld>
  <p:clrMapOvr>
    <a:masterClrMapping/>
  </p:clrMapOvr>
  <p:transition>
    <p:split orient="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Dry friction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9"/>
          <p:cNvGrpSpPr>
            <a:grpSpLocks noChangeAspect="1"/>
          </p:cNvGrpSpPr>
          <p:nvPr/>
        </p:nvGrpSpPr>
        <p:grpSpPr>
          <a:xfrm>
            <a:off x="7572396" y="5286388"/>
            <a:ext cx="1440000" cy="1440000"/>
            <a:chOff x="357158" y="1000108"/>
            <a:chExt cx="1800000" cy="1800000"/>
          </a:xfrm>
        </p:grpSpPr>
        <p:sp>
          <p:nvSpPr>
            <p:cNvPr id="36" name="Rounded Rectangle 35"/>
            <p:cNvSpPr/>
            <p:nvPr/>
          </p:nvSpPr>
          <p:spPr>
            <a:xfrm>
              <a:off x="357158" y="1000108"/>
              <a:ext cx="1800000" cy="180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7" name="Flowchart: Summing Junction 36"/>
            <p:cNvSpPr/>
            <p:nvPr/>
          </p:nvSpPr>
          <p:spPr>
            <a:xfrm>
              <a:off x="357158" y="1000108"/>
              <a:ext cx="1800000" cy="1800000"/>
            </a:xfrm>
            <a:prstGeom prst="flowChartSummingJuncti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8" name="Flowchart: Or 37"/>
            <p:cNvSpPr/>
            <p:nvPr/>
          </p:nvSpPr>
          <p:spPr>
            <a:xfrm>
              <a:off x="714348" y="1357298"/>
              <a:ext cx="1080000" cy="1080000"/>
            </a:xfrm>
            <a:prstGeom prst="flowChartOr">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9" name="Rectangle 38"/>
            <p:cNvSpPr/>
            <p:nvPr/>
          </p:nvSpPr>
          <p:spPr>
            <a:xfrm>
              <a:off x="857224" y="1000108"/>
              <a:ext cx="78581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firstslide"/>
                </a:rPr>
                <a:t>Home </a:t>
              </a:r>
              <a:endParaRPr lang="en-US" sz="1400" b="1" dirty="0">
                <a:solidFill>
                  <a:schemeClr val="bg2"/>
                </a:solidFill>
              </a:endParaRPr>
            </a:p>
          </p:txBody>
        </p:sp>
        <p:sp>
          <p:nvSpPr>
            <p:cNvPr id="40" name="Rectangle 39"/>
            <p:cNvSpPr/>
            <p:nvPr/>
          </p:nvSpPr>
          <p:spPr>
            <a:xfrm rot="16200000">
              <a:off x="35687" y="1678770"/>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nextslide"/>
                </a:rPr>
                <a:t>Next</a:t>
              </a:r>
              <a:endParaRPr lang="en-US" sz="1400" b="1" dirty="0">
                <a:solidFill>
                  <a:schemeClr val="bg2"/>
                </a:solidFill>
              </a:endParaRPr>
            </a:p>
          </p:txBody>
        </p:sp>
        <p:sp>
          <p:nvSpPr>
            <p:cNvPr id="41" name="Rectangle 40"/>
            <p:cNvSpPr/>
            <p:nvPr/>
          </p:nvSpPr>
          <p:spPr>
            <a:xfrm rot="16200000">
              <a:off x="1393009" y="1678769"/>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previousslide"/>
                </a:rPr>
                <a:t>Previous</a:t>
              </a:r>
              <a:endParaRPr lang="en-US" sz="1400" b="1" dirty="0">
                <a:solidFill>
                  <a:schemeClr val="bg2"/>
                </a:solidFill>
              </a:endParaRPr>
            </a:p>
          </p:txBody>
        </p:sp>
        <p:sp>
          <p:nvSpPr>
            <p:cNvPr id="42" name="Rectangle 41"/>
            <p:cNvSpPr/>
            <p:nvPr/>
          </p:nvSpPr>
          <p:spPr>
            <a:xfrm>
              <a:off x="785786" y="2357430"/>
              <a:ext cx="9906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lastslide"/>
                </a:rPr>
                <a:t>End</a:t>
              </a:r>
              <a:endParaRPr lang="en-US" sz="1400" b="1" dirty="0">
                <a:solidFill>
                  <a:schemeClr val="bg2"/>
                </a:solidFill>
              </a:endParaRPr>
            </a:p>
          </p:txBody>
        </p:sp>
      </p:grpSp>
      <p:sp>
        <p:nvSpPr>
          <p:cNvPr id="30" name="Oval 29"/>
          <p:cNvSpPr>
            <a:spLocks noChangeAspect="1"/>
          </p:cNvSpPr>
          <p:nvPr/>
        </p:nvSpPr>
        <p:spPr>
          <a:xfrm>
            <a:off x="8066754" y="422896"/>
            <a:ext cx="1005840" cy="1005840"/>
          </a:xfrm>
          <a:prstGeom prst="ellipse">
            <a:avLst/>
          </a:prstGeom>
          <a:blipFill>
            <a:blip r:embed="rId2"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Content Placeholder 6"/>
          <p:cNvSpPr txBox="1">
            <a:spLocks/>
          </p:cNvSpPr>
          <p:nvPr/>
        </p:nvSpPr>
        <p:spPr>
          <a:xfrm>
            <a:off x="1214414" y="1357298"/>
            <a:ext cx="6215106" cy="3914781"/>
          </a:xfrm>
          <a:prstGeom prst="rect">
            <a:avLst/>
          </a:prstGeom>
          <a:solidFill>
            <a:schemeClr val="accent1">
              <a:lumMod val="20000"/>
              <a:lumOff val="80000"/>
            </a:schemeClr>
          </a:solidFill>
        </p:spPr>
        <p:style>
          <a:lnRef idx="2">
            <a:schemeClr val="dk1"/>
          </a:lnRef>
          <a:fillRef idx="1">
            <a:schemeClr val="lt1"/>
          </a:fillRef>
          <a:effectRef idx="0">
            <a:schemeClr val="dk1"/>
          </a:effectRef>
          <a:fontRef idx="minor">
            <a:schemeClr val="dk1"/>
          </a:fontRef>
        </p:style>
        <p:txBody>
          <a:bodyPr vert="horz" lIns="91440" tIns="45720" rIns="91440" bIns="45720" rtlCol="0" anchor="ctr" anchorCtr="0">
            <a:normAutofit fontScale="77500" lnSpcReduction="20000"/>
          </a:bodyPr>
          <a:lstStyle/>
          <a:p>
            <a:pPr marL="0" marR="0" lvl="0" indent="0" algn="ctr" defTabSz="914400" rtl="0" eaLnBrk="1" fontAlgn="auto" latinLnBrk="0" hangingPunct="1">
              <a:lnSpc>
                <a:spcPct val="200000"/>
              </a:lnSpc>
              <a:spcBef>
                <a:spcPct val="20000"/>
              </a:spcBef>
              <a:spcAft>
                <a:spcPts val="0"/>
              </a:spcAft>
              <a:buClrTx/>
              <a:buSzTx/>
              <a:buFont typeface="Arial" pitchFamily="34" charset="0"/>
              <a:buNone/>
              <a:tabLst/>
              <a:defRPr/>
            </a:pPr>
            <a:r>
              <a:rPr kumimoji="0" lang="en-US" sz="4800" b="1" i="0" u="none" strike="noStrike" kern="1200" cap="none" spc="0" normalizeH="0" baseline="0" noProof="0" dirty="0" smtClean="0">
                <a:ln>
                  <a:noFill/>
                </a:ln>
                <a:solidFill>
                  <a:srgbClr val="0070C0"/>
                </a:solidFill>
                <a:effectLst/>
                <a:uLnTx/>
                <a:uFillTx/>
                <a:latin typeface="Andalus" pitchFamily="18" charset="-78"/>
                <a:ea typeface="+mn-ea"/>
                <a:cs typeface="Andalus" pitchFamily="18" charset="-78"/>
              </a:rPr>
              <a:t>End of lecture </a:t>
            </a:r>
          </a:p>
          <a:p>
            <a:pPr marL="0" marR="0" lvl="0" indent="0" algn="ctr" defTabSz="914400" rtl="0" eaLnBrk="1" fontAlgn="auto" latinLnBrk="0" hangingPunct="1">
              <a:lnSpc>
                <a:spcPct val="200000"/>
              </a:lnSpc>
              <a:spcBef>
                <a:spcPct val="20000"/>
              </a:spcBef>
              <a:spcAft>
                <a:spcPts val="0"/>
              </a:spcAft>
              <a:buClrTx/>
              <a:buSzTx/>
              <a:buFont typeface="Arial" pitchFamily="34" charset="0"/>
              <a:buNone/>
              <a:tabLst/>
              <a:defRPr/>
            </a:pPr>
            <a:r>
              <a:rPr kumimoji="0" lang="en-US" sz="4800" b="1" i="0" u="none" strike="noStrike" kern="1200" cap="none" spc="0" normalizeH="0" baseline="0" noProof="0" dirty="0" smtClean="0">
                <a:ln>
                  <a:noFill/>
                </a:ln>
                <a:solidFill>
                  <a:srgbClr val="0070C0"/>
                </a:solidFill>
                <a:effectLst/>
                <a:uLnTx/>
                <a:uFillTx/>
                <a:latin typeface="Andalus" pitchFamily="18" charset="-78"/>
                <a:ea typeface="+mn-ea"/>
                <a:cs typeface="Andalus" pitchFamily="18" charset="-78"/>
              </a:rPr>
              <a:t>See you in the next lecture </a:t>
            </a:r>
          </a:p>
          <a:p>
            <a:pPr marL="0" marR="0" lvl="0" indent="0" algn="ctr" defTabSz="914400" rtl="0" eaLnBrk="1" fontAlgn="auto" latinLnBrk="0" hangingPunct="1">
              <a:lnSpc>
                <a:spcPct val="200000"/>
              </a:lnSpc>
              <a:spcBef>
                <a:spcPct val="20000"/>
              </a:spcBef>
              <a:spcAft>
                <a:spcPts val="0"/>
              </a:spcAft>
              <a:buClrTx/>
              <a:buSzTx/>
              <a:buFont typeface="Arial" pitchFamily="34" charset="0"/>
              <a:buNone/>
              <a:tabLst/>
              <a:defRPr/>
            </a:pPr>
            <a:r>
              <a:rPr kumimoji="0" lang="en-US" sz="4800" b="1" i="0" u="none" strike="noStrike" kern="1200" cap="none" spc="0" normalizeH="0" baseline="0" noProof="0" dirty="0" smtClean="0">
                <a:ln>
                  <a:noFill/>
                </a:ln>
                <a:solidFill>
                  <a:srgbClr val="0070C0"/>
                </a:solidFill>
                <a:effectLst/>
                <a:uLnTx/>
                <a:uFillTx/>
                <a:latin typeface="Andalus" pitchFamily="18" charset="-78"/>
                <a:ea typeface="+mn-ea"/>
                <a:cs typeface="Andalus" pitchFamily="18" charset="-78"/>
              </a:rPr>
              <a:t>Don’t forget to answer </a:t>
            </a:r>
            <a:r>
              <a:rPr kumimoji="0" lang="en-US" sz="4800" b="1" i="0" u="none" strike="noStrike" kern="1200" cap="none" spc="0" normalizeH="0" baseline="0" noProof="0" smtClean="0">
                <a:ln>
                  <a:noFill/>
                </a:ln>
                <a:solidFill>
                  <a:srgbClr val="0070C0"/>
                </a:solidFill>
                <a:effectLst/>
                <a:uLnTx/>
                <a:uFillTx/>
                <a:latin typeface="Andalus" pitchFamily="18" charset="-78"/>
                <a:ea typeface="+mn-ea"/>
                <a:cs typeface="Andalus" pitchFamily="18" charset="-78"/>
              </a:rPr>
              <a:t>the quiz</a:t>
            </a:r>
            <a:endParaRPr kumimoji="0" lang="en-US" sz="4800" b="1" i="0" u="none" strike="noStrike" kern="1200" cap="none" spc="0" normalizeH="0" baseline="0" noProof="0" dirty="0" smtClean="0">
              <a:ln>
                <a:noFill/>
              </a:ln>
              <a:solidFill>
                <a:srgbClr val="0070C0"/>
              </a:solidFill>
              <a:effectLst/>
              <a:uLnTx/>
              <a:uFillTx/>
              <a:latin typeface="Andalus" pitchFamily="18" charset="-78"/>
              <a:ea typeface="+mn-ea"/>
              <a:cs typeface="Andalus" pitchFamily="18" charset="-78"/>
            </a:endParaRP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afterEffect">
                                  <p:stCondLst>
                                    <p:cond delay="0"/>
                                  </p:stCondLst>
                                  <p:childTnLst>
                                    <p:set>
                                      <p:cBhvr>
                                        <p:cTn id="6" dur="1" fill="hold">
                                          <p:stCondLst>
                                            <p:cond delay="0"/>
                                          </p:stCondLst>
                                        </p:cTn>
                                        <p:tgtEl>
                                          <p:spTgt spid="19">
                                            <p:txEl>
                                              <p:pRg st="0" end="0"/>
                                            </p:txEl>
                                          </p:spTgt>
                                        </p:tgtEl>
                                        <p:attrNameLst>
                                          <p:attrName>style.visibility</p:attrName>
                                        </p:attrNameLst>
                                      </p:cBhvr>
                                      <p:to>
                                        <p:strVal val="visible"/>
                                      </p:to>
                                    </p:set>
                                    <p:animEffect transition="in" filter="slide(fromTop)">
                                      <p:cBhvr>
                                        <p:cTn id="7" dur="1000"/>
                                        <p:tgtEl>
                                          <p:spTgt spid="19">
                                            <p:txEl>
                                              <p:pRg st="0" end="0"/>
                                            </p:txEl>
                                          </p:spTgt>
                                        </p:tgtEl>
                                      </p:cBhvr>
                                    </p:animEffect>
                                  </p:childTnLst>
                                </p:cTn>
                              </p:par>
                            </p:childTnLst>
                          </p:cTn>
                        </p:par>
                        <p:par>
                          <p:cTn id="8" fill="hold">
                            <p:stCondLst>
                              <p:cond delay="1000"/>
                            </p:stCondLst>
                            <p:childTnLst>
                              <p:par>
                                <p:cTn id="9" presetID="12" presetClass="entr" presetSubtype="1" fill="hold" nodeType="afterEffect">
                                  <p:stCondLst>
                                    <p:cond delay="0"/>
                                  </p:stCondLst>
                                  <p:childTnLst>
                                    <p:set>
                                      <p:cBhvr>
                                        <p:cTn id="10" dur="1" fill="hold">
                                          <p:stCondLst>
                                            <p:cond delay="0"/>
                                          </p:stCondLst>
                                        </p:cTn>
                                        <p:tgtEl>
                                          <p:spTgt spid="19">
                                            <p:txEl>
                                              <p:pRg st="1" end="1"/>
                                            </p:txEl>
                                          </p:spTgt>
                                        </p:tgtEl>
                                        <p:attrNameLst>
                                          <p:attrName>style.visibility</p:attrName>
                                        </p:attrNameLst>
                                      </p:cBhvr>
                                      <p:to>
                                        <p:strVal val="visible"/>
                                      </p:to>
                                    </p:set>
                                    <p:animEffect transition="in" filter="slide(fromTop)">
                                      <p:cBhvr>
                                        <p:cTn id="11" dur="1000"/>
                                        <p:tgtEl>
                                          <p:spTgt spid="19">
                                            <p:txEl>
                                              <p:pRg st="1" end="1"/>
                                            </p:txEl>
                                          </p:spTgt>
                                        </p:tgtEl>
                                      </p:cBhvr>
                                    </p:animEffect>
                                  </p:childTnLst>
                                </p:cTn>
                              </p:par>
                            </p:childTnLst>
                          </p:cTn>
                        </p:par>
                        <p:par>
                          <p:cTn id="12" fill="hold">
                            <p:stCondLst>
                              <p:cond delay="2000"/>
                            </p:stCondLst>
                            <p:childTnLst>
                              <p:par>
                                <p:cTn id="13" presetID="12" presetClass="entr" presetSubtype="1" fill="hold" nodeType="afterEffect">
                                  <p:stCondLst>
                                    <p:cond delay="0"/>
                                  </p:stCondLst>
                                  <p:childTnLst>
                                    <p:set>
                                      <p:cBhvr>
                                        <p:cTn id="14" dur="1" fill="hold">
                                          <p:stCondLst>
                                            <p:cond delay="0"/>
                                          </p:stCondLst>
                                        </p:cTn>
                                        <p:tgtEl>
                                          <p:spTgt spid="19">
                                            <p:txEl>
                                              <p:pRg st="2" end="2"/>
                                            </p:txEl>
                                          </p:spTgt>
                                        </p:tgtEl>
                                        <p:attrNameLst>
                                          <p:attrName>style.visibility</p:attrName>
                                        </p:attrNameLst>
                                      </p:cBhvr>
                                      <p:to>
                                        <p:strVal val="visible"/>
                                      </p:to>
                                    </p:set>
                                    <p:animEffect transition="in" filter="slide(fromTop)">
                                      <p:cBhvr>
                                        <p:cTn id="15" dur="1000"/>
                                        <p:tgtEl>
                                          <p:spTgt spid="1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82211" cy="327269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Dry friction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6" name="Rectangle 15"/>
          <p:cNvSpPr/>
          <p:nvPr/>
        </p:nvSpPr>
        <p:spPr>
          <a:xfrm>
            <a:off x="928662" y="1071546"/>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smtClean="0">
                <a:latin typeface="Times New Roman" pitchFamily="18" charset="0"/>
                <a:cs typeface="Times New Roman" pitchFamily="18" charset="0"/>
              </a:rPr>
              <a:t>In this lecture we will  </a:t>
            </a:r>
            <a:endParaRPr lang="en-US" b="1" dirty="0">
              <a:latin typeface="Times New Roman" pitchFamily="18" charset="0"/>
              <a:cs typeface="Times New Roman" pitchFamily="18" charset="0"/>
            </a:endParaRPr>
          </a:p>
        </p:txBody>
      </p:sp>
      <p:sp>
        <p:nvSpPr>
          <p:cNvPr id="31" name="Rectangle 30"/>
          <p:cNvSpPr/>
          <p:nvPr/>
        </p:nvSpPr>
        <p:spPr>
          <a:xfrm>
            <a:off x="857224" y="2143116"/>
            <a:ext cx="7358114" cy="50006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1">
              <a:buFont typeface="Wingdings" pitchFamily="2" charset="2"/>
              <a:buChar char="q"/>
            </a:pPr>
            <a:r>
              <a:rPr lang="en-US" sz="2000" dirty="0" smtClean="0">
                <a:solidFill>
                  <a:srgbClr val="002060"/>
                </a:solidFill>
                <a:latin typeface="Aharoni" pitchFamily="2" charset="-79"/>
                <a:cs typeface="Aharoni" pitchFamily="2" charset="-79"/>
              </a:rPr>
              <a:t>Define the dry friction concept </a:t>
            </a:r>
          </a:p>
        </p:txBody>
      </p:sp>
      <p:sp>
        <p:nvSpPr>
          <p:cNvPr id="33" name="Oval 32"/>
          <p:cNvSpPr>
            <a:spLocks noChangeAspect="1"/>
          </p:cNvSpPr>
          <p:nvPr/>
        </p:nvSpPr>
        <p:spPr>
          <a:xfrm>
            <a:off x="8066754" y="422896"/>
            <a:ext cx="1005840" cy="1005840"/>
          </a:xfrm>
          <a:prstGeom prst="ellipse">
            <a:avLst/>
          </a:prstGeom>
          <a:blipFill>
            <a:blip r:embed="rId2"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009624" y="2786058"/>
            <a:ext cx="7358114" cy="50006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1">
              <a:buFont typeface="Wingdings" pitchFamily="2" charset="2"/>
              <a:buChar char="q"/>
            </a:pPr>
            <a:r>
              <a:rPr lang="en-US" sz="2000" dirty="0" smtClean="0">
                <a:solidFill>
                  <a:srgbClr val="002060"/>
                </a:solidFill>
                <a:latin typeface="Aharoni" pitchFamily="2" charset="-79"/>
                <a:cs typeface="Aharoni" pitchFamily="2" charset="-79"/>
              </a:rPr>
              <a:t>Introduce the characteristics of dry friction </a:t>
            </a:r>
          </a:p>
        </p:txBody>
      </p:sp>
      <p:sp>
        <p:nvSpPr>
          <p:cNvPr id="21" name="Rectangle 20"/>
          <p:cNvSpPr/>
          <p:nvPr/>
        </p:nvSpPr>
        <p:spPr>
          <a:xfrm>
            <a:off x="1214414" y="3429000"/>
            <a:ext cx="7358114" cy="50006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1">
              <a:buFont typeface="Wingdings" pitchFamily="2" charset="2"/>
              <a:buChar char="q"/>
            </a:pPr>
            <a:r>
              <a:rPr lang="en-US" sz="2000" dirty="0" smtClean="0">
                <a:solidFill>
                  <a:srgbClr val="002060"/>
                </a:solidFill>
                <a:latin typeface="Aharoni" pitchFamily="2" charset="-79"/>
                <a:cs typeface="Aharoni" pitchFamily="2" charset="-79"/>
              </a:rPr>
              <a:t>Introduce the theory of dry friction </a:t>
            </a:r>
          </a:p>
        </p:txBody>
      </p:sp>
    </p:spTree>
  </p:cSld>
  <p:clrMapOvr>
    <a:masterClrMapping/>
  </p:clrMapOvr>
  <p:transition>
    <p:split orient="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82211" cy="327269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Dry friction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6" name="Rectangle 15"/>
          <p:cNvSpPr/>
          <p:nvPr/>
        </p:nvSpPr>
        <p:spPr>
          <a:xfrm>
            <a:off x="928662" y="1071546"/>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smtClean="0">
                <a:latin typeface="Times New Roman" pitchFamily="18" charset="0"/>
                <a:cs typeface="Times New Roman" pitchFamily="18" charset="0"/>
              </a:rPr>
              <a:t>Dry friction </a:t>
            </a:r>
            <a:endParaRPr lang="en-US" b="1" dirty="0">
              <a:latin typeface="Times New Roman" pitchFamily="18" charset="0"/>
              <a:cs typeface="Times New Roman" pitchFamily="18" charset="0"/>
            </a:endParaRPr>
          </a:p>
        </p:txBody>
      </p:sp>
      <p:sp>
        <p:nvSpPr>
          <p:cNvPr id="31" name="Rectangle 30"/>
          <p:cNvSpPr/>
          <p:nvPr/>
        </p:nvSpPr>
        <p:spPr>
          <a:xfrm>
            <a:off x="928662" y="1714488"/>
            <a:ext cx="7358114" cy="4572032"/>
          </a:xfrm>
          <a:prstGeom prst="rect">
            <a:avLst/>
          </a:prstGeom>
          <a:noFill/>
          <a:ln>
            <a:noFill/>
          </a:ln>
          <a:effectLst/>
        </p:spPr>
        <p:style>
          <a:lnRef idx="1">
            <a:schemeClr val="accent1"/>
          </a:lnRef>
          <a:fillRef idx="2">
            <a:schemeClr val="accent1"/>
          </a:fillRef>
          <a:effectRef idx="1">
            <a:schemeClr val="accent1"/>
          </a:effectRef>
          <a:fontRef idx="minor">
            <a:schemeClr val="dk1"/>
          </a:fontRef>
        </p:style>
        <p:txBody>
          <a:bodyPr rtlCol="0" anchor="t" anchorCtr="0"/>
          <a:lstStyle/>
          <a:p>
            <a:pPr marL="0" lvl="1" algn="just">
              <a:lnSpc>
                <a:spcPct val="150000"/>
              </a:lnSpc>
              <a:buFont typeface="Wingdings" pitchFamily="2" charset="2"/>
              <a:buChar char="q"/>
            </a:pPr>
            <a:r>
              <a:rPr lang="en-US" sz="2000" b="1" dirty="0" smtClean="0">
                <a:solidFill>
                  <a:srgbClr val="002060"/>
                </a:solidFill>
                <a:latin typeface="Times New Roman" pitchFamily="18" charset="0"/>
                <a:cs typeface="Times New Roman" pitchFamily="18" charset="0"/>
              </a:rPr>
              <a:t>Friction is a resistance for </a:t>
            </a:r>
            <a:r>
              <a:rPr lang="en-US" sz="2000" b="1" smtClean="0">
                <a:solidFill>
                  <a:srgbClr val="002060"/>
                </a:solidFill>
                <a:latin typeface="Times New Roman" pitchFamily="18" charset="0"/>
                <a:cs typeface="Times New Roman" pitchFamily="18" charset="0"/>
              </a:rPr>
              <a:t>motion </a:t>
            </a:r>
            <a:r>
              <a:rPr lang="en-US" sz="2000" b="1" smtClean="0">
                <a:solidFill>
                  <a:srgbClr val="002060"/>
                </a:solidFill>
                <a:latin typeface="Times New Roman" pitchFamily="18" charset="0"/>
                <a:cs typeface="Times New Roman" pitchFamily="18" charset="0"/>
              </a:rPr>
              <a:t>between </a:t>
            </a:r>
            <a:r>
              <a:rPr lang="en-US" sz="2000" b="1" dirty="0" smtClean="0">
                <a:solidFill>
                  <a:srgbClr val="002060"/>
                </a:solidFill>
                <a:latin typeface="Times New Roman" pitchFamily="18" charset="0"/>
                <a:cs typeface="Times New Roman" pitchFamily="18" charset="0"/>
              </a:rPr>
              <a:t>two contacting surfaces. </a:t>
            </a:r>
          </a:p>
          <a:p>
            <a:pPr marL="0" lvl="1" algn="just">
              <a:lnSpc>
                <a:spcPct val="150000"/>
              </a:lnSpc>
              <a:buFont typeface="Wingdings" pitchFamily="2" charset="2"/>
              <a:buChar char="q"/>
            </a:pPr>
            <a:r>
              <a:rPr lang="en-US" sz="2000" b="1" dirty="0" smtClean="0">
                <a:solidFill>
                  <a:srgbClr val="002060"/>
                </a:solidFill>
                <a:latin typeface="Times New Roman" pitchFamily="18" charset="0"/>
                <a:cs typeface="Times New Roman" pitchFamily="18" charset="0"/>
              </a:rPr>
              <a:t>The term Dry Friction is giving to the friction force if there is no lubricating fluid between the surfaces. </a:t>
            </a:r>
          </a:p>
          <a:p>
            <a:pPr marL="0" lvl="1" algn="just">
              <a:lnSpc>
                <a:spcPct val="150000"/>
              </a:lnSpc>
              <a:buFont typeface="Wingdings" pitchFamily="2" charset="2"/>
              <a:buChar char="q"/>
            </a:pPr>
            <a:r>
              <a:rPr lang="en-US" sz="2000" b="1" dirty="0" smtClean="0">
                <a:solidFill>
                  <a:srgbClr val="002060"/>
                </a:solidFill>
                <a:latin typeface="Times New Roman" pitchFamily="18" charset="0"/>
                <a:cs typeface="Times New Roman" pitchFamily="18" charset="0"/>
              </a:rPr>
              <a:t>Some times the dray friction is called Coulomb friction referred to scientist Coulomb (1781).</a:t>
            </a:r>
          </a:p>
          <a:p>
            <a:pPr marL="0" lvl="1" algn="just">
              <a:lnSpc>
                <a:spcPct val="150000"/>
              </a:lnSpc>
              <a:buFont typeface="Wingdings" pitchFamily="2" charset="2"/>
              <a:buChar char="q"/>
            </a:pPr>
            <a:endParaRPr lang="en-US" sz="2000" b="1" dirty="0" smtClean="0">
              <a:solidFill>
                <a:srgbClr val="002060"/>
              </a:solidFill>
              <a:latin typeface="Times New Roman" pitchFamily="18" charset="0"/>
              <a:cs typeface="Times New Roman" pitchFamily="18" charset="0"/>
            </a:endParaRPr>
          </a:p>
        </p:txBody>
      </p:sp>
      <p:sp>
        <p:nvSpPr>
          <p:cNvPr id="33" name="Oval 32"/>
          <p:cNvSpPr>
            <a:spLocks noChangeAspect="1"/>
          </p:cNvSpPr>
          <p:nvPr/>
        </p:nvSpPr>
        <p:spPr>
          <a:xfrm>
            <a:off x="8066754" y="422896"/>
            <a:ext cx="1005840" cy="1005840"/>
          </a:xfrm>
          <a:prstGeom prst="ellipse">
            <a:avLst/>
          </a:prstGeom>
          <a:blipFill>
            <a:blip r:embed="rId2"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split orient="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82211" cy="327269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Dry friction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6" name="Rectangle 15"/>
          <p:cNvSpPr/>
          <p:nvPr/>
        </p:nvSpPr>
        <p:spPr>
          <a:xfrm>
            <a:off x="928662" y="1071546"/>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smtClean="0">
                <a:latin typeface="Times New Roman" pitchFamily="18" charset="0"/>
                <a:cs typeface="Times New Roman" pitchFamily="18" charset="0"/>
              </a:rPr>
              <a:t>Dry friction </a:t>
            </a:r>
            <a:endParaRPr lang="en-US" b="1" dirty="0">
              <a:latin typeface="Times New Roman" pitchFamily="18" charset="0"/>
              <a:cs typeface="Times New Roman" pitchFamily="18" charset="0"/>
            </a:endParaRPr>
          </a:p>
        </p:txBody>
      </p:sp>
      <p:sp>
        <p:nvSpPr>
          <p:cNvPr id="33" name="Oval 32"/>
          <p:cNvSpPr>
            <a:spLocks noChangeAspect="1"/>
          </p:cNvSpPr>
          <p:nvPr/>
        </p:nvSpPr>
        <p:spPr>
          <a:xfrm>
            <a:off x="8066754" y="422896"/>
            <a:ext cx="1005840" cy="1005840"/>
          </a:xfrm>
          <a:prstGeom prst="ellipse">
            <a:avLst/>
          </a:prstGeom>
          <a:blipFill>
            <a:blip r:embed="rId2"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 name="Group 24"/>
          <p:cNvGrpSpPr/>
          <p:nvPr/>
        </p:nvGrpSpPr>
        <p:grpSpPr>
          <a:xfrm>
            <a:off x="1142976" y="2000240"/>
            <a:ext cx="2700342" cy="2428892"/>
            <a:chOff x="1142976" y="2000240"/>
            <a:chExt cx="2700342" cy="2428892"/>
          </a:xfrm>
        </p:grpSpPr>
        <p:pic>
          <p:nvPicPr>
            <p:cNvPr id="1026" name="Picture 2"/>
            <p:cNvPicPr>
              <a:picLocks noChangeAspect="1" noChangeArrowheads="1"/>
            </p:cNvPicPr>
            <p:nvPr/>
          </p:nvPicPr>
          <p:blipFill>
            <a:blip r:embed="rId3"/>
            <a:srcRect/>
            <a:stretch>
              <a:fillRect/>
            </a:stretch>
          </p:blipFill>
          <p:spPr bwMode="auto">
            <a:xfrm>
              <a:off x="1785918" y="3114682"/>
              <a:ext cx="2057400" cy="1314450"/>
            </a:xfrm>
            <a:prstGeom prst="rect">
              <a:avLst/>
            </a:prstGeom>
            <a:noFill/>
            <a:ln w="9525">
              <a:noFill/>
              <a:miter lim="800000"/>
              <a:headEnd/>
              <a:tailEnd/>
            </a:ln>
            <a:effectLst/>
          </p:spPr>
        </p:pic>
        <p:cxnSp>
          <p:nvCxnSpPr>
            <p:cNvPr id="17" name="Straight Arrow Connector 16"/>
            <p:cNvCxnSpPr/>
            <p:nvPr/>
          </p:nvCxnSpPr>
          <p:spPr>
            <a:xfrm>
              <a:off x="1142976" y="3571876"/>
              <a:ext cx="1143008"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8" name="Straight Arrow Connector 17"/>
            <p:cNvCxnSpPr/>
            <p:nvPr/>
          </p:nvCxnSpPr>
          <p:spPr>
            <a:xfrm rot="5400000">
              <a:off x="2358216" y="2570950"/>
              <a:ext cx="1143008"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grpSp>
      <p:sp>
        <p:nvSpPr>
          <p:cNvPr id="26" name="Right Arrow 25"/>
          <p:cNvSpPr/>
          <p:nvPr/>
        </p:nvSpPr>
        <p:spPr>
          <a:xfrm>
            <a:off x="4286248" y="3143248"/>
            <a:ext cx="714380" cy="5000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p:cNvSpPr txBox="1"/>
          <p:nvPr/>
        </p:nvSpPr>
        <p:spPr>
          <a:xfrm>
            <a:off x="1214414" y="3143248"/>
            <a:ext cx="785818" cy="461665"/>
          </a:xfrm>
          <a:prstGeom prst="rect">
            <a:avLst/>
          </a:prstGeom>
          <a:noFill/>
        </p:spPr>
        <p:txBody>
          <a:bodyPr wrap="square" rtlCol="0">
            <a:spAutoFit/>
          </a:bodyPr>
          <a:lstStyle/>
          <a:p>
            <a:pPr algn="ctr"/>
            <a:r>
              <a:rPr lang="en-US" sz="2400" b="1" dirty="0" smtClean="0"/>
              <a:t>F</a:t>
            </a:r>
            <a:endParaRPr lang="en-US" sz="2400" b="1" dirty="0"/>
          </a:p>
        </p:txBody>
      </p:sp>
      <p:sp>
        <p:nvSpPr>
          <p:cNvPr id="28" name="TextBox 27"/>
          <p:cNvSpPr txBox="1"/>
          <p:nvPr/>
        </p:nvSpPr>
        <p:spPr>
          <a:xfrm>
            <a:off x="2143108" y="1928802"/>
            <a:ext cx="785818" cy="461665"/>
          </a:xfrm>
          <a:prstGeom prst="rect">
            <a:avLst/>
          </a:prstGeom>
          <a:noFill/>
        </p:spPr>
        <p:txBody>
          <a:bodyPr wrap="square" rtlCol="0">
            <a:spAutoFit/>
          </a:bodyPr>
          <a:lstStyle/>
          <a:p>
            <a:pPr algn="ctr"/>
            <a:r>
              <a:rPr lang="en-US" sz="2400" b="1" i="1" dirty="0" smtClean="0"/>
              <a:t>w</a:t>
            </a:r>
            <a:endParaRPr lang="en-US" sz="2400" b="1" i="1" dirty="0"/>
          </a:p>
        </p:txBody>
      </p:sp>
      <p:grpSp>
        <p:nvGrpSpPr>
          <p:cNvPr id="36" name="Group 35"/>
          <p:cNvGrpSpPr/>
          <p:nvPr/>
        </p:nvGrpSpPr>
        <p:grpSpPr>
          <a:xfrm>
            <a:off x="5286380" y="1643050"/>
            <a:ext cx="3786214" cy="4117145"/>
            <a:chOff x="5570543" y="1643050"/>
            <a:chExt cx="3786214" cy="4117145"/>
          </a:xfrm>
        </p:grpSpPr>
        <p:grpSp>
          <p:nvGrpSpPr>
            <p:cNvPr id="24" name="Group 23"/>
            <p:cNvGrpSpPr/>
            <p:nvPr/>
          </p:nvGrpSpPr>
          <p:grpSpPr>
            <a:xfrm>
              <a:off x="5570543" y="2285992"/>
              <a:ext cx="2954669" cy="2714644"/>
              <a:chOff x="4070346" y="2428868"/>
              <a:chExt cx="2954669" cy="2714644"/>
            </a:xfrm>
          </p:grpSpPr>
          <p:pic>
            <p:nvPicPr>
              <p:cNvPr id="1027" name="Picture 3"/>
              <p:cNvPicPr>
                <a:picLocks noChangeAspect="1" noChangeArrowheads="1"/>
              </p:cNvPicPr>
              <p:nvPr/>
            </p:nvPicPr>
            <p:blipFill>
              <a:blip r:embed="rId4"/>
              <a:srcRect/>
              <a:stretch>
                <a:fillRect/>
              </a:stretch>
            </p:blipFill>
            <p:spPr bwMode="auto">
              <a:xfrm>
                <a:off x="5143504" y="3071810"/>
                <a:ext cx="1371600" cy="1076325"/>
              </a:xfrm>
              <a:prstGeom prst="rect">
                <a:avLst/>
              </a:prstGeom>
              <a:noFill/>
              <a:ln w="9525">
                <a:noFill/>
                <a:miter lim="800000"/>
                <a:headEnd/>
                <a:tailEnd/>
              </a:ln>
              <a:effectLst/>
            </p:spPr>
          </p:pic>
          <p:cxnSp>
            <p:nvCxnSpPr>
              <p:cNvPr id="20" name="Straight Arrow Connector 19"/>
              <p:cNvCxnSpPr/>
              <p:nvPr/>
            </p:nvCxnSpPr>
            <p:spPr>
              <a:xfrm rot="10800000">
                <a:off x="6202055" y="4213230"/>
                <a:ext cx="822960" cy="1588"/>
              </a:xfrm>
              <a:prstGeom prst="straightConnector1">
                <a:avLst/>
              </a:prstGeom>
              <a:ln>
                <a:solidFill>
                  <a:srgbClr val="FF0000"/>
                </a:solidFill>
                <a:tailEnd type="arrow"/>
              </a:ln>
            </p:spPr>
            <p:style>
              <a:lnRef idx="2">
                <a:schemeClr val="dk1"/>
              </a:lnRef>
              <a:fillRef idx="0">
                <a:schemeClr val="dk1"/>
              </a:fillRef>
              <a:effectRef idx="1">
                <a:schemeClr val="dk1"/>
              </a:effectRef>
              <a:fontRef idx="minor">
                <a:schemeClr val="tx1"/>
              </a:fontRef>
            </p:style>
          </p:cxnSp>
          <p:cxnSp>
            <p:nvCxnSpPr>
              <p:cNvPr id="21" name="Straight Arrow Connector 20"/>
              <p:cNvCxnSpPr/>
              <p:nvPr/>
            </p:nvCxnSpPr>
            <p:spPr>
              <a:xfrm rot="16200000">
                <a:off x="5684054" y="4685518"/>
                <a:ext cx="914400" cy="1588"/>
              </a:xfrm>
              <a:prstGeom prst="straightConnector1">
                <a:avLst/>
              </a:prstGeom>
              <a:ln>
                <a:solidFill>
                  <a:srgbClr val="FF0000"/>
                </a:solidFill>
                <a:tailEnd type="arrow"/>
              </a:ln>
            </p:spPr>
            <p:style>
              <a:lnRef idx="2">
                <a:schemeClr val="dk1"/>
              </a:lnRef>
              <a:fillRef idx="0">
                <a:schemeClr val="dk1"/>
              </a:fillRef>
              <a:effectRef idx="1">
                <a:schemeClr val="dk1"/>
              </a:effectRef>
              <a:fontRef idx="minor">
                <a:schemeClr val="tx1"/>
              </a:fontRef>
            </p:style>
          </p:cxnSp>
          <p:cxnSp>
            <p:nvCxnSpPr>
              <p:cNvPr id="22" name="Straight Arrow Connector 21"/>
              <p:cNvCxnSpPr/>
              <p:nvPr/>
            </p:nvCxnSpPr>
            <p:spPr>
              <a:xfrm>
                <a:off x="4070346" y="3571876"/>
                <a:ext cx="1143008"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3" name="Straight Arrow Connector 22"/>
              <p:cNvCxnSpPr/>
              <p:nvPr/>
            </p:nvCxnSpPr>
            <p:spPr>
              <a:xfrm rot="5400000">
                <a:off x="5285586" y="2999578"/>
                <a:ext cx="1143008"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grpSp>
        <p:sp>
          <p:nvSpPr>
            <p:cNvPr id="29" name="TextBox 28"/>
            <p:cNvSpPr txBox="1"/>
            <p:nvPr/>
          </p:nvSpPr>
          <p:spPr>
            <a:xfrm>
              <a:off x="5643570" y="2857496"/>
              <a:ext cx="785818" cy="461665"/>
            </a:xfrm>
            <a:prstGeom prst="rect">
              <a:avLst/>
            </a:prstGeom>
            <a:noFill/>
          </p:spPr>
          <p:txBody>
            <a:bodyPr wrap="square" rtlCol="0">
              <a:spAutoFit/>
            </a:bodyPr>
            <a:lstStyle/>
            <a:p>
              <a:pPr algn="ctr"/>
              <a:r>
                <a:rPr lang="en-US" sz="2400" b="1" dirty="0" smtClean="0"/>
                <a:t>F</a:t>
              </a:r>
              <a:endParaRPr lang="en-US" sz="2400" b="1" dirty="0"/>
            </a:p>
          </p:txBody>
        </p:sp>
        <p:sp>
          <p:nvSpPr>
            <p:cNvPr id="30" name="TextBox 29"/>
            <p:cNvSpPr txBox="1"/>
            <p:nvPr/>
          </p:nvSpPr>
          <p:spPr>
            <a:xfrm>
              <a:off x="6572264" y="1643050"/>
              <a:ext cx="785818" cy="461665"/>
            </a:xfrm>
            <a:prstGeom prst="rect">
              <a:avLst/>
            </a:prstGeom>
            <a:noFill/>
          </p:spPr>
          <p:txBody>
            <a:bodyPr wrap="square" rtlCol="0">
              <a:spAutoFit/>
            </a:bodyPr>
            <a:lstStyle/>
            <a:p>
              <a:pPr algn="ctr"/>
              <a:r>
                <a:rPr lang="en-US" sz="2400" b="1" i="1" dirty="0" smtClean="0"/>
                <a:t>w</a:t>
              </a:r>
              <a:endParaRPr lang="en-US" sz="2400" b="1" i="1" dirty="0"/>
            </a:p>
          </p:txBody>
        </p:sp>
        <p:sp>
          <p:nvSpPr>
            <p:cNvPr id="32" name="TextBox 31"/>
            <p:cNvSpPr txBox="1"/>
            <p:nvPr/>
          </p:nvSpPr>
          <p:spPr>
            <a:xfrm>
              <a:off x="7999435" y="3143248"/>
              <a:ext cx="1285884" cy="830997"/>
            </a:xfrm>
            <a:prstGeom prst="rect">
              <a:avLst/>
            </a:prstGeom>
            <a:noFill/>
          </p:spPr>
          <p:txBody>
            <a:bodyPr wrap="square" rtlCol="0">
              <a:spAutoFit/>
            </a:bodyPr>
            <a:lstStyle/>
            <a:p>
              <a:pPr algn="ctr"/>
              <a:r>
                <a:rPr lang="en-US" sz="2400" b="1" dirty="0" smtClean="0">
                  <a:solidFill>
                    <a:srgbClr val="FF0000"/>
                  </a:solidFill>
                </a:rPr>
                <a:t>Friction </a:t>
              </a:r>
              <a:r>
                <a:rPr lang="en-US" sz="2400" b="1" dirty="0" err="1" smtClean="0">
                  <a:solidFill>
                    <a:srgbClr val="FF0000"/>
                  </a:solidFill>
                </a:rPr>
                <a:t>force,F</a:t>
              </a:r>
              <a:r>
                <a:rPr lang="en-US" sz="2400" b="1" baseline="-25000" dirty="0" err="1" smtClean="0">
                  <a:solidFill>
                    <a:srgbClr val="FF0000"/>
                  </a:solidFill>
                </a:rPr>
                <a:t>s</a:t>
              </a:r>
              <a:r>
                <a:rPr lang="en-US" sz="2400" b="1" dirty="0" smtClean="0">
                  <a:solidFill>
                    <a:srgbClr val="FF0000"/>
                  </a:solidFill>
                </a:rPr>
                <a:t>  </a:t>
              </a:r>
              <a:endParaRPr lang="en-US" sz="2400" b="1" dirty="0">
                <a:solidFill>
                  <a:srgbClr val="FF0000"/>
                </a:solidFill>
              </a:endParaRPr>
            </a:p>
          </p:txBody>
        </p:sp>
        <p:sp>
          <p:nvSpPr>
            <p:cNvPr id="35" name="TextBox 34"/>
            <p:cNvSpPr txBox="1"/>
            <p:nvPr/>
          </p:nvSpPr>
          <p:spPr>
            <a:xfrm>
              <a:off x="6284923" y="4143380"/>
              <a:ext cx="1285884" cy="830997"/>
            </a:xfrm>
            <a:prstGeom prst="rect">
              <a:avLst/>
            </a:prstGeom>
            <a:noFill/>
          </p:spPr>
          <p:txBody>
            <a:bodyPr wrap="square" rtlCol="0">
              <a:spAutoFit/>
            </a:bodyPr>
            <a:lstStyle/>
            <a:p>
              <a:pPr algn="ctr"/>
              <a:r>
                <a:rPr lang="en-US" sz="2400" b="1" dirty="0" smtClean="0">
                  <a:solidFill>
                    <a:srgbClr val="FF0000"/>
                  </a:solidFill>
                </a:rPr>
                <a:t>Normal force, N </a:t>
              </a:r>
              <a:endParaRPr lang="en-US" sz="2400" b="1" dirty="0">
                <a:solidFill>
                  <a:srgbClr val="FF0000"/>
                </a:solidFill>
              </a:endParaRPr>
            </a:p>
          </p:txBody>
        </p:sp>
        <p:sp>
          <p:nvSpPr>
            <p:cNvPr id="37" name="TextBox 36"/>
            <p:cNvSpPr txBox="1"/>
            <p:nvPr/>
          </p:nvSpPr>
          <p:spPr>
            <a:xfrm>
              <a:off x="7642245" y="4929198"/>
              <a:ext cx="1714512" cy="830997"/>
            </a:xfrm>
            <a:prstGeom prst="rect">
              <a:avLst/>
            </a:prstGeom>
            <a:noFill/>
          </p:spPr>
          <p:txBody>
            <a:bodyPr wrap="square" rtlCol="0">
              <a:spAutoFit/>
            </a:bodyPr>
            <a:lstStyle/>
            <a:p>
              <a:pPr algn="ctr"/>
              <a:r>
                <a:rPr lang="en-US" sz="2400" b="1" dirty="0" smtClean="0">
                  <a:solidFill>
                    <a:schemeClr val="accent1"/>
                  </a:solidFill>
                </a:rPr>
                <a:t>Resistance force </a:t>
              </a:r>
              <a:endParaRPr lang="en-US" sz="2400" b="1" dirty="0">
                <a:solidFill>
                  <a:schemeClr val="accent1"/>
                </a:solidFill>
              </a:endParaRPr>
            </a:p>
          </p:txBody>
        </p:sp>
        <p:sp>
          <p:nvSpPr>
            <p:cNvPr id="39" name="TextBox 38"/>
            <p:cNvSpPr txBox="1"/>
            <p:nvPr/>
          </p:nvSpPr>
          <p:spPr>
            <a:xfrm>
              <a:off x="6713551" y="3214686"/>
              <a:ext cx="785818" cy="461665"/>
            </a:xfrm>
            <a:prstGeom prst="rect">
              <a:avLst/>
            </a:prstGeom>
            <a:noFill/>
          </p:spPr>
          <p:txBody>
            <a:bodyPr wrap="square" rtlCol="0">
              <a:spAutoFit/>
            </a:bodyPr>
            <a:lstStyle/>
            <a:p>
              <a:pPr algn="ctr"/>
              <a:r>
                <a:rPr lang="en-US" sz="2400" b="1" i="1" dirty="0" smtClean="0">
                  <a:solidFill>
                    <a:srgbClr val="FFC000"/>
                  </a:solidFill>
                </a:rPr>
                <a:t>CG</a:t>
              </a:r>
              <a:endParaRPr lang="en-US" sz="2400" b="1" i="1" dirty="0">
                <a:solidFill>
                  <a:srgbClr val="FFC000"/>
                </a:solidFill>
              </a:endParaRPr>
            </a:p>
          </p:txBody>
        </p:sp>
      </p:grpSp>
      <p:cxnSp>
        <p:nvCxnSpPr>
          <p:cNvPr id="31" name="Straight Arrow Connector 30"/>
          <p:cNvCxnSpPr/>
          <p:nvPr/>
        </p:nvCxnSpPr>
        <p:spPr>
          <a:xfrm rot="13500000">
            <a:off x="7262692" y="4547261"/>
            <a:ext cx="1143008"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8" name="Oval 37"/>
          <p:cNvSpPr/>
          <p:nvPr/>
        </p:nvSpPr>
        <p:spPr>
          <a:xfrm>
            <a:off x="7052328" y="3480436"/>
            <a:ext cx="91440" cy="91440"/>
          </a:xfrm>
          <a:prstGeom prst="ellips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a:p>
        </p:txBody>
      </p:sp>
    </p:spTree>
  </p:cSld>
  <p:clrMapOvr>
    <a:masterClrMapping/>
  </p:clrMapOvr>
  <p:transition>
    <p:split orient="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82211" cy="327269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Dry friction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6" name="Rectangle 15"/>
          <p:cNvSpPr/>
          <p:nvPr/>
        </p:nvSpPr>
        <p:spPr>
          <a:xfrm>
            <a:off x="928662" y="1071546"/>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smtClean="0">
                <a:latin typeface="Times New Roman" pitchFamily="18" charset="0"/>
                <a:cs typeface="Times New Roman" pitchFamily="18" charset="0"/>
              </a:rPr>
              <a:t>Dry friction </a:t>
            </a:r>
            <a:endParaRPr lang="en-US" b="1" dirty="0">
              <a:latin typeface="Times New Roman" pitchFamily="18" charset="0"/>
              <a:cs typeface="Times New Roman" pitchFamily="18" charset="0"/>
            </a:endParaRPr>
          </a:p>
        </p:txBody>
      </p:sp>
      <p:sp>
        <p:nvSpPr>
          <p:cNvPr id="33" name="Oval 32"/>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1081062" y="1568802"/>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smtClean="0">
                <a:latin typeface="Times New Roman" pitchFamily="18" charset="0"/>
                <a:cs typeface="Times New Roman" pitchFamily="18" charset="0"/>
              </a:rPr>
              <a:t>Equilibrium conditions </a:t>
            </a:r>
            <a:endParaRPr lang="en-US" b="1" dirty="0">
              <a:latin typeface="Times New Roman" pitchFamily="18" charset="0"/>
              <a:cs typeface="Times New Roman" pitchFamily="18" charset="0"/>
            </a:endParaRPr>
          </a:p>
        </p:txBody>
      </p:sp>
      <p:grpSp>
        <p:nvGrpSpPr>
          <p:cNvPr id="39" name="Group 38"/>
          <p:cNvGrpSpPr/>
          <p:nvPr/>
        </p:nvGrpSpPr>
        <p:grpSpPr>
          <a:xfrm>
            <a:off x="928662" y="2181517"/>
            <a:ext cx="4216431" cy="3676375"/>
            <a:chOff x="1141387" y="2538707"/>
            <a:chExt cx="4216431" cy="3676375"/>
          </a:xfrm>
        </p:grpSpPr>
        <p:grpSp>
          <p:nvGrpSpPr>
            <p:cNvPr id="3" name="Group 35"/>
            <p:cNvGrpSpPr/>
            <p:nvPr/>
          </p:nvGrpSpPr>
          <p:grpSpPr>
            <a:xfrm>
              <a:off x="1141387" y="2538707"/>
              <a:ext cx="4216431" cy="3676375"/>
              <a:chOff x="5570543" y="1824327"/>
              <a:chExt cx="4216431" cy="3676375"/>
            </a:xfrm>
          </p:grpSpPr>
          <p:grpSp>
            <p:nvGrpSpPr>
              <p:cNvPr id="4" name="Group 23"/>
              <p:cNvGrpSpPr/>
              <p:nvPr/>
            </p:nvGrpSpPr>
            <p:grpSpPr>
              <a:xfrm>
                <a:off x="5570543" y="2214554"/>
                <a:ext cx="3359176" cy="2928958"/>
                <a:chOff x="4070346" y="2357430"/>
                <a:chExt cx="3359176" cy="2928958"/>
              </a:xfrm>
            </p:grpSpPr>
            <p:pic>
              <p:nvPicPr>
                <p:cNvPr id="1027" name="Picture 3"/>
                <p:cNvPicPr>
                  <a:picLocks noChangeAspect="1" noChangeArrowheads="1"/>
                </p:cNvPicPr>
                <p:nvPr/>
              </p:nvPicPr>
              <p:blipFill>
                <a:blip r:embed="rId4"/>
                <a:srcRect/>
                <a:stretch>
                  <a:fillRect/>
                </a:stretch>
              </p:blipFill>
              <p:spPr bwMode="auto">
                <a:xfrm>
                  <a:off x="5143503" y="3071810"/>
                  <a:ext cx="1500199" cy="1076325"/>
                </a:xfrm>
                <a:prstGeom prst="rect">
                  <a:avLst/>
                </a:prstGeom>
                <a:noFill/>
                <a:ln w="9525">
                  <a:noFill/>
                  <a:miter lim="800000"/>
                  <a:headEnd/>
                  <a:tailEnd/>
                </a:ln>
                <a:effectLst/>
              </p:spPr>
            </p:pic>
            <p:cxnSp>
              <p:nvCxnSpPr>
                <p:cNvPr id="20" name="Straight Arrow Connector 19"/>
                <p:cNvCxnSpPr/>
                <p:nvPr/>
              </p:nvCxnSpPr>
              <p:spPr>
                <a:xfrm rot="10800000">
                  <a:off x="6286514" y="4213230"/>
                  <a:ext cx="1143008" cy="1588"/>
                </a:xfrm>
                <a:prstGeom prst="straightConnector1">
                  <a:avLst/>
                </a:prstGeom>
                <a:ln>
                  <a:solidFill>
                    <a:srgbClr val="FF0000"/>
                  </a:solidFill>
                  <a:tailEnd type="arrow"/>
                </a:ln>
              </p:spPr>
              <p:style>
                <a:lnRef idx="2">
                  <a:schemeClr val="dk1"/>
                </a:lnRef>
                <a:fillRef idx="0">
                  <a:schemeClr val="dk1"/>
                </a:fillRef>
                <a:effectRef idx="1">
                  <a:schemeClr val="dk1"/>
                </a:effectRef>
                <a:fontRef idx="minor">
                  <a:schemeClr val="tx1"/>
                </a:fontRef>
              </p:style>
            </p:cxnSp>
            <p:cxnSp>
              <p:nvCxnSpPr>
                <p:cNvPr id="21" name="Straight Arrow Connector 20"/>
                <p:cNvCxnSpPr/>
                <p:nvPr/>
              </p:nvCxnSpPr>
              <p:spPr>
                <a:xfrm rot="16200000">
                  <a:off x="5644364" y="4714090"/>
                  <a:ext cx="1143008" cy="1588"/>
                </a:xfrm>
                <a:prstGeom prst="straightConnector1">
                  <a:avLst/>
                </a:prstGeom>
                <a:ln>
                  <a:solidFill>
                    <a:srgbClr val="FF0000"/>
                  </a:solidFill>
                  <a:tailEnd type="arrow"/>
                </a:ln>
              </p:spPr>
              <p:style>
                <a:lnRef idx="2">
                  <a:schemeClr val="dk1"/>
                </a:lnRef>
                <a:fillRef idx="0">
                  <a:schemeClr val="dk1"/>
                </a:fillRef>
                <a:effectRef idx="1">
                  <a:schemeClr val="dk1"/>
                </a:effectRef>
                <a:fontRef idx="minor">
                  <a:schemeClr val="tx1"/>
                </a:fontRef>
              </p:style>
            </p:cxnSp>
            <p:cxnSp>
              <p:nvCxnSpPr>
                <p:cNvPr id="22" name="Straight Arrow Connector 21"/>
                <p:cNvCxnSpPr/>
                <p:nvPr/>
              </p:nvCxnSpPr>
              <p:spPr>
                <a:xfrm>
                  <a:off x="4070346" y="3571876"/>
                  <a:ext cx="1143008"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3" name="Straight Arrow Connector 22"/>
                <p:cNvCxnSpPr/>
                <p:nvPr/>
              </p:nvCxnSpPr>
              <p:spPr>
                <a:xfrm rot="5400000">
                  <a:off x="5287175" y="2928140"/>
                  <a:ext cx="1143008"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grpSp>
          <p:sp>
            <p:nvSpPr>
              <p:cNvPr id="29" name="TextBox 28"/>
              <p:cNvSpPr txBox="1"/>
              <p:nvPr/>
            </p:nvSpPr>
            <p:spPr>
              <a:xfrm>
                <a:off x="5857884" y="3038773"/>
                <a:ext cx="785818" cy="461665"/>
              </a:xfrm>
              <a:prstGeom prst="rect">
                <a:avLst/>
              </a:prstGeom>
              <a:noFill/>
            </p:spPr>
            <p:txBody>
              <a:bodyPr wrap="square" rtlCol="0">
                <a:spAutoFit/>
              </a:bodyPr>
              <a:lstStyle/>
              <a:p>
                <a:pPr algn="ctr"/>
                <a:r>
                  <a:rPr lang="en-US" sz="2400" b="1" dirty="0" smtClean="0"/>
                  <a:t>F</a:t>
                </a:r>
                <a:endParaRPr lang="en-US" sz="2400" b="1" dirty="0"/>
              </a:p>
            </p:txBody>
          </p:sp>
          <p:sp>
            <p:nvSpPr>
              <p:cNvPr id="30" name="TextBox 29"/>
              <p:cNvSpPr txBox="1"/>
              <p:nvPr/>
            </p:nvSpPr>
            <p:spPr>
              <a:xfrm>
                <a:off x="7000892" y="1824327"/>
                <a:ext cx="785818" cy="461665"/>
              </a:xfrm>
              <a:prstGeom prst="rect">
                <a:avLst/>
              </a:prstGeom>
              <a:noFill/>
            </p:spPr>
            <p:txBody>
              <a:bodyPr wrap="square" rtlCol="0">
                <a:spAutoFit/>
              </a:bodyPr>
              <a:lstStyle/>
              <a:p>
                <a:pPr algn="ctr"/>
                <a:r>
                  <a:rPr lang="en-US" sz="2400" b="1" i="1" dirty="0" smtClean="0"/>
                  <a:t>w</a:t>
                </a:r>
                <a:endParaRPr lang="en-US" sz="2400" b="1" i="1" dirty="0"/>
              </a:p>
            </p:txBody>
          </p:sp>
          <p:sp>
            <p:nvSpPr>
              <p:cNvPr id="32" name="TextBox 31"/>
              <p:cNvSpPr txBox="1"/>
              <p:nvPr/>
            </p:nvSpPr>
            <p:spPr>
              <a:xfrm>
                <a:off x="8501090" y="3824591"/>
                <a:ext cx="1285884" cy="461665"/>
              </a:xfrm>
              <a:prstGeom prst="rect">
                <a:avLst/>
              </a:prstGeom>
              <a:noFill/>
            </p:spPr>
            <p:txBody>
              <a:bodyPr wrap="square" rtlCol="0">
                <a:spAutoFit/>
              </a:bodyPr>
              <a:lstStyle/>
              <a:p>
                <a:pPr algn="ctr"/>
                <a:r>
                  <a:rPr lang="en-US" sz="2400" b="1" dirty="0" smtClean="0">
                    <a:solidFill>
                      <a:srgbClr val="FF0000"/>
                    </a:solidFill>
                  </a:rPr>
                  <a:t>F</a:t>
                </a:r>
                <a:r>
                  <a:rPr lang="en-US" sz="2400" b="1" baseline="-25000" dirty="0" smtClean="0">
                    <a:solidFill>
                      <a:srgbClr val="FF0000"/>
                    </a:solidFill>
                  </a:rPr>
                  <a:t>s</a:t>
                </a:r>
                <a:endParaRPr lang="en-US" sz="2400" b="1" baseline="-25000" dirty="0">
                  <a:solidFill>
                    <a:srgbClr val="FF0000"/>
                  </a:solidFill>
                </a:endParaRPr>
              </a:p>
            </p:txBody>
          </p:sp>
          <p:sp>
            <p:nvSpPr>
              <p:cNvPr id="35" name="TextBox 34"/>
              <p:cNvSpPr txBox="1"/>
              <p:nvPr/>
            </p:nvSpPr>
            <p:spPr>
              <a:xfrm>
                <a:off x="7358082" y="5039037"/>
                <a:ext cx="642942" cy="461665"/>
              </a:xfrm>
              <a:prstGeom prst="rect">
                <a:avLst/>
              </a:prstGeom>
              <a:noFill/>
            </p:spPr>
            <p:txBody>
              <a:bodyPr wrap="square" rtlCol="0">
                <a:spAutoFit/>
              </a:bodyPr>
              <a:lstStyle/>
              <a:p>
                <a:pPr algn="ctr"/>
                <a:r>
                  <a:rPr lang="en-US" sz="2400" b="1" dirty="0" smtClean="0">
                    <a:solidFill>
                      <a:srgbClr val="FF0000"/>
                    </a:solidFill>
                  </a:rPr>
                  <a:t>N</a:t>
                </a:r>
                <a:endParaRPr lang="en-US" sz="2400" b="1" dirty="0">
                  <a:solidFill>
                    <a:srgbClr val="FF0000"/>
                  </a:solidFill>
                </a:endParaRPr>
              </a:p>
            </p:txBody>
          </p:sp>
          <p:sp>
            <p:nvSpPr>
              <p:cNvPr id="37" name="TextBox 36"/>
              <p:cNvSpPr txBox="1"/>
              <p:nvPr/>
            </p:nvSpPr>
            <p:spPr>
              <a:xfrm>
                <a:off x="8286776" y="3429000"/>
                <a:ext cx="500066" cy="461665"/>
              </a:xfrm>
              <a:prstGeom prst="rect">
                <a:avLst/>
              </a:prstGeom>
              <a:noFill/>
            </p:spPr>
            <p:txBody>
              <a:bodyPr wrap="square" rtlCol="0">
                <a:spAutoFit/>
              </a:bodyPr>
              <a:lstStyle/>
              <a:p>
                <a:pPr algn="ctr"/>
                <a:r>
                  <a:rPr lang="en-US" sz="2400" b="1" dirty="0" smtClean="0">
                    <a:solidFill>
                      <a:schemeClr val="accent1"/>
                    </a:solidFill>
                  </a:rPr>
                  <a:t>h</a:t>
                </a:r>
                <a:endParaRPr lang="en-US" sz="2400" b="1" baseline="-25000" dirty="0">
                  <a:solidFill>
                    <a:schemeClr val="accent1"/>
                  </a:solidFill>
                </a:endParaRPr>
              </a:p>
            </p:txBody>
          </p:sp>
        </p:grpSp>
        <p:sp>
          <p:nvSpPr>
            <p:cNvPr id="25" name="Oval 24"/>
            <p:cNvSpPr/>
            <p:nvPr/>
          </p:nvSpPr>
          <p:spPr>
            <a:xfrm>
              <a:off x="2908924" y="4143380"/>
              <a:ext cx="91440" cy="91440"/>
            </a:xfrm>
            <a:prstGeom prst="ellips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a:p>
          </p:txBody>
        </p:sp>
        <p:cxnSp>
          <p:nvCxnSpPr>
            <p:cNvPr id="27" name="Straight Connector 26"/>
            <p:cNvCxnSpPr>
              <a:stCxn id="1027" idx="3"/>
            </p:cNvCxnSpPr>
            <p:nvPr/>
          </p:nvCxnSpPr>
          <p:spPr>
            <a:xfrm flipV="1">
              <a:off x="3714743" y="4143380"/>
              <a:ext cx="3657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5400000" flipV="1">
              <a:off x="3609018" y="4463420"/>
              <a:ext cx="640080" cy="0"/>
            </a:xfrm>
            <a:prstGeom prst="line">
              <a:avLst/>
            </a:prstGeom>
            <a:ln>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flipV="1">
              <a:off x="2746046" y="4817756"/>
              <a:ext cx="3657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10800000" flipV="1">
              <a:off x="2940358" y="4929198"/>
              <a:ext cx="274320" cy="0"/>
            </a:xfrm>
            <a:prstGeom prst="line">
              <a:avLst/>
            </a:prstGeom>
            <a:ln>
              <a:headEnd type="stealth"/>
              <a:tailEnd type="stealth"/>
            </a:ln>
          </p:spPr>
          <p:style>
            <a:lnRef idx="1">
              <a:schemeClr val="accent1"/>
            </a:lnRef>
            <a:fillRef idx="0">
              <a:schemeClr val="accent1"/>
            </a:fillRef>
            <a:effectRef idx="0">
              <a:schemeClr val="accent1"/>
            </a:effectRef>
            <a:fontRef idx="minor">
              <a:schemeClr val="tx1"/>
            </a:fontRef>
          </p:style>
        </p:cxnSp>
        <p:sp>
          <p:nvSpPr>
            <p:cNvPr id="38" name="TextBox 37"/>
            <p:cNvSpPr txBox="1"/>
            <p:nvPr/>
          </p:nvSpPr>
          <p:spPr>
            <a:xfrm>
              <a:off x="2857488" y="4824723"/>
              <a:ext cx="500066" cy="461665"/>
            </a:xfrm>
            <a:prstGeom prst="rect">
              <a:avLst/>
            </a:prstGeom>
            <a:noFill/>
          </p:spPr>
          <p:txBody>
            <a:bodyPr wrap="square" rtlCol="0">
              <a:spAutoFit/>
            </a:bodyPr>
            <a:lstStyle/>
            <a:p>
              <a:pPr algn="ctr"/>
              <a:r>
                <a:rPr lang="en-US" sz="2400" b="1" dirty="0" smtClean="0">
                  <a:solidFill>
                    <a:schemeClr val="accent1"/>
                  </a:solidFill>
                </a:rPr>
                <a:t>x</a:t>
              </a:r>
              <a:endParaRPr lang="en-US" sz="2400" b="1" baseline="-25000" dirty="0">
                <a:solidFill>
                  <a:schemeClr val="accent1"/>
                </a:solidFill>
              </a:endParaRPr>
            </a:p>
          </p:txBody>
        </p:sp>
      </p:grpSp>
      <p:graphicFrame>
        <p:nvGraphicFramePr>
          <p:cNvPr id="40" name="Object 39"/>
          <p:cNvGraphicFramePr>
            <a:graphicFrameLocks noChangeAspect="1"/>
          </p:cNvGraphicFramePr>
          <p:nvPr/>
        </p:nvGraphicFramePr>
        <p:xfrm>
          <a:off x="5786446" y="2500306"/>
          <a:ext cx="1150944" cy="1052292"/>
        </p:xfrm>
        <a:graphic>
          <a:graphicData uri="http://schemas.openxmlformats.org/presentationml/2006/ole">
            <p:oleObj spid="_x0000_s1026" name="Equation" r:id="rId5" imgW="444240" imgH="406080" progId="Equation.3">
              <p:embed/>
            </p:oleObj>
          </a:graphicData>
        </a:graphic>
      </p:graphicFrame>
      <p:graphicFrame>
        <p:nvGraphicFramePr>
          <p:cNvPr id="2" name="Object 3"/>
          <p:cNvGraphicFramePr>
            <a:graphicFrameLocks noChangeAspect="1"/>
          </p:cNvGraphicFramePr>
          <p:nvPr/>
        </p:nvGraphicFramePr>
        <p:xfrm>
          <a:off x="5786446" y="3683005"/>
          <a:ext cx="1414463" cy="460375"/>
        </p:xfrm>
        <a:graphic>
          <a:graphicData uri="http://schemas.openxmlformats.org/presentationml/2006/ole">
            <p:oleObj spid="_x0000_s1027" name="Equation" r:id="rId6" imgW="545760" imgH="177480" progId="Equation.3">
              <p:embed/>
            </p:oleObj>
          </a:graphicData>
        </a:graphic>
      </p:graphicFrame>
    </p:spTree>
  </p:cSld>
  <p:clrMapOvr>
    <a:masterClrMapping/>
  </p:clrMapOvr>
  <p:transition>
    <p:split orient="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82211" cy="327269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Dry friction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6" name="Rectangle 15"/>
          <p:cNvSpPr/>
          <p:nvPr/>
        </p:nvSpPr>
        <p:spPr>
          <a:xfrm>
            <a:off x="928662" y="1071546"/>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smtClean="0">
                <a:latin typeface="Times New Roman" pitchFamily="18" charset="0"/>
                <a:cs typeface="Times New Roman" pitchFamily="18" charset="0"/>
              </a:rPr>
              <a:t>Impeding monition </a:t>
            </a:r>
            <a:endParaRPr lang="en-US" b="1" dirty="0">
              <a:latin typeface="Times New Roman" pitchFamily="18" charset="0"/>
              <a:cs typeface="Times New Roman" pitchFamily="18" charset="0"/>
            </a:endParaRPr>
          </a:p>
        </p:txBody>
      </p:sp>
      <p:sp>
        <p:nvSpPr>
          <p:cNvPr id="33" name="Oval 32"/>
          <p:cNvSpPr>
            <a:spLocks noChangeAspect="1"/>
          </p:cNvSpPr>
          <p:nvPr/>
        </p:nvSpPr>
        <p:spPr>
          <a:xfrm>
            <a:off x="8066754" y="422896"/>
            <a:ext cx="1005840" cy="1005840"/>
          </a:xfrm>
          <a:prstGeom prst="ellipse">
            <a:avLst/>
          </a:prstGeom>
          <a:blipFill>
            <a:blip r:embed="rId2"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p:cNvSpPr txBox="1"/>
          <p:nvPr/>
        </p:nvSpPr>
        <p:spPr>
          <a:xfrm>
            <a:off x="1071538" y="1928802"/>
            <a:ext cx="7858180" cy="4247317"/>
          </a:xfrm>
          <a:prstGeom prst="rect">
            <a:avLst/>
          </a:prstGeom>
          <a:noFill/>
        </p:spPr>
        <p:txBody>
          <a:bodyPr wrap="square" rtlCol="0">
            <a:spAutoFit/>
          </a:bodyPr>
          <a:lstStyle/>
          <a:p>
            <a:pPr algn="just">
              <a:lnSpc>
                <a:spcPct val="150000"/>
              </a:lnSpc>
              <a:buFont typeface="Wingdings" pitchFamily="2" charset="2"/>
              <a:buChar char="q"/>
            </a:pPr>
            <a:r>
              <a:rPr lang="en-US" sz="2000" b="1" dirty="0" smtClean="0"/>
              <a:t>If we increase the applied force F slowly, then the value of the friction Fs will increase in the same value to hold the system under equilibrium.</a:t>
            </a:r>
          </a:p>
          <a:p>
            <a:pPr algn="just">
              <a:lnSpc>
                <a:spcPct val="150000"/>
              </a:lnSpc>
              <a:buFont typeface="Wingdings" pitchFamily="2" charset="2"/>
              <a:buChar char="q"/>
            </a:pPr>
            <a:r>
              <a:rPr lang="en-US" sz="2000" b="1" dirty="0" smtClean="0"/>
              <a:t>However, if we continuo increasing the applied load we will reach a point where the friction reach its maximum value. This value is called limiting static frictional force, </a:t>
            </a:r>
            <a:r>
              <a:rPr lang="en-US" sz="2000" b="1" i="1" dirty="0" err="1" smtClean="0"/>
              <a:t>F</a:t>
            </a:r>
            <a:r>
              <a:rPr lang="en-US" sz="2000" b="1" i="1" baseline="-25000" dirty="0" err="1" smtClean="0"/>
              <a:t>max</a:t>
            </a:r>
            <a:r>
              <a:rPr lang="en-US" sz="2000" b="1" dirty="0" smtClean="0"/>
              <a:t>.</a:t>
            </a:r>
          </a:p>
          <a:p>
            <a:pPr algn="just">
              <a:lnSpc>
                <a:spcPct val="150000"/>
              </a:lnSpc>
              <a:buFont typeface="Wingdings" pitchFamily="2" charset="2"/>
              <a:buChar char="q"/>
            </a:pPr>
            <a:r>
              <a:rPr lang="en-US" sz="2000" b="1" dirty="0" smtClean="0"/>
              <a:t>At this value, the system will be unstable equilibrium situation because any increasing in the applied load will cause a motion in the system.</a:t>
            </a:r>
          </a:p>
          <a:p>
            <a:pPr algn="just">
              <a:lnSpc>
                <a:spcPct val="150000"/>
              </a:lnSpc>
            </a:pPr>
            <a:r>
              <a:rPr lang="en-US" sz="2000" b="1" dirty="0" smtClean="0"/>
              <a:t> </a:t>
            </a:r>
            <a:endParaRPr lang="en-US" sz="2000" b="1" dirty="0"/>
          </a:p>
        </p:txBody>
      </p:sp>
    </p:spTree>
  </p:cSld>
  <p:clrMapOvr>
    <a:masterClrMapping/>
  </p:clrMapOvr>
  <p:transition>
    <p:split orient="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82211" cy="327269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Dry friction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6" name="Rectangle 15"/>
          <p:cNvSpPr/>
          <p:nvPr/>
        </p:nvSpPr>
        <p:spPr>
          <a:xfrm>
            <a:off x="928662" y="1071546"/>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smtClean="0">
                <a:latin typeface="Times New Roman" pitchFamily="18" charset="0"/>
                <a:cs typeface="Times New Roman" pitchFamily="18" charset="0"/>
              </a:rPr>
              <a:t>Impeding monition </a:t>
            </a:r>
            <a:endParaRPr lang="en-US" b="1" dirty="0">
              <a:latin typeface="Times New Roman" pitchFamily="18" charset="0"/>
              <a:cs typeface="Times New Roman" pitchFamily="18" charset="0"/>
            </a:endParaRPr>
          </a:p>
        </p:txBody>
      </p:sp>
      <p:sp>
        <p:nvSpPr>
          <p:cNvPr id="33" name="Oval 32"/>
          <p:cNvSpPr>
            <a:spLocks noChangeAspect="1"/>
          </p:cNvSpPr>
          <p:nvPr/>
        </p:nvSpPr>
        <p:spPr>
          <a:xfrm>
            <a:off x="8066754" y="422896"/>
            <a:ext cx="1005840" cy="1005840"/>
          </a:xfrm>
          <a:prstGeom prst="ellipse">
            <a:avLst/>
          </a:prstGeom>
          <a:blipFill>
            <a:blip r:embed="rId2"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p:cNvSpPr txBox="1"/>
          <p:nvPr/>
        </p:nvSpPr>
        <p:spPr>
          <a:xfrm>
            <a:off x="1071538" y="1928802"/>
            <a:ext cx="7858180" cy="3877985"/>
          </a:xfrm>
          <a:prstGeom prst="rect">
            <a:avLst/>
          </a:prstGeom>
          <a:noFill/>
        </p:spPr>
        <p:txBody>
          <a:bodyPr wrap="square" rtlCol="0">
            <a:spAutoFit/>
          </a:bodyPr>
          <a:lstStyle/>
          <a:p>
            <a:pPr algn="just">
              <a:lnSpc>
                <a:spcPct val="150000"/>
              </a:lnSpc>
              <a:buFont typeface="Wingdings" pitchFamily="2" charset="2"/>
              <a:buChar char="q"/>
            </a:pPr>
            <a:r>
              <a:rPr lang="en-US" sz="2000" b="1" dirty="0" smtClean="0"/>
              <a:t>It was found experimentally that the value of the static friction force, Fs is proportionally related to the normal force, N which is equal to the weight of the body .</a:t>
            </a:r>
          </a:p>
          <a:p>
            <a:pPr algn="just">
              <a:lnSpc>
                <a:spcPct val="150000"/>
              </a:lnSpc>
              <a:buFont typeface="Wingdings" pitchFamily="2" charset="2"/>
              <a:buChar char="q"/>
            </a:pPr>
            <a:r>
              <a:rPr lang="en-US" sz="2000" b="1" dirty="0" smtClean="0"/>
              <a:t>Mathematically, maximum friction and normal forces are related by:</a:t>
            </a:r>
          </a:p>
          <a:p>
            <a:pPr algn="ctr">
              <a:lnSpc>
                <a:spcPct val="150000"/>
              </a:lnSpc>
            </a:pPr>
            <a:r>
              <a:rPr lang="en-US" sz="2400" b="1" i="1" dirty="0" err="1" smtClean="0">
                <a:solidFill>
                  <a:srgbClr val="FF0000"/>
                </a:solidFill>
                <a:latin typeface="Times New Roman" pitchFamily="18" charset="0"/>
                <a:cs typeface="Times New Roman" pitchFamily="18" charset="0"/>
              </a:rPr>
              <a:t>F</a:t>
            </a:r>
            <a:r>
              <a:rPr lang="en-US" sz="2400" b="1" i="1" baseline="-25000" dirty="0" err="1" smtClean="0">
                <a:solidFill>
                  <a:srgbClr val="FF0000"/>
                </a:solidFill>
                <a:latin typeface="Times New Roman" pitchFamily="18" charset="0"/>
                <a:cs typeface="Times New Roman" pitchFamily="18" charset="0"/>
              </a:rPr>
              <a:t>max</a:t>
            </a:r>
            <a:r>
              <a:rPr lang="en-US" sz="2400" b="1" i="1" baseline="-25000" dirty="0" smtClean="0">
                <a:solidFill>
                  <a:srgbClr val="FF0000"/>
                </a:solidFill>
                <a:latin typeface="Times New Roman" pitchFamily="18" charset="0"/>
                <a:cs typeface="Times New Roman" pitchFamily="18" charset="0"/>
              </a:rPr>
              <a:t> </a:t>
            </a:r>
            <a:r>
              <a:rPr lang="en-US" sz="2400" b="1" i="1" dirty="0" smtClean="0">
                <a:solidFill>
                  <a:srgbClr val="FF0000"/>
                </a:solidFill>
                <a:latin typeface="Times New Roman" pitchFamily="18" charset="0"/>
                <a:cs typeface="Times New Roman" pitchFamily="18" charset="0"/>
              </a:rPr>
              <a:t>= </a:t>
            </a:r>
            <a:r>
              <a:rPr lang="el-GR" sz="2400" b="1" i="1" dirty="0" smtClean="0">
                <a:solidFill>
                  <a:srgbClr val="FF0000"/>
                </a:solidFill>
                <a:latin typeface="Times New Roman" pitchFamily="18" charset="0"/>
                <a:cs typeface="Times New Roman" pitchFamily="18" charset="0"/>
              </a:rPr>
              <a:t>μ</a:t>
            </a:r>
            <a:r>
              <a:rPr lang="en-US" sz="2400" b="1" i="1" baseline="-25000" dirty="0" smtClean="0">
                <a:solidFill>
                  <a:srgbClr val="FF0000"/>
                </a:solidFill>
                <a:latin typeface="Times New Roman" pitchFamily="18" charset="0"/>
                <a:cs typeface="Times New Roman" pitchFamily="18" charset="0"/>
              </a:rPr>
              <a:t>s </a:t>
            </a:r>
            <a:r>
              <a:rPr lang="en-US" sz="2400" b="1" i="1" dirty="0" smtClean="0">
                <a:solidFill>
                  <a:srgbClr val="FF0000"/>
                </a:solidFill>
                <a:latin typeface="Times New Roman" pitchFamily="18" charset="0"/>
                <a:cs typeface="Times New Roman" pitchFamily="18" charset="0"/>
              </a:rPr>
              <a:t>N </a:t>
            </a:r>
          </a:p>
          <a:p>
            <a:pPr algn="just">
              <a:lnSpc>
                <a:spcPct val="150000"/>
              </a:lnSpc>
            </a:pPr>
            <a:r>
              <a:rPr lang="en-US" sz="2000" b="1" dirty="0" smtClean="0"/>
              <a:t>Where: </a:t>
            </a:r>
            <a:r>
              <a:rPr lang="el-GR" sz="2000" b="1" dirty="0" smtClean="0"/>
              <a:t>μ</a:t>
            </a:r>
            <a:r>
              <a:rPr lang="en-US" sz="2000" b="1" baseline="-25000" dirty="0" smtClean="0"/>
              <a:t>s</a:t>
            </a:r>
            <a:r>
              <a:rPr lang="en-US" sz="2000" b="1" dirty="0" smtClean="0"/>
              <a:t> is the coefficient of static friction.   </a:t>
            </a:r>
          </a:p>
          <a:p>
            <a:pPr algn="just">
              <a:lnSpc>
                <a:spcPct val="150000"/>
              </a:lnSpc>
              <a:buFont typeface="Wingdings" pitchFamily="2" charset="2"/>
              <a:buChar char="q"/>
            </a:pPr>
            <a:r>
              <a:rPr lang="en-US" sz="2000" b="1" dirty="0" smtClean="0"/>
              <a:t>The value of </a:t>
            </a:r>
            <a:r>
              <a:rPr lang="el-GR" sz="2000" b="1" dirty="0" smtClean="0"/>
              <a:t>μ</a:t>
            </a:r>
            <a:r>
              <a:rPr lang="en-US" sz="2000" b="1" baseline="-25000" dirty="0" smtClean="0"/>
              <a:t>s</a:t>
            </a:r>
            <a:r>
              <a:rPr lang="en-US" sz="2000" b="1" dirty="0" smtClean="0"/>
              <a:t> depends on the type of contacting material surface roughness and area.  </a:t>
            </a:r>
            <a:endParaRPr lang="en-US" sz="2000" b="1" dirty="0"/>
          </a:p>
        </p:txBody>
      </p:sp>
    </p:spTree>
  </p:cSld>
  <p:clrMapOvr>
    <a:masterClrMapping/>
  </p:clrMapOvr>
  <p:transition>
    <p:split orient="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82211" cy="327269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Dry friction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6" name="Rectangle 15"/>
          <p:cNvSpPr/>
          <p:nvPr/>
        </p:nvSpPr>
        <p:spPr>
          <a:xfrm>
            <a:off x="928662" y="1071546"/>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smtClean="0">
                <a:latin typeface="Times New Roman" pitchFamily="18" charset="0"/>
                <a:cs typeface="Times New Roman" pitchFamily="18" charset="0"/>
              </a:rPr>
              <a:t>Motion with friction </a:t>
            </a:r>
            <a:endParaRPr lang="en-US" b="1" dirty="0">
              <a:latin typeface="Times New Roman" pitchFamily="18" charset="0"/>
              <a:cs typeface="Times New Roman" pitchFamily="18" charset="0"/>
            </a:endParaRPr>
          </a:p>
        </p:txBody>
      </p:sp>
      <p:sp>
        <p:nvSpPr>
          <p:cNvPr id="33" name="Oval 32"/>
          <p:cNvSpPr>
            <a:spLocks noChangeAspect="1"/>
          </p:cNvSpPr>
          <p:nvPr/>
        </p:nvSpPr>
        <p:spPr>
          <a:xfrm>
            <a:off x="8066754" y="422896"/>
            <a:ext cx="1005840" cy="1005840"/>
          </a:xfrm>
          <a:prstGeom prst="ellipse">
            <a:avLst/>
          </a:prstGeom>
          <a:blipFill>
            <a:blip r:embed="rId2"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p:cNvSpPr txBox="1"/>
          <p:nvPr/>
        </p:nvSpPr>
        <p:spPr>
          <a:xfrm>
            <a:off x="928662" y="1500174"/>
            <a:ext cx="7858180" cy="5170646"/>
          </a:xfrm>
          <a:prstGeom prst="rect">
            <a:avLst/>
          </a:prstGeom>
          <a:noFill/>
        </p:spPr>
        <p:txBody>
          <a:bodyPr wrap="square" rtlCol="0">
            <a:spAutoFit/>
          </a:bodyPr>
          <a:lstStyle/>
          <a:p>
            <a:pPr algn="just">
              <a:lnSpc>
                <a:spcPct val="150000"/>
              </a:lnSpc>
              <a:buFont typeface="Wingdings" pitchFamily="2" charset="2"/>
              <a:buChar char="q"/>
            </a:pPr>
            <a:r>
              <a:rPr lang="en-US" sz="2000" b="1" dirty="0" smtClean="0"/>
              <a:t>When the value of the applied load exceed the limiting static frictional force, the system will move (slide) under the effect of the difference between the applied load and the friction.</a:t>
            </a:r>
          </a:p>
          <a:p>
            <a:pPr algn="just">
              <a:lnSpc>
                <a:spcPct val="150000"/>
              </a:lnSpc>
              <a:buFont typeface="Wingdings" pitchFamily="2" charset="2"/>
              <a:buChar char="q"/>
            </a:pPr>
            <a:r>
              <a:rPr lang="en-US" sz="2000" b="1" dirty="0" smtClean="0"/>
              <a:t> in spite of the motion, the friction will remain in the system. Because of the kinetic behavior of the body, the friction is called kinetic friction, </a:t>
            </a:r>
            <a:r>
              <a:rPr lang="en-US" sz="2000" b="1" dirty="0" err="1" smtClean="0"/>
              <a:t>F</a:t>
            </a:r>
            <a:r>
              <a:rPr lang="en-US" sz="2000" b="1" baseline="-25000" dirty="0" err="1" smtClean="0"/>
              <a:t>k</a:t>
            </a:r>
            <a:endParaRPr lang="en-US" sz="2000" b="1" baseline="-25000" dirty="0" smtClean="0"/>
          </a:p>
          <a:p>
            <a:pPr algn="just">
              <a:lnSpc>
                <a:spcPct val="150000"/>
              </a:lnSpc>
              <a:buFont typeface="Wingdings" pitchFamily="2" charset="2"/>
              <a:buChar char="q"/>
            </a:pPr>
            <a:r>
              <a:rPr lang="en-US" sz="2000" b="1" dirty="0" smtClean="0"/>
              <a:t>The experiments done on kinetic friction show that the value of kinetic friction, </a:t>
            </a:r>
            <a:r>
              <a:rPr lang="en-US" sz="2000" b="1" dirty="0" err="1" smtClean="0"/>
              <a:t>F</a:t>
            </a:r>
            <a:r>
              <a:rPr lang="en-US" sz="2000" b="1" baseline="-25000" dirty="0" err="1" smtClean="0"/>
              <a:t>k</a:t>
            </a:r>
            <a:r>
              <a:rPr lang="en-US" sz="2000" b="1" dirty="0" smtClean="0"/>
              <a:t> is proportionally related to the normal force, N by the following relation: </a:t>
            </a:r>
          </a:p>
          <a:p>
            <a:pPr algn="ctr">
              <a:lnSpc>
                <a:spcPct val="150000"/>
              </a:lnSpc>
            </a:pPr>
            <a:r>
              <a:rPr lang="en-US" sz="2000" b="1" i="1" dirty="0" err="1" smtClean="0">
                <a:solidFill>
                  <a:srgbClr val="FF0000"/>
                </a:solidFill>
                <a:latin typeface="Times New Roman" pitchFamily="18" charset="0"/>
                <a:cs typeface="Times New Roman" pitchFamily="18" charset="0"/>
              </a:rPr>
              <a:t>F</a:t>
            </a:r>
            <a:r>
              <a:rPr lang="en-US" sz="2000" b="1" i="1" baseline="-25000" dirty="0" err="1" smtClean="0">
                <a:solidFill>
                  <a:srgbClr val="FF0000"/>
                </a:solidFill>
                <a:latin typeface="Times New Roman" pitchFamily="18" charset="0"/>
                <a:cs typeface="Times New Roman" pitchFamily="18" charset="0"/>
              </a:rPr>
              <a:t>k</a:t>
            </a:r>
            <a:r>
              <a:rPr lang="en-US" sz="2000" b="1" i="1" dirty="0" smtClean="0">
                <a:solidFill>
                  <a:srgbClr val="FF0000"/>
                </a:solidFill>
                <a:latin typeface="Times New Roman" pitchFamily="18" charset="0"/>
                <a:cs typeface="Times New Roman" pitchFamily="18" charset="0"/>
              </a:rPr>
              <a:t>= </a:t>
            </a:r>
            <a:r>
              <a:rPr lang="el-GR" sz="2000" b="1" i="1" dirty="0" smtClean="0">
                <a:solidFill>
                  <a:srgbClr val="FF0000"/>
                </a:solidFill>
                <a:latin typeface="Times New Roman" pitchFamily="18" charset="0"/>
                <a:cs typeface="Times New Roman" pitchFamily="18" charset="0"/>
              </a:rPr>
              <a:t>μ</a:t>
            </a:r>
            <a:r>
              <a:rPr lang="en-US" sz="2000" b="1" i="1" baseline="-25000" dirty="0" smtClean="0">
                <a:solidFill>
                  <a:srgbClr val="FF0000"/>
                </a:solidFill>
                <a:latin typeface="Times New Roman" pitchFamily="18" charset="0"/>
                <a:cs typeface="Times New Roman" pitchFamily="18" charset="0"/>
              </a:rPr>
              <a:t>k </a:t>
            </a:r>
            <a:r>
              <a:rPr lang="en-US" sz="2000" b="1" i="1" dirty="0" smtClean="0">
                <a:solidFill>
                  <a:srgbClr val="FF0000"/>
                </a:solidFill>
                <a:latin typeface="Times New Roman" pitchFamily="18" charset="0"/>
                <a:cs typeface="Times New Roman" pitchFamily="18" charset="0"/>
              </a:rPr>
              <a:t>N </a:t>
            </a:r>
          </a:p>
          <a:p>
            <a:pPr algn="just">
              <a:lnSpc>
                <a:spcPct val="150000"/>
              </a:lnSpc>
            </a:pPr>
            <a:r>
              <a:rPr lang="en-US" sz="2000" b="1" dirty="0" smtClean="0"/>
              <a:t>Where: </a:t>
            </a:r>
            <a:r>
              <a:rPr lang="el-GR" sz="2000" b="1" dirty="0" smtClean="0"/>
              <a:t>μ</a:t>
            </a:r>
            <a:r>
              <a:rPr lang="en-US" sz="2000" b="1" baseline="-25000" dirty="0" smtClean="0"/>
              <a:t>k</a:t>
            </a:r>
            <a:r>
              <a:rPr lang="en-US" sz="2000" b="1" dirty="0" smtClean="0"/>
              <a:t> is the coefficient of kinetic friction.   </a:t>
            </a:r>
            <a:endParaRPr lang="en-US" sz="2000" b="1" dirty="0"/>
          </a:p>
        </p:txBody>
      </p:sp>
    </p:spTree>
  </p:cSld>
  <p:clrMapOvr>
    <a:masterClrMapping/>
  </p:clrMapOvr>
  <p:transition>
    <p:split orient="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82211" cy="327269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Dry friction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6" name="Rectangle 15"/>
          <p:cNvSpPr/>
          <p:nvPr/>
        </p:nvSpPr>
        <p:spPr>
          <a:xfrm>
            <a:off x="928662" y="1071546"/>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smtClean="0">
                <a:latin typeface="Times New Roman" pitchFamily="18" charset="0"/>
                <a:cs typeface="Times New Roman" pitchFamily="18" charset="0"/>
              </a:rPr>
              <a:t>Motion with friction </a:t>
            </a:r>
            <a:endParaRPr lang="en-US" b="1" dirty="0">
              <a:latin typeface="Times New Roman" pitchFamily="18" charset="0"/>
              <a:cs typeface="Times New Roman" pitchFamily="18" charset="0"/>
            </a:endParaRPr>
          </a:p>
        </p:txBody>
      </p:sp>
      <p:sp>
        <p:nvSpPr>
          <p:cNvPr id="33" name="Oval 32"/>
          <p:cNvSpPr>
            <a:spLocks noChangeAspect="1"/>
          </p:cNvSpPr>
          <p:nvPr/>
        </p:nvSpPr>
        <p:spPr>
          <a:xfrm>
            <a:off x="8066754" y="422896"/>
            <a:ext cx="1005840" cy="1005840"/>
          </a:xfrm>
          <a:prstGeom prst="ellipse">
            <a:avLst/>
          </a:prstGeom>
          <a:blipFill>
            <a:blip r:embed="rId2"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p:cNvSpPr txBox="1"/>
          <p:nvPr/>
        </p:nvSpPr>
        <p:spPr>
          <a:xfrm>
            <a:off x="928662" y="1500174"/>
            <a:ext cx="7858180" cy="967957"/>
          </a:xfrm>
          <a:prstGeom prst="rect">
            <a:avLst/>
          </a:prstGeom>
          <a:noFill/>
        </p:spPr>
        <p:txBody>
          <a:bodyPr wrap="square" rtlCol="0">
            <a:spAutoFit/>
          </a:bodyPr>
          <a:lstStyle/>
          <a:p>
            <a:pPr algn="just">
              <a:lnSpc>
                <a:spcPct val="150000"/>
              </a:lnSpc>
              <a:buFont typeface="Wingdings" pitchFamily="2" charset="2"/>
              <a:buChar char="q"/>
            </a:pPr>
            <a:r>
              <a:rPr lang="en-US" sz="2000" b="1" dirty="0" smtClean="0"/>
              <a:t>In general, the behavior of the friction developed between the contact surfaces is shown in the following graph:  </a:t>
            </a:r>
            <a:endParaRPr lang="en-US" sz="2000" b="1" dirty="0"/>
          </a:p>
        </p:txBody>
      </p:sp>
      <p:grpSp>
        <p:nvGrpSpPr>
          <p:cNvPr id="32" name="Group 31"/>
          <p:cNvGrpSpPr/>
          <p:nvPr/>
        </p:nvGrpSpPr>
        <p:grpSpPr>
          <a:xfrm>
            <a:off x="1643042" y="2643182"/>
            <a:ext cx="6072230" cy="3643338"/>
            <a:chOff x="3428992" y="2643182"/>
            <a:chExt cx="6072230" cy="3643338"/>
          </a:xfrm>
        </p:grpSpPr>
        <p:grpSp>
          <p:nvGrpSpPr>
            <p:cNvPr id="22" name="Group 21"/>
            <p:cNvGrpSpPr/>
            <p:nvPr/>
          </p:nvGrpSpPr>
          <p:grpSpPr>
            <a:xfrm>
              <a:off x="4286280" y="3143248"/>
              <a:ext cx="4572000" cy="2768942"/>
              <a:chOff x="3643306" y="3374702"/>
              <a:chExt cx="4572000" cy="2768942"/>
            </a:xfrm>
          </p:grpSpPr>
          <p:cxnSp>
            <p:nvCxnSpPr>
              <p:cNvPr id="12" name="Straight Arrow Connector 11"/>
              <p:cNvCxnSpPr/>
              <p:nvPr/>
            </p:nvCxnSpPr>
            <p:spPr>
              <a:xfrm>
                <a:off x="3643306" y="6129381"/>
                <a:ext cx="45720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3" name="Straight Arrow Connector 12"/>
              <p:cNvCxnSpPr/>
              <p:nvPr/>
            </p:nvCxnSpPr>
            <p:spPr>
              <a:xfrm rot="16200000">
                <a:off x="2272501" y="4745508"/>
                <a:ext cx="27432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grpSp>
            <p:nvGrpSpPr>
              <p:cNvPr id="21" name="Group 20"/>
              <p:cNvGrpSpPr/>
              <p:nvPr/>
            </p:nvGrpSpPr>
            <p:grpSpPr>
              <a:xfrm>
                <a:off x="3643306" y="3800006"/>
                <a:ext cx="3806805" cy="2343638"/>
                <a:chOff x="3643306" y="3800006"/>
                <a:chExt cx="3806805" cy="2343638"/>
              </a:xfrm>
            </p:grpSpPr>
            <p:cxnSp>
              <p:nvCxnSpPr>
                <p:cNvPr id="15" name="Straight Connector 14"/>
                <p:cNvCxnSpPr>
                  <a:endCxn id="17" idx="0"/>
                </p:cNvCxnSpPr>
                <p:nvPr/>
              </p:nvCxnSpPr>
              <p:spPr>
                <a:xfrm rot="5400000" flipH="1" flipV="1">
                  <a:off x="3344316" y="4511226"/>
                  <a:ext cx="1931408" cy="1333428"/>
                </a:xfrm>
                <a:prstGeom prst="line">
                  <a:avLst/>
                </a:prstGeom>
              </p:spPr>
              <p:style>
                <a:lnRef idx="2">
                  <a:schemeClr val="accent1"/>
                </a:lnRef>
                <a:fillRef idx="0">
                  <a:schemeClr val="accent1"/>
                </a:fillRef>
                <a:effectRef idx="1">
                  <a:schemeClr val="accent1"/>
                </a:effectRef>
                <a:fontRef idx="minor">
                  <a:schemeClr val="tx1"/>
                </a:fontRef>
              </p:style>
            </p:cxnSp>
            <p:sp>
              <p:nvSpPr>
                <p:cNvPr id="17" name="Freeform 16"/>
                <p:cNvSpPr/>
                <p:nvPr/>
              </p:nvSpPr>
              <p:spPr>
                <a:xfrm>
                  <a:off x="4976734" y="3800006"/>
                  <a:ext cx="2473377" cy="981856"/>
                </a:xfrm>
                <a:custGeom>
                  <a:avLst/>
                  <a:gdLst>
                    <a:gd name="connsiteX0" fmla="*/ 0 w 2473377"/>
                    <a:gd name="connsiteY0" fmla="*/ 412230 h 981856"/>
                    <a:gd name="connsiteX1" fmla="*/ 329784 w 2473377"/>
                    <a:gd name="connsiteY1" fmla="*/ 52466 h 981856"/>
                    <a:gd name="connsiteX2" fmla="*/ 404735 w 2473377"/>
                    <a:gd name="connsiteY2" fmla="*/ 727024 h 981856"/>
                    <a:gd name="connsiteX3" fmla="*/ 704538 w 2473377"/>
                    <a:gd name="connsiteY3" fmla="*/ 682053 h 981856"/>
                    <a:gd name="connsiteX4" fmla="*/ 2098623 w 2473377"/>
                    <a:gd name="connsiteY4" fmla="*/ 652073 h 981856"/>
                    <a:gd name="connsiteX5" fmla="*/ 2473377 w 2473377"/>
                    <a:gd name="connsiteY5" fmla="*/ 981856 h 981856"/>
                    <a:gd name="connsiteX6" fmla="*/ 2473377 w 2473377"/>
                    <a:gd name="connsiteY6" fmla="*/ 981856 h 981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73377" h="981856">
                      <a:moveTo>
                        <a:pt x="0" y="412230"/>
                      </a:moveTo>
                      <a:cubicBezTo>
                        <a:pt x="131164" y="206115"/>
                        <a:pt x="262328" y="0"/>
                        <a:pt x="329784" y="52466"/>
                      </a:cubicBezTo>
                      <a:cubicBezTo>
                        <a:pt x="397240" y="104932"/>
                        <a:pt x="342276" y="622093"/>
                        <a:pt x="404735" y="727024"/>
                      </a:cubicBezTo>
                      <a:cubicBezTo>
                        <a:pt x="467194" y="831955"/>
                        <a:pt x="422223" y="694545"/>
                        <a:pt x="704538" y="682053"/>
                      </a:cubicBezTo>
                      <a:cubicBezTo>
                        <a:pt x="986853" y="669561"/>
                        <a:pt x="1803817" y="602106"/>
                        <a:pt x="2098623" y="652073"/>
                      </a:cubicBezTo>
                      <a:cubicBezTo>
                        <a:pt x="2393429" y="702040"/>
                        <a:pt x="2473377" y="981856"/>
                        <a:pt x="2473377" y="981856"/>
                      </a:cubicBezTo>
                      <a:lnTo>
                        <a:pt x="2473377" y="981856"/>
                      </a:ln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grpSp>
        </p:grpSp>
        <p:cxnSp>
          <p:nvCxnSpPr>
            <p:cNvPr id="25" name="Straight Connector 24"/>
            <p:cNvCxnSpPr>
              <a:stCxn id="17" idx="1"/>
            </p:cNvCxnSpPr>
            <p:nvPr/>
          </p:nvCxnSpPr>
          <p:spPr>
            <a:xfrm flipH="1">
              <a:off x="4286248" y="3621018"/>
              <a:ext cx="1663244" cy="0"/>
            </a:xfrm>
            <a:prstGeom prst="line">
              <a:avLst/>
            </a:prstGeom>
          </p:spPr>
          <p:style>
            <a:lnRef idx="1">
              <a:schemeClr val="accent2"/>
            </a:lnRef>
            <a:fillRef idx="0">
              <a:schemeClr val="accent2"/>
            </a:fillRef>
            <a:effectRef idx="0">
              <a:schemeClr val="accent2"/>
            </a:effectRef>
            <a:fontRef idx="minor">
              <a:schemeClr val="tx1"/>
            </a:fontRef>
          </p:style>
        </p:cxnSp>
        <p:cxnSp>
          <p:nvCxnSpPr>
            <p:cNvPr id="26" name="Straight Connector 25"/>
            <p:cNvCxnSpPr/>
            <p:nvPr/>
          </p:nvCxnSpPr>
          <p:spPr>
            <a:xfrm flipH="1">
              <a:off x="4286248" y="4357694"/>
              <a:ext cx="1737360" cy="0"/>
            </a:xfrm>
            <a:prstGeom prst="line">
              <a:avLst/>
            </a:prstGeom>
          </p:spPr>
          <p:style>
            <a:lnRef idx="1">
              <a:schemeClr val="accent2"/>
            </a:lnRef>
            <a:fillRef idx="0">
              <a:schemeClr val="accent2"/>
            </a:fillRef>
            <a:effectRef idx="0">
              <a:schemeClr val="accent2"/>
            </a:effectRef>
            <a:fontRef idx="minor">
              <a:schemeClr val="tx1"/>
            </a:fontRef>
          </p:style>
        </p:cxnSp>
        <p:sp>
          <p:nvSpPr>
            <p:cNvPr id="27" name="Rectangle 26"/>
            <p:cNvSpPr/>
            <p:nvPr/>
          </p:nvSpPr>
          <p:spPr>
            <a:xfrm>
              <a:off x="3428992" y="3357562"/>
              <a:ext cx="857256" cy="5000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i="1" dirty="0" err="1" smtClean="0">
                  <a:solidFill>
                    <a:srgbClr val="FF0000"/>
                  </a:solidFill>
                  <a:latin typeface="Times New Roman" pitchFamily="18" charset="0"/>
                  <a:cs typeface="Times New Roman" pitchFamily="18" charset="0"/>
                </a:rPr>
                <a:t>F</a:t>
              </a:r>
              <a:r>
                <a:rPr lang="en-US" sz="2400" b="1" i="1" baseline="-25000" dirty="0" err="1" smtClean="0">
                  <a:solidFill>
                    <a:srgbClr val="FF0000"/>
                  </a:solidFill>
                  <a:latin typeface="Times New Roman" pitchFamily="18" charset="0"/>
                  <a:cs typeface="Times New Roman" pitchFamily="18" charset="0"/>
                </a:rPr>
                <a:t>max</a:t>
              </a:r>
              <a:endParaRPr lang="en-US" sz="2400" b="1" i="1" baseline="-25000" dirty="0">
                <a:solidFill>
                  <a:srgbClr val="FF0000"/>
                </a:solidFill>
                <a:latin typeface="Times New Roman" pitchFamily="18" charset="0"/>
                <a:cs typeface="Times New Roman" pitchFamily="18" charset="0"/>
              </a:endParaRPr>
            </a:p>
          </p:txBody>
        </p:sp>
        <p:sp>
          <p:nvSpPr>
            <p:cNvPr id="28" name="Rectangle 27"/>
            <p:cNvSpPr/>
            <p:nvPr/>
          </p:nvSpPr>
          <p:spPr>
            <a:xfrm>
              <a:off x="3786182" y="4071942"/>
              <a:ext cx="571504" cy="5000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i="1" dirty="0" err="1" smtClean="0">
                  <a:solidFill>
                    <a:srgbClr val="FF0000"/>
                  </a:solidFill>
                  <a:latin typeface="Times New Roman" pitchFamily="18" charset="0"/>
                  <a:cs typeface="Times New Roman" pitchFamily="18" charset="0"/>
                </a:rPr>
                <a:t>F</a:t>
              </a:r>
              <a:r>
                <a:rPr lang="en-US" sz="2400" b="1" i="1" baseline="-25000" dirty="0" err="1" smtClean="0">
                  <a:solidFill>
                    <a:srgbClr val="FF0000"/>
                  </a:solidFill>
                  <a:latin typeface="Times New Roman" pitchFamily="18" charset="0"/>
                  <a:cs typeface="Times New Roman" pitchFamily="18" charset="0"/>
                </a:rPr>
                <a:t>k</a:t>
              </a:r>
              <a:endParaRPr lang="en-US" sz="2400" b="1" i="1" baseline="-25000" dirty="0">
                <a:solidFill>
                  <a:srgbClr val="FF0000"/>
                </a:solidFill>
                <a:latin typeface="Times New Roman" pitchFamily="18" charset="0"/>
                <a:cs typeface="Times New Roman" pitchFamily="18" charset="0"/>
              </a:endParaRPr>
            </a:p>
          </p:txBody>
        </p:sp>
        <p:sp>
          <p:nvSpPr>
            <p:cNvPr id="29" name="Rectangle 28"/>
            <p:cNvSpPr/>
            <p:nvPr/>
          </p:nvSpPr>
          <p:spPr>
            <a:xfrm>
              <a:off x="4429124" y="4786322"/>
              <a:ext cx="1857388" cy="5000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i="1" dirty="0" smtClean="0">
                  <a:solidFill>
                    <a:schemeClr val="accent1"/>
                  </a:solidFill>
                  <a:latin typeface="Times New Roman" pitchFamily="18" charset="0"/>
                  <a:cs typeface="Times New Roman" pitchFamily="18" charset="0"/>
                </a:rPr>
                <a:t>F</a:t>
              </a:r>
              <a:r>
                <a:rPr lang="en-US" sz="2400" b="1" i="1" baseline="-25000" dirty="0" smtClean="0">
                  <a:solidFill>
                    <a:schemeClr val="accent1"/>
                  </a:solidFill>
                  <a:latin typeface="Times New Roman" pitchFamily="18" charset="0"/>
                  <a:cs typeface="Times New Roman" pitchFamily="18" charset="0"/>
                </a:rPr>
                <a:t>s</a:t>
              </a:r>
              <a:r>
                <a:rPr lang="en-US" sz="2400" b="1" i="1" dirty="0" smtClean="0">
                  <a:solidFill>
                    <a:schemeClr val="accent1"/>
                  </a:solidFill>
                  <a:latin typeface="Times New Roman" pitchFamily="18" charset="0"/>
                  <a:cs typeface="Times New Roman" pitchFamily="18" charset="0"/>
                </a:rPr>
                <a:t>=F</a:t>
              </a:r>
              <a:endParaRPr lang="en-US" sz="2400" b="1" i="1" baseline="-25000" dirty="0">
                <a:solidFill>
                  <a:schemeClr val="accent1"/>
                </a:solidFill>
                <a:latin typeface="Times New Roman" pitchFamily="18" charset="0"/>
                <a:cs typeface="Times New Roman" pitchFamily="18" charset="0"/>
              </a:endParaRPr>
            </a:p>
          </p:txBody>
        </p:sp>
        <p:sp>
          <p:nvSpPr>
            <p:cNvPr id="30" name="Arc 29"/>
            <p:cNvSpPr/>
            <p:nvPr/>
          </p:nvSpPr>
          <p:spPr>
            <a:xfrm>
              <a:off x="4286248" y="5429264"/>
              <a:ext cx="785818" cy="857256"/>
            </a:xfrm>
            <a:prstGeom prst="arc">
              <a:avLst>
                <a:gd name="adj1" fmla="val 16200000"/>
                <a:gd name="adj2" fmla="val 21551396"/>
              </a:avLst>
            </a:prstGeom>
            <a:ln>
              <a:headEnd type="stealth"/>
              <a:tail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1" name="Rectangle 30"/>
            <p:cNvSpPr/>
            <p:nvPr/>
          </p:nvSpPr>
          <p:spPr>
            <a:xfrm>
              <a:off x="4929190" y="5286388"/>
              <a:ext cx="714380" cy="5000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i="1" dirty="0" smtClean="0">
                  <a:solidFill>
                    <a:schemeClr val="accent1"/>
                  </a:solidFill>
                  <a:latin typeface="Times New Roman" pitchFamily="18" charset="0"/>
                  <a:cs typeface="Times New Roman" pitchFamily="18" charset="0"/>
                </a:rPr>
                <a:t>45</a:t>
              </a:r>
              <a:r>
                <a:rPr lang="en-US" sz="2400" b="1" i="1" baseline="30000" dirty="0" smtClean="0">
                  <a:solidFill>
                    <a:schemeClr val="accent1"/>
                  </a:solidFill>
                  <a:latin typeface="Times New Roman" pitchFamily="18" charset="0"/>
                  <a:cs typeface="Times New Roman" pitchFamily="18" charset="0"/>
                </a:rPr>
                <a:t>o</a:t>
              </a:r>
              <a:endParaRPr lang="en-US" sz="2400" b="1" i="1" baseline="30000" dirty="0">
                <a:solidFill>
                  <a:schemeClr val="accent1"/>
                </a:solidFill>
                <a:latin typeface="Times New Roman" pitchFamily="18" charset="0"/>
                <a:cs typeface="Times New Roman" pitchFamily="18" charset="0"/>
              </a:endParaRPr>
            </a:p>
          </p:txBody>
        </p:sp>
        <p:sp>
          <p:nvSpPr>
            <p:cNvPr id="35" name="Rectangle 34"/>
            <p:cNvSpPr/>
            <p:nvPr/>
          </p:nvSpPr>
          <p:spPr>
            <a:xfrm>
              <a:off x="3714744" y="2643182"/>
              <a:ext cx="571504" cy="5000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i="1" dirty="0" smtClean="0">
                  <a:solidFill>
                    <a:srgbClr val="FF0000"/>
                  </a:solidFill>
                  <a:latin typeface="Times New Roman" pitchFamily="18" charset="0"/>
                  <a:cs typeface="Times New Roman" pitchFamily="18" charset="0"/>
                </a:rPr>
                <a:t>F</a:t>
              </a:r>
              <a:r>
                <a:rPr lang="en-US" sz="2400" b="1" i="1" baseline="-25000" dirty="0" smtClean="0">
                  <a:solidFill>
                    <a:srgbClr val="FF0000"/>
                  </a:solidFill>
                  <a:latin typeface="Times New Roman" pitchFamily="18" charset="0"/>
                  <a:cs typeface="Times New Roman" pitchFamily="18" charset="0"/>
                </a:rPr>
                <a:t>s</a:t>
              </a:r>
              <a:endParaRPr lang="en-US" sz="2400" b="1" i="1" baseline="-25000" dirty="0">
                <a:solidFill>
                  <a:srgbClr val="FF0000"/>
                </a:solidFill>
                <a:latin typeface="Times New Roman" pitchFamily="18" charset="0"/>
                <a:cs typeface="Times New Roman" pitchFamily="18" charset="0"/>
              </a:endParaRPr>
            </a:p>
          </p:txBody>
        </p:sp>
        <p:sp>
          <p:nvSpPr>
            <p:cNvPr id="36" name="Rectangle 35"/>
            <p:cNvSpPr/>
            <p:nvPr/>
          </p:nvSpPr>
          <p:spPr>
            <a:xfrm>
              <a:off x="8929718" y="5643578"/>
              <a:ext cx="571504" cy="5000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i="1" dirty="0" smtClean="0">
                  <a:solidFill>
                    <a:srgbClr val="FF0000"/>
                  </a:solidFill>
                  <a:latin typeface="Times New Roman" pitchFamily="18" charset="0"/>
                  <a:cs typeface="Times New Roman" pitchFamily="18" charset="0"/>
                </a:rPr>
                <a:t>F</a:t>
              </a:r>
              <a:endParaRPr lang="en-US" sz="2400" b="1" i="1" baseline="-25000" dirty="0">
                <a:solidFill>
                  <a:srgbClr val="FF0000"/>
                </a:solidFill>
                <a:latin typeface="Times New Roman" pitchFamily="18" charset="0"/>
                <a:cs typeface="Times New Roman" pitchFamily="18" charset="0"/>
              </a:endParaRPr>
            </a:p>
          </p:txBody>
        </p:sp>
      </p:grpSp>
    </p:spTree>
  </p:cSld>
  <p:clrMapOvr>
    <a:masterClrMapping/>
  </p:clrMapOvr>
  <p:transition>
    <p:split orient="vert"/>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1083</TotalTime>
  <Words>598</Words>
  <Application>Microsoft Office PowerPoint</Application>
  <PresentationFormat>On-screen Show (4:3)</PresentationFormat>
  <Paragraphs>91</Paragraphs>
  <Slides>11</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11</vt:i4>
      </vt:variant>
    </vt:vector>
  </HeadingPairs>
  <TitlesOfParts>
    <vt:vector size="13" baseType="lpstr">
      <vt:lpstr>Office Theme</vt:lpstr>
      <vt:lpstr>Equation</vt:lpstr>
      <vt:lpstr>Slide 1</vt:lpstr>
      <vt:lpstr>Slide 2</vt:lpstr>
      <vt:lpstr>Slide 3</vt:lpstr>
      <vt:lpstr>Slide 4</vt:lpstr>
      <vt:lpstr>Slide 5</vt:lpstr>
      <vt:lpstr>Slide 6</vt:lpstr>
      <vt:lpstr>Slide 7</vt:lpstr>
      <vt:lpstr>Slide 8</vt:lpstr>
      <vt:lpstr>Slide 9</vt:lpstr>
      <vt:lpstr>Slide 10</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Laith Batarseh</dc:creator>
  <cp:lastModifiedBy>Laith</cp:lastModifiedBy>
  <cp:revision>308</cp:revision>
  <dcterms:created xsi:type="dcterms:W3CDTF">2013-05-06T16:21:25Z</dcterms:created>
  <dcterms:modified xsi:type="dcterms:W3CDTF">2013-12-10T19:55:58Z</dcterms:modified>
</cp:coreProperties>
</file>