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BF34-2BC1-473B-87C0-8E88AE821395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FCB0-6134-47E1-BE4E-4821DD2DF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6F84-8023-47C8-9124-E02C765911A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7F41-00C5-4285-AB36-E0AF075D8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8BD-0D06-471B-9EB2-9D27EBA77692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B64-F6C2-4545-ABD9-8E11665509A0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4C64-8AB9-4927-92EB-D5081CD61AD1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EA74-A2C4-47DC-BB4A-714E13492C46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99A7-4279-4BD8-AFEB-BE4EE285AADF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8BE-78BC-40C8-8B75-2FBA2B0C7A19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1267-5607-40C2-8EB9-EFBB991A6307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79D6-DDC1-4FA0-87E5-7A127C70911D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230D-0681-410D-BA04-0D43F99ED355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5A0C-6548-42FD-BFFC-106D921BB2E8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527-D86F-453B-AF27-A507A1D589B9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EF7-A956-4A6A-B0D8-71EDC7B65DBA}" type="datetime1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7158" y="406748"/>
            <a:ext cx="108000" cy="630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2844" y="559148"/>
            <a:ext cx="108000" cy="615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00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357290" y="1643050"/>
            <a:ext cx="36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Chapter seven </a:t>
            </a:r>
            <a:endParaRPr lang="en-US" sz="4000" dirty="0"/>
          </a:p>
        </p:txBody>
      </p:sp>
      <p:sp>
        <p:nvSpPr>
          <p:cNvPr id="115" name="Rectangle 114"/>
          <p:cNvSpPr/>
          <p:nvPr/>
        </p:nvSpPr>
        <p:spPr>
          <a:xfrm>
            <a:off x="1357290" y="4214818"/>
            <a:ext cx="6500858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Laith</a:t>
            </a:r>
            <a:r>
              <a:rPr lang="en-US" sz="4000" dirty="0" smtClean="0"/>
              <a:t> </a:t>
            </a:r>
            <a:r>
              <a:rPr lang="en-US" sz="4000" dirty="0" err="1" smtClean="0"/>
              <a:t>Batarseh</a:t>
            </a:r>
            <a:endParaRPr lang="en-US" sz="4000" dirty="0"/>
          </a:p>
        </p:txBody>
      </p:sp>
      <p:sp>
        <p:nvSpPr>
          <p:cNvPr id="117" name="Rectangle 116"/>
          <p:cNvSpPr/>
          <p:nvPr/>
        </p:nvSpPr>
        <p:spPr>
          <a:xfrm>
            <a:off x="3664486" y="142852"/>
            <a:ext cx="18362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Statics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57686" y="3429000"/>
            <a:ext cx="69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20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121" name="Rounded Rectangle 120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2" name="Flowchart: Summing Junction 121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3" name="Flowchart: Or 122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31" name="Oval 130"/>
          <p:cNvSpPr>
            <a:spLocks noChangeAspect="1"/>
          </p:cNvSpPr>
          <p:nvPr/>
        </p:nvSpPr>
        <p:spPr>
          <a:xfrm>
            <a:off x="8005762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01024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28728" y="2643182"/>
            <a:ext cx="6929486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7.2. Friction in screws and belts 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8-77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7224" y="1714488"/>
            <a:ext cx="14287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2143116"/>
            <a:ext cx="7000924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must overcome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M. So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005138" y="2714624"/>
          <a:ext cx="3778250" cy="419100"/>
        </p:xfrm>
        <a:graphic>
          <a:graphicData uri="http://schemas.openxmlformats.org/presentationml/2006/ole">
            <p:oleObj spid="_x0000_s40962" name="Equation" r:id="rId4" imgW="2171520" imgH="2412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1538" y="3214686"/>
            <a:ext cx="7000924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F.B.D and the equilibrium equations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290763" y="3714749"/>
          <a:ext cx="5900737" cy="500062"/>
        </p:xfrm>
        <a:graphic>
          <a:graphicData uri="http://schemas.openxmlformats.org/presentationml/2006/ole">
            <p:oleObj spid="_x0000_s40963" name="Equation" r:id="rId5" imgW="2997000" imgH="2538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14414" y="4342163"/>
            <a:ext cx="7000924" cy="12103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Solve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Eqs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1and 2 to find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25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1.85N and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1.35N</a:t>
            </a:r>
          </a:p>
          <a:p>
            <a:pPr algn="just">
              <a:lnSpc>
                <a:spcPct val="125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Back to shaft A and C to find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754313" y="5643584"/>
          <a:ext cx="3270250" cy="396875"/>
        </p:xfrm>
        <a:graphic>
          <a:graphicData uri="http://schemas.openxmlformats.org/presentationml/2006/ole">
            <p:oleObj spid="_x0000_s40964" name="Equation" r:id="rId6" imgW="1879560" imgH="228600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112963" y="6081734"/>
          <a:ext cx="4618037" cy="419100"/>
        </p:xfrm>
        <a:graphic>
          <a:graphicData uri="http://schemas.openxmlformats.org/presentationml/2006/ole">
            <p:oleObj spid="_x0000_s40965" name="Equation" r:id="rId7" imgW="2654280" imgH="24120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1406" y="878190"/>
            <a:ext cx="515975" cy="274280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36" name="Rounded Rectangle 35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7" name="Flowchart: Summing Junction 36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8" name="Flowchart: Or 37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214414" y="1357298"/>
            <a:ext cx="6215106" cy="391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End of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See you in the next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Don’t forget to answer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the quiz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this lecture we will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7224" y="1714488"/>
            <a:ext cx="735811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Determine the formula of friction in screws </a:t>
            </a: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9624" y="2428868"/>
            <a:ext cx="7358114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Determine the formula of friction in belt – pulley configuration.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Screws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8662" y="1714488"/>
            <a:ext cx="7358114" cy="4572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Screws are threaded cylindrical peaces of metals and used as fasteners (to join parts) or to transmit power (power screws). </a:t>
            </a:r>
          </a:p>
          <a:p>
            <a:pPr marL="0"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case of power screw, the shape of thread is mainly square  as the one shown below.   </a:t>
            </a: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609847" y="2676640"/>
            <a:ext cx="21386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Screws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71802" y="4143380"/>
            <a:ext cx="5786478" cy="25717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1" algn="just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motion of screw is done by a moment (M):</a:t>
            </a:r>
          </a:p>
          <a:p>
            <a:pPr marL="0" lvl="1" algn="ctr">
              <a:lnSpc>
                <a:spcPct val="125000"/>
              </a:lnSpc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 = r W tan(</a:t>
            </a:r>
            <a:r>
              <a:rPr lang="az-Cyrl-A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0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az-Cyrl-A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lvl="1">
              <a:lnSpc>
                <a:spcPct val="125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Where: </a:t>
            </a:r>
          </a:p>
          <a:p>
            <a:pPr marL="0" lvl="1">
              <a:lnSpc>
                <a:spcPct val="125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 is the vertical force acting on thread </a:t>
            </a:r>
          </a:p>
          <a:p>
            <a:pPr marL="0" lvl="1">
              <a:lnSpc>
                <a:spcPct val="125000"/>
              </a:lnSpc>
            </a:pPr>
            <a:r>
              <a:rPr lang="az-Cyrl-A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angle of static friction = tan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(F/N) = tan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>
              <a:lnSpc>
                <a:spcPct val="125000"/>
              </a:lnSpc>
            </a:pPr>
            <a:r>
              <a:rPr lang="az-Cyrl-A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tan</a:t>
            </a:r>
            <a:r>
              <a:rPr lang="en-US" sz="20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(l/2</a:t>
            </a:r>
            <a:r>
              <a:rPr lang="el-GR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r) 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85786" y="1357298"/>
            <a:ext cx="7072362" cy="4572032"/>
            <a:chOff x="1357290" y="1785926"/>
            <a:chExt cx="7072362" cy="4572032"/>
          </a:xfrm>
        </p:grpSpPr>
        <p:grpSp>
          <p:nvGrpSpPr>
            <p:cNvPr id="23" name="Group 22"/>
            <p:cNvGrpSpPr/>
            <p:nvPr/>
          </p:nvGrpSpPr>
          <p:grpSpPr>
            <a:xfrm>
              <a:off x="1357290" y="1785926"/>
              <a:ext cx="7072362" cy="4572032"/>
              <a:chOff x="1071538" y="1857364"/>
              <a:chExt cx="7072362" cy="4572032"/>
            </a:xfrm>
          </p:grpSpPr>
          <p:pic>
            <p:nvPicPr>
              <p:cNvPr id="11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>
                <a:off x="1071538" y="2500306"/>
                <a:ext cx="2138618" cy="3929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3" name="Straight Connector 12"/>
              <p:cNvCxnSpPr>
                <a:stCxn id="11" idx="2"/>
              </p:cNvCxnSpPr>
              <p:nvPr/>
            </p:nvCxnSpPr>
            <p:spPr>
              <a:xfrm rot="5400000" flipH="1" flipV="1">
                <a:off x="1963382" y="2320581"/>
                <a:ext cx="357190" cy="22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2141385" y="2644905"/>
                <a:ext cx="1005840" cy="22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 flipH="1" flipV="1">
                <a:off x="2168827" y="2285992"/>
                <a:ext cx="457200" cy="2261"/>
              </a:xfrm>
              <a:prstGeom prst="line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 flipH="1" flipV="1">
                <a:off x="2071670" y="3357562"/>
                <a:ext cx="1005840" cy="22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 flipH="1" flipV="1">
                <a:off x="2071671" y="3926804"/>
                <a:ext cx="1005840" cy="22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 flipV="1">
                <a:off x="2727174" y="3653615"/>
                <a:ext cx="548640" cy="2261"/>
              </a:xfrm>
              <a:prstGeom prst="line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214546" y="1857364"/>
                <a:ext cx="357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r </a:t>
                </a:r>
                <a:endParaRPr lang="en-US" sz="2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71802" y="3429000"/>
                <a:ext cx="357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786710" y="3357562"/>
                <a:ext cx="357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394536" y="4177968"/>
                <a:ext cx="357190" cy="22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4572000" y="4214818"/>
                <a:ext cx="3017520" cy="2261"/>
              </a:xfrm>
              <a:prstGeom prst="line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5429256" y="4110343"/>
                <a:ext cx="1143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Right Triangle 23"/>
            <p:cNvSpPr/>
            <p:nvPr/>
          </p:nvSpPr>
          <p:spPr>
            <a:xfrm rot="21441368" flipH="1">
              <a:off x="4869407" y="3355093"/>
              <a:ext cx="3000338" cy="433566"/>
            </a:xfrm>
            <a:prstGeom prst="rt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286116" y="3857628"/>
              <a:ext cx="484632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14678" y="3286124"/>
              <a:ext cx="493776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 flipV="1">
              <a:off x="7799273" y="3559314"/>
              <a:ext cx="548640" cy="2261"/>
            </a:xfrm>
            <a:prstGeom prst="line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7678422" y="4106531"/>
              <a:ext cx="357190" cy="2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/>
          </p:nvSpPr>
          <p:spPr>
            <a:xfrm>
              <a:off x="6143636" y="3571876"/>
              <a:ext cx="428628" cy="428628"/>
            </a:xfrm>
            <a:prstGeom prst="arc">
              <a:avLst>
                <a:gd name="adj1" fmla="val 16200000"/>
                <a:gd name="adj2" fmla="val 1243097"/>
              </a:avLst>
            </a:prstGeom>
            <a:ln>
              <a:headEnd type="stealth"/>
              <a:tailEnd type="stealt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43636" y="3429000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Ө</a:t>
              </a:r>
              <a:endPara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Belts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90535" y="2071678"/>
            <a:ext cx="6626789" cy="3817489"/>
            <a:chOff x="2021413" y="2643182"/>
            <a:chExt cx="6626789" cy="3817489"/>
          </a:xfrm>
        </p:grpSpPr>
        <p:pic>
          <p:nvPicPr>
            <p:cNvPr id="47" name="Picture 4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301471" flipV="1">
              <a:off x="3807364" y="3679352"/>
              <a:ext cx="1981200" cy="6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298529">
              <a:off x="2021413" y="3750790"/>
              <a:ext cx="1981200" cy="6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58" name="Group 2"/>
            <p:cNvGrpSpPr>
              <a:grpSpLocks noChangeAspect="1"/>
            </p:cNvGrpSpPr>
            <p:nvPr/>
          </p:nvGrpSpPr>
          <p:grpSpPr bwMode="auto">
            <a:xfrm>
              <a:off x="3571867" y="2643182"/>
              <a:ext cx="731520" cy="1163343"/>
              <a:chOff x="8880" y="5345"/>
              <a:chExt cx="567" cy="902"/>
            </a:xfrm>
          </p:grpSpPr>
          <p:grpSp>
            <p:nvGrpSpPr>
              <p:cNvPr id="19459" name="Group 3"/>
              <p:cNvGrpSpPr>
                <a:grpSpLocks/>
              </p:cNvGrpSpPr>
              <p:nvPr/>
            </p:nvGrpSpPr>
            <p:grpSpPr bwMode="auto">
              <a:xfrm>
                <a:off x="8880" y="5680"/>
                <a:ext cx="567" cy="567"/>
                <a:chOff x="5078" y="2713"/>
                <a:chExt cx="567" cy="567"/>
              </a:xfrm>
            </p:grpSpPr>
            <p:sp>
              <p:nvSpPr>
                <p:cNvPr id="19460" name="Oval 4"/>
                <p:cNvSpPr>
                  <a:spLocks noChangeArrowheads="1"/>
                </p:cNvSpPr>
                <p:nvPr/>
              </p:nvSpPr>
              <p:spPr bwMode="auto">
                <a:xfrm>
                  <a:off x="5078" y="2713"/>
                  <a:ext cx="567" cy="56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999999"/>
                    </a:gs>
                  </a:gsLst>
                  <a:lin ang="5400000" scaled="1"/>
                </a:gra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61" name="Oval 5"/>
                <p:cNvSpPr>
                  <a:spLocks noChangeArrowheads="1"/>
                </p:cNvSpPr>
                <p:nvPr/>
              </p:nvSpPr>
              <p:spPr bwMode="auto">
                <a:xfrm>
                  <a:off x="5136" y="2771"/>
                  <a:ext cx="454" cy="4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999999"/>
                    </a:gs>
                  </a:gsLst>
                  <a:lin ang="5400000" scaled="1"/>
                </a:gradFill>
                <a:ln w="12700">
                  <a:solidFill>
                    <a:srgbClr val="6666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62" name="AutoShape 6"/>
              <p:cNvSpPr>
                <a:spLocks noChangeArrowheads="1"/>
              </p:cNvSpPr>
              <p:nvPr/>
            </p:nvSpPr>
            <p:spPr bwMode="auto">
              <a:xfrm>
                <a:off x="9098" y="5345"/>
                <a:ext cx="142" cy="68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99999"/>
                  </a:gs>
                </a:gsLst>
                <a:lin ang="5400000" scaled="1"/>
              </a:gradFill>
              <a:ln w="12700">
                <a:solidFill>
                  <a:srgbClr val="6666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" name="Oval 7"/>
              <p:cNvSpPr>
                <a:spLocks noChangeArrowheads="1"/>
              </p:cNvSpPr>
              <p:nvPr/>
            </p:nvSpPr>
            <p:spPr bwMode="auto">
              <a:xfrm>
                <a:off x="9099" y="5871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2700000" scaled="1"/>
              </a:gradFill>
              <a:ln w="12700">
                <a:solidFill>
                  <a:srgbClr val="666666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71" name="Picture 7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298529">
              <a:off x="6667002" y="6393996"/>
              <a:ext cx="1981200" cy="6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Right Arrow 50"/>
          <p:cNvSpPr/>
          <p:nvPr/>
        </p:nvSpPr>
        <p:spPr>
          <a:xfrm>
            <a:off x="4357686" y="2500306"/>
            <a:ext cx="100013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929190" y="2571744"/>
            <a:ext cx="3643338" cy="4114886"/>
            <a:chOff x="4214810" y="3071810"/>
            <a:chExt cx="3643338" cy="4114886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5340675" y="3370894"/>
              <a:ext cx="718192" cy="54102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6697997" y="3303268"/>
              <a:ext cx="718192" cy="541029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6" name="Arc 55"/>
            <p:cNvSpPr/>
            <p:nvPr/>
          </p:nvSpPr>
          <p:spPr>
            <a:xfrm rot="16200000">
              <a:off x="6036479" y="2964653"/>
              <a:ext cx="714380" cy="928694"/>
            </a:xfrm>
            <a:prstGeom prst="arc">
              <a:avLst>
                <a:gd name="adj1" fmla="val 17346564"/>
                <a:gd name="adj2" fmla="val 4100943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>
              <a:spLocks noChangeAspect="1"/>
            </p:cNvSpPr>
            <p:nvPr/>
          </p:nvSpPr>
          <p:spPr>
            <a:xfrm rot="16200000">
              <a:off x="6141926" y="3451861"/>
              <a:ext cx="457200" cy="594360"/>
            </a:xfrm>
            <a:prstGeom prst="arc">
              <a:avLst>
                <a:gd name="adj1" fmla="val 17346564"/>
                <a:gd name="adj2" fmla="val 410094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57" idx="2"/>
              <a:endCxn id="56" idx="2"/>
            </p:cNvCxnSpPr>
            <p:nvPr/>
          </p:nvCxnSpPr>
          <p:spPr>
            <a:xfrm rot="5400000" flipH="1" flipV="1">
              <a:off x="6530958" y="3368855"/>
              <a:ext cx="379010" cy="1716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6250793" y="3250405"/>
              <a:ext cx="428628" cy="71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 flipV="1">
              <a:off x="5965041" y="3321843"/>
              <a:ext cx="428628" cy="71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7" idx="0"/>
              <a:endCxn id="56" idx="0"/>
            </p:cNvCxnSpPr>
            <p:nvPr/>
          </p:nvCxnSpPr>
          <p:spPr>
            <a:xfrm rot="5400000" flipH="1">
              <a:off x="5848499" y="3404099"/>
              <a:ext cx="372849" cy="1292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43768" y="4000504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 smtClean="0"/>
                <a:t>1</a:t>
              </a:r>
              <a:endParaRPr lang="en-US" sz="2000" b="1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43504" y="4071942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 smtClean="0"/>
                <a:t>2</a:t>
              </a:r>
              <a:endParaRPr lang="en-US" sz="2000" b="1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214810" y="6786586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 smtClean="0"/>
                <a:t>2</a:t>
              </a:r>
              <a:endParaRPr lang="en-US" sz="2000" b="1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58082" y="6786586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 smtClean="0"/>
                <a:t>1</a:t>
              </a:r>
              <a:endParaRPr lang="en-US" sz="2000" b="1" baseline="-25000" dirty="0"/>
            </a:p>
          </p:txBody>
        </p:sp>
        <p:sp>
          <p:nvSpPr>
            <p:cNvPr id="86" name="Arc 85"/>
            <p:cNvSpPr/>
            <p:nvPr/>
          </p:nvSpPr>
          <p:spPr>
            <a:xfrm rot="16200000">
              <a:off x="6107917" y="5393545"/>
              <a:ext cx="714380" cy="928694"/>
            </a:xfrm>
            <a:prstGeom prst="arc">
              <a:avLst>
                <a:gd name="adj1" fmla="val 17346564"/>
                <a:gd name="adj2" fmla="val 4100943"/>
              </a:avLst>
            </a:prstGeom>
            <a:ln>
              <a:headEnd type="stealth" w="lg" len="lg"/>
              <a:tailEnd type="non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ight Arrow 68"/>
          <p:cNvSpPr/>
          <p:nvPr/>
        </p:nvSpPr>
        <p:spPr>
          <a:xfrm rot="5400000">
            <a:off x="6572264" y="3929066"/>
            <a:ext cx="100013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01471" flipV="1">
            <a:off x="7070212" y="5826617"/>
            <a:ext cx="19812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4" name="Group 8"/>
          <p:cNvGrpSpPr>
            <a:grpSpLocks noChangeAspect="1"/>
          </p:cNvGrpSpPr>
          <p:nvPr/>
        </p:nvGrpSpPr>
        <p:grpSpPr bwMode="auto">
          <a:xfrm>
            <a:off x="6643702" y="5143512"/>
            <a:ext cx="1006170" cy="1005840"/>
            <a:chOff x="8880" y="5680"/>
            <a:chExt cx="567" cy="567"/>
          </a:xfrm>
        </p:grpSpPr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8880" y="5680"/>
              <a:ext cx="567" cy="567"/>
              <a:chOff x="5078" y="2713"/>
              <a:chExt cx="567" cy="567"/>
            </a:xfrm>
          </p:grpSpPr>
          <p:sp>
            <p:nvSpPr>
              <p:cNvPr id="19466" name="Oval 10"/>
              <p:cNvSpPr>
                <a:spLocks noChangeArrowheads="1"/>
              </p:cNvSpPr>
              <p:nvPr/>
            </p:nvSpPr>
            <p:spPr bwMode="auto">
              <a:xfrm>
                <a:off x="5078" y="2713"/>
                <a:ext cx="567" cy="56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99999"/>
                  </a:gs>
                </a:gsLst>
                <a:lin ang="5400000" scaled="1"/>
              </a:gradFill>
              <a:ln w="12700">
                <a:solidFill>
                  <a:srgbClr val="6666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7" name="Oval 11"/>
              <p:cNvSpPr>
                <a:spLocks noChangeArrowheads="1"/>
              </p:cNvSpPr>
              <p:nvPr/>
            </p:nvSpPr>
            <p:spPr bwMode="auto">
              <a:xfrm>
                <a:off x="5136" y="2771"/>
                <a:ext cx="454" cy="4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99999"/>
                  </a:gs>
                </a:gsLst>
                <a:lin ang="5400000" scaled="1"/>
              </a:gradFill>
              <a:ln w="12700">
                <a:solidFill>
                  <a:srgbClr val="6666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9099" y="5871"/>
              <a:ext cx="142" cy="142"/>
            </a:xfrm>
            <a:prstGeom prst="ellipse">
              <a:avLst/>
            </a:prstGeom>
            <a:gradFill rotWithShape="0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10800000">
            <a:off x="6643702" y="5500702"/>
            <a:ext cx="500066" cy="14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 flipH="1">
            <a:off x="7143768" y="5500702"/>
            <a:ext cx="500066" cy="14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929454" y="51435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β</a:t>
            </a:r>
            <a:endParaRPr lang="en-US" sz="2000" b="1" baseline="-25000" dirty="0"/>
          </a:p>
        </p:txBody>
      </p:sp>
      <p:sp>
        <p:nvSpPr>
          <p:cNvPr id="80" name="Right Arrow 79"/>
          <p:cNvSpPr/>
          <p:nvPr/>
        </p:nvSpPr>
        <p:spPr>
          <a:xfrm flipH="1">
            <a:off x="4214810" y="5429264"/>
            <a:ext cx="100013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1428728" y="5214950"/>
          <a:ext cx="2139171" cy="785818"/>
        </p:xfrm>
        <a:graphic>
          <a:graphicData uri="http://schemas.openxmlformats.org/presentationml/2006/ole">
            <p:oleObj spid="_x0000_s19470" name="Equation" r:id="rId5" imgW="622080" imgH="22860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8-77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7224" y="1714488"/>
            <a:ext cx="77153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square threaded screw of the clamp has a mean diameter of 14 mm and a lead of 6 mm. If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0.2 for the threads, and the torque applied to the handle is 1.5 N . m, determine the compressive force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on the block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515" y="2885540"/>
            <a:ext cx="3246390" cy="374712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8-77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7224" y="1714488"/>
            <a:ext cx="14287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2357430"/>
            <a:ext cx="7000924" cy="3692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angle </a:t>
            </a:r>
            <a:r>
              <a:rPr lang="az-Cyrl-AZ" sz="2200" dirty="0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found as: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125000"/>
              </a:lnSpc>
            </a:pPr>
            <a:r>
              <a:rPr lang="az-Cyrl-AZ" sz="2200" dirty="0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tan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(l/2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r) = tan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(6/2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(7)) = 7.8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0" lvl="1">
              <a:lnSpc>
                <a:spcPct val="125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125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 = F and  </a:t>
            </a:r>
            <a:r>
              <a:rPr lang="az-Cyrl-AZ" sz="22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 =tan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= 11.3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1">
              <a:lnSpc>
                <a:spcPct val="125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125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Apply M = r W tan(</a:t>
            </a:r>
            <a:r>
              <a:rPr lang="az-Cyrl-AZ" sz="22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az-Cyrl-AZ" sz="2200" dirty="0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→ 1.5 = F(0.007) tan(7.8+11.3)</a:t>
            </a:r>
          </a:p>
          <a:p>
            <a:pPr marL="0" lvl="1">
              <a:lnSpc>
                <a:spcPct val="125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>
              <a:lnSpc>
                <a:spcPct val="125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→ F = 620 N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8-107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7224" y="1714488"/>
            <a:ext cx="771530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drive pulley B in a video tape recorder is on the verge of slipping when it is subjected to a torque of M = 0.005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N.m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If the coefficient of static friction between the tape and the drive wheel and between the tape and the fixed shafts A and C is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0.1 , determine the tensions 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developed in the tape for equilibrium.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357562"/>
            <a:ext cx="3500462" cy="336408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8-77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7224" y="1714488"/>
            <a:ext cx="14287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0100" y="2143116"/>
            <a:ext cx="14287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F.B.D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95603"/>
            <a:ext cx="5421996" cy="317660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481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Laith Batarseh</dc:creator>
  <cp:lastModifiedBy>Laith</cp:lastModifiedBy>
  <cp:revision>332</cp:revision>
  <dcterms:created xsi:type="dcterms:W3CDTF">2013-05-06T16:21:25Z</dcterms:created>
  <dcterms:modified xsi:type="dcterms:W3CDTF">2013-12-08T16:21:07Z</dcterms:modified>
</cp:coreProperties>
</file>