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ABF34-2BC1-473B-87C0-8E88AE821395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FCB0-6134-47E1-BE4E-4821DD2DF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6F84-8023-47C8-9124-E02C765911A4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B7F41-00C5-4285-AB36-E0AF075D8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8BD-0D06-471B-9EB2-9D27EBA77692}" type="datetime1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AB64-F6C2-4545-ABD9-8E11665509A0}" type="datetime1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4C64-8AB9-4927-92EB-D5081CD61AD1}" type="datetime1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EA74-A2C4-47DC-BB4A-714E13492C46}" type="datetime1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99A7-4279-4BD8-AFEB-BE4EE285AADF}" type="datetime1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8BE-78BC-40C8-8B75-2FBA2B0C7A19}" type="datetime1">
              <a:rPr lang="en-US" smtClean="0"/>
              <a:pPr/>
              <a:t>12/22/2013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1267-5607-40C2-8EB9-EFBB991A6307}" type="datetime1">
              <a:rPr lang="en-US" smtClean="0"/>
              <a:pPr/>
              <a:t>12/22/2013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79D6-DDC1-4FA0-87E5-7A127C70911D}" type="datetime1">
              <a:rPr lang="en-US" smtClean="0"/>
              <a:pPr/>
              <a:t>12/22/2013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230D-0681-410D-BA04-0D43F99ED355}" type="datetime1">
              <a:rPr lang="en-US" smtClean="0"/>
              <a:pPr/>
              <a:t>12/22/2013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5A0C-6548-42FD-BFFC-106D921BB2E8}" type="datetime1">
              <a:rPr lang="en-US" smtClean="0"/>
              <a:pPr/>
              <a:t>12/22/2013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527-D86F-453B-AF27-A507A1D589B9}" type="datetime1">
              <a:rPr lang="en-US" smtClean="0"/>
              <a:pPr/>
              <a:t>12/22/2013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DEF7-A956-4A6A-B0D8-71EDC7B65DBA}" type="datetime1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57158" y="406748"/>
            <a:ext cx="108000" cy="630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42844" y="559148"/>
            <a:ext cx="108000" cy="615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00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1357290" y="1643050"/>
            <a:ext cx="360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Chapter seven </a:t>
            </a:r>
            <a:endParaRPr lang="en-US" sz="4000" dirty="0"/>
          </a:p>
        </p:txBody>
      </p:sp>
      <p:sp>
        <p:nvSpPr>
          <p:cNvPr id="115" name="Rectangle 114"/>
          <p:cNvSpPr/>
          <p:nvPr/>
        </p:nvSpPr>
        <p:spPr>
          <a:xfrm>
            <a:off x="1357290" y="4214818"/>
            <a:ext cx="6500858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Laith</a:t>
            </a:r>
            <a:r>
              <a:rPr lang="en-US" sz="4000" dirty="0" smtClean="0"/>
              <a:t> </a:t>
            </a:r>
            <a:r>
              <a:rPr lang="en-US" sz="4000" dirty="0" err="1" smtClean="0"/>
              <a:t>Batarseh</a:t>
            </a:r>
            <a:endParaRPr lang="en-US" sz="4000" dirty="0"/>
          </a:p>
        </p:txBody>
      </p:sp>
      <p:sp>
        <p:nvSpPr>
          <p:cNvPr id="117" name="Rectangle 116"/>
          <p:cNvSpPr/>
          <p:nvPr/>
        </p:nvSpPr>
        <p:spPr>
          <a:xfrm>
            <a:off x="3664486" y="142852"/>
            <a:ext cx="18362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Statics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357686" y="3429000"/>
            <a:ext cx="698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20" name="Group 9"/>
          <p:cNvGrpSpPr>
            <a:grpSpLocks noChangeAspect="1"/>
          </p:cNvGrpSpPr>
          <p:nvPr/>
        </p:nvGrpSpPr>
        <p:grpSpPr>
          <a:xfrm>
            <a:off x="7572396" y="5286388"/>
            <a:ext cx="1440000" cy="1440000"/>
            <a:chOff x="357158" y="1000108"/>
            <a:chExt cx="1800000" cy="1800000"/>
          </a:xfrm>
        </p:grpSpPr>
        <p:sp>
          <p:nvSpPr>
            <p:cNvPr id="121" name="Rounded Rectangle 120"/>
            <p:cNvSpPr/>
            <p:nvPr/>
          </p:nvSpPr>
          <p:spPr>
            <a:xfrm>
              <a:off x="357158" y="1000108"/>
              <a:ext cx="180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2" name="Flowchart: Summing Junction 121"/>
            <p:cNvSpPr/>
            <p:nvPr/>
          </p:nvSpPr>
          <p:spPr>
            <a:xfrm>
              <a:off x="357158" y="1000108"/>
              <a:ext cx="1800000" cy="1800000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3" name="Flowchart: Or 122"/>
            <p:cNvSpPr/>
            <p:nvPr/>
          </p:nvSpPr>
          <p:spPr>
            <a:xfrm>
              <a:off x="714348" y="1357298"/>
              <a:ext cx="1080000" cy="1080000"/>
            </a:xfrm>
            <a:prstGeom prst="flowChartO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57224" y="1000108"/>
              <a:ext cx="7858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firstslide"/>
                </a:rPr>
                <a:t>Home 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16200000">
              <a:off x="35687" y="1678770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nextslide"/>
                </a:rPr>
                <a:t>Next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16200000">
              <a:off x="1393009" y="1678769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previousslide"/>
                </a:rPr>
                <a:t>Previous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5786" y="2357430"/>
              <a:ext cx="99060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lastslide"/>
                </a:rPr>
                <a:t>End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31" name="Oval 130"/>
          <p:cNvSpPr>
            <a:spLocks noChangeAspect="1"/>
          </p:cNvSpPr>
          <p:nvPr/>
        </p:nvSpPr>
        <p:spPr>
          <a:xfrm>
            <a:off x="8005762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01024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28728" y="2643182"/>
            <a:ext cx="6929486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7.3. solved problems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1406" y="878190"/>
            <a:ext cx="515975" cy="274280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>
          <a:xfrm>
            <a:off x="7572396" y="5286388"/>
            <a:ext cx="1440000" cy="1440000"/>
            <a:chOff x="357158" y="1000108"/>
            <a:chExt cx="1800000" cy="1800000"/>
          </a:xfrm>
        </p:grpSpPr>
        <p:sp>
          <p:nvSpPr>
            <p:cNvPr id="36" name="Rounded Rectangle 35"/>
            <p:cNvSpPr/>
            <p:nvPr/>
          </p:nvSpPr>
          <p:spPr>
            <a:xfrm>
              <a:off x="357158" y="1000108"/>
              <a:ext cx="180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7" name="Flowchart: Summing Junction 36"/>
            <p:cNvSpPr/>
            <p:nvPr/>
          </p:nvSpPr>
          <p:spPr>
            <a:xfrm>
              <a:off x="357158" y="1000108"/>
              <a:ext cx="1800000" cy="1800000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8" name="Flowchart: Or 37"/>
            <p:cNvSpPr/>
            <p:nvPr/>
          </p:nvSpPr>
          <p:spPr>
            <a:xfrm>
              <a:off x="714348" y="1357298"/>
              <a:ext cx="1080000" cy="1080000"/>
            </a:xfrm>
            <a:prstGeom prst="flowChartO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57224" y="1000108"/>
              <a:ext cx="7858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firstslide"/>
                </a:rPr>
                <a:t>Home 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687" y="1678770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nextslide"/>
                </a:rPr>
                <a:t>Next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16200000">
              <a:off x="1393009" y="1678769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previousslide"/>
                </a:rPr>
                <a:t>Previous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5786" y="2357430"/>
              <a:ext cx="99060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lastslide"/>
                </a:rPr>
                <a:t>End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214414" y="1357298"/>
            <a:ext cx="6215106" cy="391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End of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See you in the next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Don’t forget to answer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the quiz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solved problems 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this lecture we will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57224" y="1714488"/>
            <a:ext cx="7358114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Solve some of the textbook problems on dray friction determination </a:t>
            </a: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 8-14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57224" y="1714488"/>
            <a:ext cx="77153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Determine the minimum coefficient of static friction between the uniform 50-kg spool and the wall so that the spool does not slip.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857496"/>
            <a:ext cx="3571900" cy="3330651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 8-14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7224" y="1714488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Solution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7224" y="2202412"/>
            <a:ext cx="114300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F.B.D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14554"/>
            <a:ext cx="4030683" cy="366161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 8-14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7224" y="1714488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Solution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000100" y="2786058"/>
          <a:ext cx="6850076" cy="698373"/>
        </p:xfrm>
        <a:graphic>
          <a:graphicData uri="http://schemas.openxmlformats.org/presentationml/2006/ole">
            <p:oleObj spid="_x0000_s46082" name="Equation" r:id="rId4" imgW="4736880" imgH="4824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28662" y="235743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Apply equilibrium moment equation at point A: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7224" y="363117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Apply equilibrium force  equations:</a:t>
            </a:r>
            <a:endParaRPr lang="en-US" b="1" dirty="0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931886" y="4071942"/>
          <a:ext cx="6997700" cy="968375"/>
        </p:xfrm>
        <a:graphic>
          <a:graphicData uri="http://schemas.openxmlformats.org/presentationml/2006/ole">
            <p:oleObj spid="_x0000_s46083" name="Equation" r:id="rId5" imgW="3670200" imgH="50796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[2] 8-45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57224" y="1714488"/>
            <a:ext cx="771530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 45-kg disk rests on the surface for which the  coefficient of static friction is 0.2 Determine the largest couple moment </a:t>
            </a:r>
            <a:r>
              <a:rPr lang="en-US" i="1" dirty="0" smtClean="0"/>
              <a:t>M that can be applied to the bar </a:t>
            </a:r>
            <a:r>
              <a:rPr lang="en-US" dirty="0" smtClean="0"/>
              <a:t>without causing motion.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786058"/>
            <a:ext cx="5369490" cy="335758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 8-45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7224" y="1714488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Solution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7224" y="2202412"/>
            <a:ext cx="114300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F.B.D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000372"/>
            <a:ext cx="33242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714752"/>
            <a:ext cx="2227263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337370"/>
            <a:ext cx="4181481" cy="358241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8863" y="3071810"/>
            <a:ext cx="2801633" cy="260993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 8-45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7224" y="1714488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Solution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3378200" y="2786063"/>
          <a:ext cx="3332163" cy="531812"/>
        </p:xfrm>
        <a:graphic>
          <a:graphicData uri="http://schemas.openxmlformats.org/presentationml/2006/ole">
            <p:oleObj spid="_x0000_s47106" name="Equation" r:id="rId4" imgW="1587240" imgH="2538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28662" y="235743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Apply equilibrium moment equation at point </a:t>
            </a:r>
            <a:r>
              <a:rPr lang="en-US" b="1" dirty="0" smtClean="0"/>
              <a:t>O (the center of the disk):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7224" y="342900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Apply equilibrium force  equations:</a:t>
            </a:r>
            <a:endParaRPr lang="en-US" b="1" dirty="0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2359025" y="3870325"/>
          <a:ext cx="4141788" cy="968375"/>
        </p:xfrm>
        <a:graphic>
          <a:graphicData uri="http://schemas.openxmlformats.org/presentationml/2006/ole">
            <p:oleObj spid="_x0000_s47107" name="Equation" r:id="rId5" imgW="2171520" imgH="50796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14348" y="500063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Solve all these equations to find all the reactions and normal force </a:t>
            </a:r>
            <a:endParaRPr lang="en-US" b="1" dirty="0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498850" y="5319713"/>
          <a:ext cx="1428750" cy="1331912"/>
        </p:xfrm>
        <a:graphic>
          <a:graphicData uri="http://schemas.openxmlformats.org/presentationml/2006/ole">
            <p:oleObj spid="_x0000_s47108" name="Equation" r:id="rId6" imgW="749160" imgH="69840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Friction in Screws and Belts  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 8-45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7224" y="1714488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Solution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071538" y="3000372"/>
          <a:ext cx="7488238" cy="531812"/>
        </p:xfrm>
        <a:graphic>
          <a:graphicData uri="http://schemas.openxmlformats.org/presentationml/2006/ole">
            <p:oleObj spid="_x0000_s48130" name="Equation" r:id="rId4" imgW="3568680" imgH="2538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28662" y="235743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Finally, apply equilibrium moment equation at point C:</a:t>
            </a:r>
            <a:endParaRPr lang="en-US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251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Laith Batarseh</dc:creator>
  <cp:lastModifiedBy>Laith</cp:lastModifiedBy>
  <cp:revision>340</cp:revision>
  <dcterms:created xsi:type="dcterms:W3CDTF">2013-05-06T16:21:25Z</dcterms:created>
  <dcterms:modified xsi:type="dcterms:W3CDTF">2013-12-22T19:23:48Z</dcterms:modified>
</cp:coreProperties>
</file>