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59" r:id="rId3"/>
    <p:sldId id="278" r:id="rId4"/>
    <p:sldId id="277" r:id="rId5"/>
    <p:sldId id="279" r:id="rId6"/>
    <p:sldId id="281" r:id="rId7"/>
    <p:sldId id="282" r:id="rId8"/>
    <p:sldId id="288" r:id="rId9"/>
    <p:sldId id="283" r:id="rId10"/>
    <p:sldId id="284" r:id="rId11"/>
    <p:sldId id="285" r:id="rId12"/>
    <p:sldId id="290" r:id="rId13"/>
    <p:sldId id="291" r:id="rId14"/>
    <p:sldId id="292" r:id="rId15"/>
    <p:sldId id="293"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00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9.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12/30/2013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12/30/2013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12/30/2013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12/30/2013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12/30/2013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12/30/2013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12/30/2013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12/30/2013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12/30/2013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12/30/2013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12/30/2013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12/30/2013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12/30/2013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12/30/2013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oleObject" Target="../embeddings/oleObject30.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oleObject" Target="../embeddings/oleObject29.bin"/><Relationship Id="rId5" Type="http://schemas.openxmlformats.org/officeDocument/2006/relationships/oleObject" Target="../embeddings/oleObject28.bin"/><Relationship Id="rId4" Type="http://schemas.openxmlformats.org/officeDocument/2006/relationships/oleObject" Target="../embeddings/oleObject27.bin"/></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9.vml"/><Relationship Id="rId5" Type="http://schemas.openxmlformats.org/officeDocument/2006/relationships/image" Target="../media/image27.png"/><Relationship Id="rId4" Type="http://schemas.openxmlformats.org/officeDocument/2006/relationships/oleObject" Target="../embeddings/oleObject31.bin"/></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image" Target="../media/image1.png"/><Relationship Id="rId7" Type="http://schemas.openxmlformats.org/officeDocument/2006/relationships/oleObject" Target="../embeddings/oleObject35.bin"/><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oleObject" Target="../embeddings/oleObject34.bin"/><Relationship Id="rId5" Type="http://schemas.openxmlformats.org/officeDocument/2006/relationships/oleObject" Target="../embeddings/oleObject33.bin"/><Relationship Id="rId4" Type="http://schemas.openxmlformats.org/officeDocument/2006/relationships/oleObject" Target="../embeddings/oleObject32.bin"/><Relationship Id="rId9" Type="http://schemas.openxmlformats.org/officeDocument/2006/relationships/oleObject" Target="../embeddings/oleObject37.bin"/></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1.png"/><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 Id="rId9"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png"/><Relationship Id="rId7"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oleObject" Target="../embeddings/oleObject21.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oleObject" Target="../embeddings/oleObject25.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785926"/>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eight</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721523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8.1. Center of Mass and Center of Gravity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Analysis procedures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4500594"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1" algn="just"/>
            <a:r>
              <a:rPr lang="en-US" sz="2000" dirty="0" smtClean="0"/>
              <a:t>Size and Moment Arms</a:t>
            </a:r>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41986" name="Bitmap Image" r:id="rId4" imgW="0" imgH="0" progId="PBrush">
              <p:embed/>
            </p:oleObj>
          </a:graphicData>
        </a:graphic>
      </p:graphicFrame>
      <p:sp>
        <p:nvSpPr>
          <p:cNvPr id="18" name="TextBox 17"/>
          <p:cNvSpPr txBox="1"/>
          <p:nvPr/>
        </p:nvSpPr>
        <p:spPr>
          <a:xfrm>
            <a:off x="928662" y="2285992"/>
            <a:ext cx="7929618" cy="1477328"/>
          </a:xfrm>
          <a:prstGeom prst="rect">
            <a:avLst/>
          </a:prstGeom>
          <a:noFill/>
        </p:spPr>
        <p:txBody>
          <a:bodyPr wrap="square" rtlCol="0">
            <a:spAutoFit/>
          </a:bodyPr>
          <a:lstStyle/>
          <a:p>
            <a:pPr marL="342900" indent="-342900">
              <a:lnSpc>
                <a:spcPct val="150000"/>
              </a:lnSpc>
              <a:buFont typeface="+mj-lt"/>
              <a:buAutoNum type="arabicPeriod"/>
            </a:pPr>
            <a:r>
              <a:rPr lang="en-US" sz="2000" dirty="0" smtClean="0"/>
              <a:t>Express the chosen element in terms of the pre described coordinates</a:t>
            </a:r>
          </a:p>
          <a:p>
            <a:pPr marL="342900" indent="-342900">
              <a:lnSpc>
                <a:spcPct val="150000"/>
              </a:lnSpc>
              <a:buFont typeface="+mj-lt"/>
              <a:buAutoNum type="arabicPeriod"/>
            </a:pPr>
            <a:r>
              <a:rPr lang="en-US" sz="2000" dirty="0" smtClean="0"/>
              <a:t> Express the moment arms (    ,    ,    ) in terms of the pre described coordinates (x, y, z)</a:t>
            </a:r>
            <a:endParaRPr lang="en-US" sz="2000" dirty="0"/>
          </a:p>
        </p:txBody>
      </p:sp>
      <p:graphicFrame>
        <p:nvGraphicFramePr>
          <p:cNvPr id="41987" name="Object 3"/>
          <p:cNvGraphicFramePr>
            <a:graphicFrameLocks noChangeAspect="1"/>
          </p:cNvGraphicFramePr>
          <p:nvPr/>
        </p:nvGraphicFramePr>
        <p:xfrm>
          <a:off x="4214810" y="2786058"/>
          <a:ext cx="280988" cy="476250"/>
        </p:xfrm>
        <a:graphic>
          <a:graphicData uri="http://schemas.openxmlformats.org/presentationml/2006/ole">
            <p:oleObj spid="_x0000_s41987" name="Equation" r:id="rId5" imgW="126720" imgH="215640" progId="Equation.3">
              <p:embed/>
            </p:oleObj>
          </a:graphicData>
        </a:graphic>
      </p:graphicFrame>
      <p:graphicFrame>
        <p:nvGraphicFramePr>
          <p:cNvPr id="41988" name="Object 4"/>
          <p:cNvGraphicFramePr>
            <a:graphicFrameLocks noChangeAspect="1"/>
          </p:cNvGraphicFramePr>
          <p:nvPr/>
        </p:nvGraphicFramePr>
        <p:xfrm>
          <a:off x="4491038" y="2757488"/>
          <a:ext cx="309562" cy="533400"/>
        </p:xfrm>
        <a:graphic>
          <a:graphicData uri="http://schemas.openxmlformats.org/presentationml/2006/ole">
            <p:oleObj spid="_x0000_s41988" name="Equation" r:id="rId6" imgW="139680" imgH="241200" progId="Equation.3">
              <p:embed/>
            </p:oleObj>
          </a:graphicData>
        </a:graphic>
      </p:graphicFrame>
      <p:graphicFrame>
        <p:nvGraphicFramePr>
          <p:cNvPr id="41989" name="Object 5"/>
          <p:cNvGraphicFramePr>
            <a:graphicFrameLocks noChangeAspect="1"/>
          </p:cNvGraphicFramePr>
          <p:nvPr/>
        </p:nvGraphicFramePr>
        <p:xfrm>
          <a:off x="4775200" y="2827338"/>
          <a:ext cx="282575" cy="449262"/>
        </p:xfrm>
        <a:graphic>
          <a:graphicData uri="http://schemas.openxmlformats.org/presentationml/2006/ole">
            <p:oleObj spid="_x0000_s41989" name="Equation" r:id="rId7" imgW="126720" imgH="203040" progId="Equation.3">
              <p:embed/>
            </p:oleObj>
          </a:graphicData>
        </a:graphic>
      </p:graphicFrame>
      <p:sp>
        <p:nvSpPr>
          <p:cNvPr id="20" name="TextBox 19"/>
          <p:cNvSpPr txBox="1"/>
          <p:nvPr/>
        </p:nvSpPr>
        <p:spPr>
          <a:xfrm>
            <a:off x="1000100" y="3880498"/>
            <a:ext cx="4500594"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1" algn="just"/>
            <a:r>
              <a:rPr lang="en-US" sz="2000" dirty="0" smtClean="0"/>
              <a:t>Integration </a:t>
            </a:r>
          </a:p>
        </p:txBody>
      </p:sp>
      <p:sp>
        <p:nvSpPr>
          <p:cNvPr id="21" name="TextBox 20"/>
          <p:cNvSpPr txBox="1"/>
          <p:nvPr/>
        </p:nvSpPr>
        <p:spPr>
          <a:xfrm>
            <a:off x="928662" y="4452002"/>
            <a:ext cx="7929618" cy="1938992"/>
          </a:xfrm>
          <a:prstGeom prst="rect">
            <a:avLst/>
          </a:prstGeom>
          <a:noFill/>
        </p:spPr>
        <p:txBody>
          <a:bodyPr wrap="square" rtlCol="0">
            <a:spAutoFit/>
          </a:bodyPr>
          <a:lstStyle/>
          <a:p>
            <a:pPr marL="342900" indent="-342900">
              <a:lnSpc>
                <a:spcPct val="150000"/>
              </a:lnSpc>
              <a:buFont typeface="+mj-lt"/>
              <a:buAutoNum type="arabicPeriod"/>
            </a:pPr>
            <a:r>
              <a:rPr lang="en-US" sz="2000" dirty="0" smtClean="0"/>
              <a:t>Substitute the formulas of moment arms and the chosen elements in the appropriate equation.</a:t>
            </a:r>
          </a:p>
          <a:p>
            <a:pPr marL="342900" indent="-342900">
              <a:lnSpc>
                <a:spcPct val="150000"/>
              </a:lnSpc>
              <a:buFont typeface="+mj-lt"/>
              <a:buAutoNum type="arabicPeriod"/>
            </a:pPr>
            <a:r>
              <a:rPr lang="en-US" sz="2000" dirty="0" smtClean="0"/>
              <a:t>Rearrange the equation in the integration to be in the same variable </a:t>
            </a:r>
          </a:p>
          <a:p>
            <a:pPr marL="342900" indent="-342900">
              <a:lnSpc>
                <a:spcPct val="150000"/>
              </a:lnSpc>
              <a:buFont typeface="+mj-lt"/>
              <a:buAutoNum type="arabicPeriod"/>
            </a:pPr>
            <a:r>
              <a:rPr lang="en-US" sz="2000" dirty="0" smtClean="0"/>
              <a:t>Define the limits of the integration     </a:t>
            </a:r>
            <a:endParaRPr lang="en-US" sz="2000"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problem 9-18</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7715304"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The plate is made of steel having a density of  7850 kg/m</a:t>
            </a:r>
            <a:r>
              <a:rPr lang="en-US" baseline="30000" dirty="0" smtClean="0"/>
              <a:t>3</a:t>
            </a:r>
            <a:r>
              <a:rPr lang="en-US" dirty="0" smtClean="0"/>
              <a:t>. If the thickness of the plate is 10 mm, determine the horizontal and vertical components of reaction at the pin </a:t>
            </a:r>
            <a:r>
              <a:rPr lang="en-US" i="1" dirty="0" smtClean="0"/>
              <a:t>A and the tension in cable BC.</a:t>
            </a:r>
            <a:endParaRPr lang="en-US" sz="4800" dirty="0" smtClean="0"/>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43010" name="Bitmap Image" r:id="rId4" imgW="0" imgH="0" progId="PBrush">
              <p:embed/>
            </p:oleObj>
          </a:graphicData>
        </a:graphic>
      </p:graphicFrame>
      <p:pic>
        <p:nvPicPr>
          <p:cNvPr id="43014" name="Picture 6"/>
          <p:cNvPicPr>
            <a:picLocks noChangeAspect="1" noChangeArrowheads="1"/>
          </p:cNvPicPr>
          <p:nvPr/>
        </p:nvPicPr>
        <p:blipFill>
          <a:blip r:embed="rId5" cstate="print"/>
          <a:srcRect/>
          <a:stretch>
            <a:fillRect/>
          </a:stretch>
        </p:blipFill>
        <p:spPr bwMode="auto">
          <a:xfrm rot="16200000">
            <a:off x="2780110" y="2720560"/>
            <a:ext cx="3783780" cy="3914776"/>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problem 9-18</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500174"/>
            <a:ext cx="178595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Solution </a:t>
            </a:r>
          </a:p>
        </p:txBody>
      </p:sp>
      <p:sp>
        <p:nvSpPr>
          <p:cNvPr id="29" name="TextBox 28"/>
          <p:cNvSpPr txBox="1"/>
          <p:nvPr/>
        </p:nvSpPr>
        <p:spPr>
          <a:xfrm>
            <a:off x="1000100" y="2000240"/>
            <a:ext cx="6643734"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Differential element and coordinate system </a:t>
            </a:r>
          </a:p>
        </p:txBody>
      </p:sp>
      <p:pic>
        <p:nvPicPr>
          <p:cNvPr id="48132" name="Picture 4"/>
          <p:cNvPicPr>
            <a:picLocks noChangeAspect="1" noChangeArrowheads="1"/>
          </p:cNvPicPr>
          <p:nvPr/>
        </p:nvPicPr>
        <p:blipFill>
          <a:blip r:embed="rId3" cstate="print"/>
          <a:srcRect/>
          <a:stretch>
            <a:fillRect/>
          </a:stretch>
        </p:blipFill>
        <p:spPr bwMode="auto">
          <a:xfrm rot="16200000">
            <a:off x="3107119" y="1892682"/>
            <a:ext cx="3929090" cy="5287216"/>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problem 9-18</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500174"/>
            <a:ext cx="178595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Solution </a:t>
            </a:r>
          </a:p>
        </p:txBody>
      </p:sp>
      <p:sp>
        <p:nvSpPr>
          <p:cNvPr id="29" name="TextBox 28"/>
          <p:cNvSpPr txBox="1"/>
          <p:nvPr/>
        </p:nvSpPr>
        <p:spPr>
          <a:xfrm>
            <a:off x="1000100" y="2000240"/>
            <a:ext cx="1500198"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F.B.D</a:t>
            </a:r>
          </a:p>
        </p:txBody>
      </p:sp>
      <p:pic>
        <p:nvPicPr>
          <p:cNvPr id="49155" name="Picture 3"/>
          <p:cNvPicPr>
            <a:picLocks noChangeAspect="1" noChangeArrowheads="1"/>
          </p:cNvPicPr>
          <p:nvPr/>
        </p:nvPicPr>
        <p:blipFill>
          <a:blip r:embed="rId3" cstate="print"/>
          <a:srcRect/>
          <a:stretch>
            <a:fillRect/>
          </a:stretch>
        </p:blipFill>
        <p:spPr bwMode="auto">
          <a:xfrm rot="16200000">
            <a:off x="3038388" y="1890779"/>
            <a:ext cx="4214968" cy="4862519"/>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problem 9-18</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500174"/>
            <a:ext cx="178595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Solution </a:t>
            </a:r>
          </a:p>
        </p:txBody>
      </p:sp>
      <p:sp>
        <p:nvSpPr>
          <p:cNvPr id="29" name="TextBox 28"/>
          <p:cNvSpPr txBox="1"/>
          <p:nvPr/>
        </p:nvSpPr>
        <p:spPr>
          <a:xfrm>
            <a:off x="1000100" y="2000240"/>
            <a:ext cx="1500198"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6350" lvl="1" algn="ctr"/>
            <a:r>
              <a:rPr lang="en-US" sz="2000" dirty="0" err="1" smtClean="0"/>
              <a:t>Centroid</a:t>
            </a:r>
            <a:r>
              <a:rPr lang="en-US" sz="2000" dirty="0" smtClean="0"/>
              <a:t> </a:t>
            </a:r>
          </a:p>
        </p:txBody>
      </p:sp>
      <p:graphicFrame>
        <p:nvGraphicFramePr>
          <p:cNvPr id="13" name="Object 12"/>
          <p:cNvGraphicFramePr>
            <a:graphicFrameLocks noChangeAspect="1"/>
          </p:cNvGraphicFramePr>
          <p:nvPr/>
        </p:nvGraphicFramePr>
        <p:xfrm>
          <a:off x="2786050" y="2488169"/>
          <a:ext cx="3071834" cy="512203"/>
        </p:xfrm>
        <a:graphic>
          <a:graphicData uri="http://schemas.openxmlformats.org/presentationml/2006/ole">
            <p:oleObj spid="_x0000_s50178" name="Equation" r:id="rId4" imgW="1371600" imgH="228600" progId="Equation.3">
              <p:embed/>
            </p:oleObj>
          </a:graphicData>
        </a:graphic>
      </p:graphicFrame>
      <p:sp>
        <p:nvSpPr>
          <p:cNvPr id="14" name="TextBox 13"/>
          <p:cNvSpPr txBox="1"/>
          <p:nvPr/>
        </p:nvSpPr>
        <p:spPr>
          <a:xfrm>
            <a:off x="928662" y="2593486"/>
            <a:ext cx="178595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t>Area element </a:t>
            </a:r>
            <a:endParaRPr lang="en-US" b="1" dirty="0"/>
          </a:p>
        </p:txBody>
      </p:sp>
      <p:sp>
        <p:nvSpPr>
          <p:cNvPr id="18" name="TextBox 17"/>
          <p:cNvSpPr txBox="1"/>
          <p:nvPr/>
        </p:nvSpPr>
        <p:spPr>
          <a:xfrm>
            <a:off x="928662" y="3143248"/>
            <a:ext cx="228601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err="1" smtClean="0"/>
              <a:t>Centroid</a:t>
            </a:r>
            <a:r>
              <a:rPr lang="en-US" b="1" dirty="0" smtClean="0"/>
              <a:t> location </a:t>
            </a:r>
            <a:endParaRPr lang="en-US" b="1" dirty="0"/>
          </a:p>
        </p:txBody>
      </p:sp>
      <p:graphicFrame>
        <p:nvGraphicFramePr>
          <p:cNvPr id="20" name="Object 3"/>
          <p:cNvGraphicFramePr>
            <a:graphicFrameLocks noChangeAspect="1"/>
          </p:cNvGraphicFramePr>
          <p:nvPr/>
        </p:nvGraphicFramePr>
        <p:xfrm>
          <a:off x="3357554" y="3071810"/>
          <a:ext cx="787400" cy="476250"/>
        </p:xfrm>
        <a:graphic>
          <a:graphicData uri="http://schemas.openxmlformats.org/presentationml/2006/ole">
            <p:oleObj spid="_x0000_s50180" name="Equation" r:id="rId5" imgW="355320" imgH="215640" progId="Equation.3">
              <p:embed/>
            </p:oleObj>
          </a:graphicData>
        </a:graphic>
      </p:graphicFrame>
      <p:graphicFrame>
        <p:nvGraphicFramePr>
          <p:cNvPr id="21" name="Object 4"/>
          <p:cNvGraphicFramePr>
            <a:graphicFrameLocks noChangeAspect="1"/>
          </p:cNvGraphicFramePr>
          <p:nvPr/>
        </p:nvGraphicFramePr>
        <p:xfrm>
          <a:off x="4357686" y="3071810"/>
          <a:ext cx="1211262" cy="533400"/>
        </p:xfrm>
        <a:graphic>
          <a:graphicData uri="http://schemas.openxmlformats.org/presentationml/2006/ole">
            <p:oleObj spid="_x0000_s50181" name="Equation" r:id="rId6" imgW="545760" imgH="241200" progId="Equation.3">
              <p:embed/>
            </p:oleObj>
          </a:graphicData>
        </a:graphic>
      </p:graphicFrame>
      <p:sp>
        <p:nvSpPr>
          <p:cNvPr id="22" name="TextBox 21"/>
          <p:cNvSpPr txBox="1"/>
          <p:nvPr/>
        </p:nvSpPr>
        <p:spPr>
          <a:xfrm>
            <a:off x="857224" y="3857628"/>
            <a:ext cx="114300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t>Area</a:t>
            </a:r>
            <a:endParaRPr lang="en-US" b="1" dirty="0"/>
          </a:p>
        </p:txBody>
      </p:sp>
      <p:graphicFrame>
        <p:nvGraphicFramePr>
          <p:cNvPr id="23" name="Object 22"/>
          <p:cNvGraphicFramePr>
            <a:graphicFrameLocks noChangeAspect="1"/>
          </p:cNvGraphicFramePr>
          <p:nvPr/>
        </p:nvGraphicFramePr>
        <p:xfrm>
          <a:off x="2076461" y="3502025"/>
          <a:ext cx="4067175" cy="1082675"/>
        </p:xfrm>
        <a:graphic>
          <a:graphicData uri="http://schemas.openxmlformats.org/presentationml/2006/ole">
            <p:oleObj spid="_x0000_s50182" name="Equation" r:id="rId7" imgW="1815840" imgH="482400" progId="Equation.3">
              <p:embed/>
            </p:oleObj>
          </a:graphicData>
        </a:graphic>
      </p:graphicFrame>
      <p:sp>
        <p:nvSpPr>
          <p:cNvPr id="24" name="TextBox 23"/>
          <p:cNvSpPr txBox="1"/>
          <p:nvPr/>
        </p:nvSpPr>
        <p:spPr>
          <a:xfrm>
            <a:off x="857224" y="4786322"/>
            <a:ext cx="164307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t>Weight (w)</a:t>
            </a:r>
            <a:endParaRPr lang="en-US" b="1" dirty="0"/>
          </a:p>
        </p:txBody>
      </p:sp>
      <p:graphicFrame>
        <p:nvGraphicFramePr>
          <p:cNvPr id="25" name="Object 24"/>
          <p:cNvGraphicFramePr>
            <a:graphicFrameLocks noChangeAspect="1"/>
          </p:cNvGraphicFramePr>
          <p:nvPr/>
        </p:nvGraphicFramePr>
        <p:xfrm flipV="1">
          <a:off x="2643174" y="4714884"/>
          <a:ext cx="5572164" cy="410708"/>
        </p:xfrm>
        <a:graphic>
          <a:graphicData uri="http://schemas.openxmlformats.org/presentationml/2006/ole">
            <p:oleObj spid="_x0000_s50183" name="Equation" r:id="rId8" imgW="2933640" imgH="215640" progId="Equation.3">
              <p:embed/>
            </p:oleObj>
          </a:graphicData>
        </a:graphic>
      </p:graphicFrame>
      <p:sp>
        <p:nvSpPr>
          <p:cNvPr id="26" name="TextBox 25"/>
          <p:cNvSpPr txBox="1"/>
          <p:nvPr/>
        </p:nvSpPr>
        <p:spPr>
          <a:xfrm>
            <a:off x="857224" y="5715016"/>
            <a:ext cx="214314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err="1" smtClean="0"/>
              <a:t>Centroid</a:t>
            </a:r>
            <a:r>
              <a:rPr lang="en-US" b="1" dirty="0" smtClean="0"/>
              <a:t> location </a:t>
            </a:r>
            <a:endParaRPr lang="en-US" b="1" dirty="0"/>
          </a:p>
        </p:txBody>
      </p:sp>
      <p:graphicFrame>
        <p:nvGraphicFramePr>
          <p:cNvPr id="50184" name="Object 8"/>
          <p:cNvGraphicFramePr>
            <a:graphicFrameLocks noChangeAspect="1"/>
          </p:cNvGraphicFramePr>
          <p:nvPr/>
        </p:nvGraphicFramePr>
        <p:xfrm>
          <a:off x="3136917" y="5143512"/>
          <a:ext cx="3863975" cy="1323975"/>
        </p:xfrm>
        <a:graphic>
          <a:graphicData uri="http://schemas.openxmlformats.org/presentationml/2006/ole">
            <p:oleObj spid="_x0000_s50184" name="Equation" r:id="rId9" imgW="2145960" imgH="73656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 problem 9-18</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500174"/>
            <a:ext cx="178595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lgn="just"/>
            <a:r>
              <a:rPr lang="en-US" sz="2000" dirty="0" smtClean="0"/>
              <a:t>Solution </a:t>
            </a:r>
          </a:p>
        </p:txBody>
      </p:sp>
      <p:sp>
        <p:nvSpPr>
          <p:cNvPr id="29" name="TextBox 28"/>
          <p:cNvSpPr txBox="1"/>
          <p:nvPr/>
        </p:nvSpPr>
        <p:spPr>
          <a:xfrm>
            <a:off x="1000100" y="2000240"/>
            <a:ext cx="357190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6350" lvl="1" algn="ctr"/>
            <a:r>
              <a:rPr lang="en-US" sz="2000" dirty="0" smtClean="0"/>
              <a:t>Equilibrium conditions</a:t>
            </a:r>
          </a:p>
        </p:txBody>
      </p:sp>
      <p:graphicFrame>
        <p:nvGraphicFramePr>
          <p:cNvPr id="51208" name="Object 8"/>
          <p:cNvGraphicFramePr>
            <a:graphicFrameLocks noChangeAspect="1"/>
          </p:cNvGraphicFramePr>
          <p:nvPr/>
        </p:nvGraphicFramePr>
        <p:xfrm>
          <a:off x="758839" y="4546611"/>
          <a:ext cx="5884863" cy="454025"/>
        </p:xfrm>
        <a:graphic>
          <a:graphicData uri="http://schemas.openxmlformats.org/presentationml/2006/ole">
            <p:oleObj spid="_x0000_s51208" name="Equation" r:id="rId4" imgW="3288960" imgH="253800" progId="Equation.3">
              <p:embed/>
            </p:oleObj>
          </a:graphicData>
        </a:graphic>
      </p:graphicFrame>
      <p:graphicFrame>
        <p:nvGraphicFramePr>
          <p:cNvPr id="51209" name="Object 9"/>
          <p:cNvGraphicFramePr>
            <a:graphicFrameLocks noChangeAspect="1"/>
          </p:cNvGraphicFramePr>
          <p:nvPr/>
        </p:nvGraphicFramePr>
        <p:xfrm>
          <a:off x="857224" y="2786058"/>
          <a:ext cx="5759450" cy="454025"/>
        </p:xfrm>
        <a:graphic>
          <a:graphicData uri="http://schemas.openxmlformats.org/presentationml/2006/ole">
            <p:oleObj spid="_x0000_s51209" name="Equation" r:id="rId5" imgW="3238200" imgH="253800" progId="Equation.3">
              <p:embed/>
            </p:oleObj>
          </a:graphicData>
        </a:graphic>
      </p:graphicFrame>
      <p:graphicFrame>
        <p:nvGraphicFramePr>
          <p:cNvPr id="51210" name="Object 10"/>
          <p:cNvGraphicFramePr>
            <a:graphicFrameLocks noChangeAspect="1"/>
          </p:cNvGraphicFramePr>
          <p:nvPr/>
        </p:nvGraphicFramePr>
        <p:xfrm>
          <a:off x="890588" y="3617921"/>
          <a:ext cx="2341562" cy="500063"/>
        </p:xfrm>
        <a:graphic>
          <a:graphicData uri="http://schemas.openxmlformats.org/presentationml/2006/ole">
            <p:oleObj spid="_x0000_s51210" name="Equation" r:id="rId6" imgW="1307880" imgH="27936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a:t>
            </a:r>
            <a:r>
              <a:rPr kumimoji="0" lang="en-US" sz="4800" b="1" i="0" u="none" strike="noStrike" kern="1200" cap="none" spc="0" normalizeH="0" baseline="0" noProof="0" smtClean="0">
                <a:ln>
                  <a:noFill/>
                </a:ln>
                <a:solidFill>
                  <a:srgbClr val="0070C0"/>
                </a:solidFill>
                <a:effectLst/>
                <a:uLnTx/>
                <a:uFillTx/>
                <a:latin typeface="Andalus" pitchFamily="18" charset="-78"/>
                <a:ea typeface="+mn-ea"/>
                <a:cs typeface="Andalus" pitchFamily="18" charset="-78"/>
              </a:rPr>
              <a:t>the quiz</a:t>
            </a:r>
            <a:endPar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In this lecture we will  </a:t>
            </a:r>
            <a:endParaRPr lang="en-US" b="1" dirty="0">
              <a:latin typeface="Times New Roman" pitchFamily="18" charset="0"/>
              <a:cs typeface="Times New Roman" pitchFamily="18" charset="0"/>
            </a:endParaRPr>
          </a:p>
        </p:txBody>
      </p:sp>
      <p:sp>
        <p:nvSpPr>
          <p:cNvPr id="31" name="Rectangle 30"/>
          <p:cNvSpPr/>
          <p:nvPr/>
        </p:nvSpPr>
        <p:spPr>
          <a:xfrm>
            <a:off x="857224" y="2143116"/>
            <a:ext cx="7358114" cy="78581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Define the concepts of center of mass and center of gravity  and the </a:t>
            </a:r>
            <a:r>
              <a:rPr lang="en-US" sz="2000" dirty="0" err="1" smtClean="0">
                <a:solidFill>
                  <a:srgbClr val="002060"/>
                </a:solidFill>
                <a:latin typeface="Aharoni" pitchFamily="2" charset="-79"/>
                <a:cs typeface="Aharoni" pitchFamily="2" charset="-79"/>
              </a:rPr>
              <a:t>centroid</a:t>
            </a:r>
            <a:r>
              <a:rPr lang="en-US" sz="2000" dirty="0" smtClean="0">
                <a:solidFill>
                  <a:srgbClr val="002060"/>
                </a:solidFill>
                <a:latin typeface="Aharoni" pitchFamily="2" charset="-79"/>
                <a:cs typeface="Aharoni" pitchFamily="2" charset="-79"/>
              </a:rPr>
              <a:t> </a:t>
            </a: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142976" y="3214686"/>
            <a:ext cx="7358114" cy="78581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Learn how to locate the center of mass and center of gravity and the </a:t>
            </a:r>
            <a:r>
              <a:rPr lang="en-US" sz="2000" dirty="0" err="1" smtClean="0">
                <a:solidFill>
                  <a:srgbClr val="002060"/>
                </a:solidFill>
                <a:latin typeface="Aharoni" pitchFamily="2" charset="-79"/>
                <a:cs typeface="Aharoni" pitchFamily="2" charset="-79"/>
              </a:rPr>
              <a:t>centroid</a:t>
            </a:r>
            <a:r>
              <a:rPr lang="en-US" sz="2000" dirty="0" smtClean="0">
                <a:solidFill>
                  <a:srgbClr val="002060"/>
                </a:solidFill>
                <a:latin typeface="Aharoni" pitchFamily="2" charset="-79"/>
                <a:cs typeface="Aharoni" pitchFamily="2" charset="-79"/>
              </a:rPr>
              <a:t> </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Center of gravity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36"/>
          <p:cNvGrpSpPr/>
          <p:nvPr/>
        </p:nvGrpSpPr>
        <p:grpSpPr>
          <a:xfrm>
            <a:off x="571472" y="1590668"/>
            <a:ext cx="4492300" cy="4481538"/>
            <a:chOff x="2428860" y="1785926"/>
            <a:chExt cx="4492300" cy="4481538"/>
          </a:xfrm>
        </p:grpSpPr>
        <p:grpSp>
          <p:nvGrpSpPr>
            <p:cNvPr id="3" name="Group 34"/>
            <p:cNvGrpSpPr/>
            <p:nvPr/>
          </p:nvGrpSpPr>
          <p:grpSpPr>
            <a:xfrm>
              <a:off x="2428860" y="1785926"/>
              <a:ext cx="4492300" cy="4481538"/>
              <a:chOff x="2428860" y="1785926"/>
              <a:chExt cx="4492300" cy="4481538"/>
            </a:xfrm>
          </p:grpSpPr>
          <p:cxnSp>
            <p:nvCxnSpPr>
              <p:cNvPr id="11" name="AutoShape 33"/>
              <p:cNvCxnSpPr>
                <a:cxnSpLocks noChangeShapeType="1"/>
              </p:cNvCxnSpPr>
              <p:nvPr/>
            </p:nvCxnSpPr>
            <p:spPr bwMode="auto">
              <a:xfrm>
                <a:off x="4500562" y="4286256"/>
                <a:ext cx="1979273" cy="1588"/>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cxnSp>
            <p:nvCxnSpPr>
              <p:cNvPr id="12" name="AutoShape 34"/>
              <p:cNvCxnSpPr>
                <a:cxnSpLocks noChangeShapeType="1"/>
              </p:cNvCxnSpPr>
              <p:nvPr/>
            </p:nvCxnSpPr>
            <p:spPr bwMode="auto">
              <a:xfrm rot="5400000" flipH="1" flipV="1">
                <a:off x="3672304" y="3458634"/>
                <a:ext cx="1656516" cy="1588"/>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cxnSp>
            <p:nvCxnSpPr>
              <p:cNvPr id="13" name="AutoShape 35"/>
              <p:cNvCxnSpPr>
                <a:cxnSpLocks noChangeShapeType="1"/>
              </p:cNvCxnSpPr>
              <p:nvPr/>
            </p:nvCxnSpPr>
            <p:spPr bwMode="auto">
              <a:xfrm rot="10800000" flipV="1">
                <a:off x="2857488" y="4286256"/>
                <a:ext cx="1645920" cy="1645920"/>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2428860" y="5715016"/>
                <a:ext cx="500066" cy="552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haroni" pitchFamily="2" charset="-79"/>
                    <a:cs typeface="Aharoni" pitchFamily="2" charset="-79"/>
                  </a:rPr>
                  <a:t>x</a:t>
                </a:r>
                <a:endParaRPr lang="en-US" sz="2000" dirty="0">
                  <a:solidFill>
                    <a:schemeClr val="tx1"/>
                  </a:solidFill>
                  <a:latin typeface="Aharoni" pitchFamily="2" charset="-79"/>
                  <a:cs typeface="Aharoni" pitchFamily="2" charset="-79"/>
                </a:endParaRPr>
              </a:p>
            </p:txBody>
          </p:sp>
          <p:sp>
            <p:nvSpPr>
              <p:cNvPr id="15" name="Rectangle 14"/>
              <p:cNvSpPr/>
              <p:nvPr/>
            </p:nvSpPr>
            <p:spPr>
              <a:xfrm>
                <a:off x="6159160" y="3881889"/>
                <a:ext cx="7620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Aharoni" pitchFamily="2" charset="-79"/>
                    <a:cs typeface="Aharoni" pitchFamily="2" charset="-79"/>
                  </a:rPr>
                  <a:t>y</a:t>
                </a:r>
                <a:endParaRPr lang="en-US" sz="2000" i="1" dirty="0">
                  <a:solidFill>
                    <a:schemeClr val="tx1"/>
                  </a:solidFill>
                  <a:latin typeface="Aharoni" pitchFamily="2" charset="-79"/>
                  <a:cs typeface="Aharoni" pitchFamily="2" charset="-79"/>
                </a:endParaRPr>
              </a:p>
            </p:txBody>
          </p:sp>
          <p:sp>
            <p:nvSpPr>
              <p:cNvPr id="17" name="Rectangle 16"/>
              <p:cNvSpPr/>
              <p:nvPr/>
            </p:nvSpPr>
            <p:spPr>
              <a:xfrm>
                <a:off x="4000496" y="1785926"/>
                <a:ext cx="7620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Aharoni" pitchFamily="2" charset="-79"/>
                    <a:cs typeface="Aharoni" pitchFamily="2" charset="-79"/>
                  </a:rPr>
                  <a:t>z</a:t>
                </a:r>
                <a:endParaRPr lang="en-US" sz="2000" i="1" dirty="0">
                  <a:solidFill>
                    <a:schemeClr val="tx1"/>
                  </a:solidFill>
                  <a:latin typeface="Aharoni" pitchFamily="2" charset="-79"/>
                  <a:cs typeface="Aharoni" pitchFamily="2" charset="-79"/>
                </a:endParaRPr>
              </a:p>
            </p:txBody>
          </p:sp>
          <p:sp>
            <p:nvSpPr>
              <p:cNvPr id="24" name="TextBox 23"/>
              <p:cNvSpPr txBox="1"/>
              <p:nvPr/>
            </p:nvSpPr>
            <p:spPr>
              <a:xfrm>
                <a:off x="4786314" y="1824327"/>
                <a:ext cx="642942" cy="461665"/>
              </a:xfrm>
              <a:prstGeom prst="rect">
                <a:avLst/>
              </a:prstGeom>
              <a:noFill/>
            </p:spPr>
            <p:txBody>
              <a:bodyPr wrap="square" rtlCol="0">
                <a:spAutoFit/>
              </a:bodyPr>
              <a:lstStyle/>
              <a:p>
                <a:pPr algn="ctr"/>
                <a:r>
                  <a:rPr lang="en-US" sz="2400" b="1" i="1" dirty="0" err="1" smtClean="0">
                    <a:latin typeface="Times New Roman" pitchFamily="18" charset="0"/>
                    <a:cs typeface="Times New Roman" pitchFamily="18" charset="0"/>
                  </a:rPr>
                  <a:t>dw</a:t>
                </a:r>
                <a:endParaRPr lang="en-US" sz="2400" b="1" i="1" dirty="0">
                  <a:latin typeface="Times New Roman" pitchFamily="18" charset="0"/>
                  <a:cs typeface="Times New Roman" pitchFamily="18" charset="0"/>
                </a:endParaRPr>
              </a:p>
            </p:txBody>
          </p:sp>
          <p:sp>
            <p:nvSpPr>
              <p:cNvPr id="27" name="Freeform 26"/>
              <p:cNvSpPr/>
              <p:nvPr/>
            </p:nvSpPr>
            <p:spPr>
              <a:xfrm>
                <a:off x="4214810" y="2736687"/>
                <a:ext cx="1920325" cy="1763883"/>
              </a:xfrm>
              <a:custGeom>
                <a:avLst/>
                <a:gdLst>
                  <a:gd name="connsiteX0" fmla="*/ 599607 w 1920325"/>
                  <a:gd name="connsiteY0" fmla="*/ 72185 h 1763883"/>
                  <a:gd name="connsiteX1" fmla="*/ 494676 w 1920325"/>
                  <a:gd name="connsiteY1" fmla="*/ 102165 h 1763883"/>
                  <a:gd name="connsiteX2" fmla="*/ 404735 w 1920325"/>
                  <a:gd name="connsiteY2" fmla="*/ 132146 h 1763883"/>
                  <a:gd name="connsiteX3" fmla="*/ 359764 w 1920325"/>
                  <a:gd name="connsiteY3" fmla="*/ 147136 h 1763883"/>
                  <a:gd name="connsiteX4" fmla="*/ 299803 w 1920325"/>
                  <a:gd name="connsiteY4" fmla="*/ 162126 h 1763883"/>
                  <a:gd name="connsiteX5" fmla="*/ 254833 w 1920325"/>
                  <a:gd name="connsiteY5" fmla="*/ 192106 h 1763883"/>
                  <a:gd name="connsiteX6" fmla="*/ 209862 w 1920325"/>
                  <a:gd name="connsiteY6" fmla="*/ 207096 h 1763883"/>
                  <a:gd name="connsiteX7" fmla="*/ 179882 w 1920325"/>
                  <a:gd name="connsiteY7" fmla="*/ 237077 h 1763883"/>
                  <a:gd name="connsiteX8" fmla="*/ 104931 w 1920325"/>
                  <a:gd name="connsiteY8" fmla="*/ 297037 h 1763883"/>
                  <a:gd name="connsiteX9" fmla="*/ 44971 w 1920325"/>
                  <a:gd name="connsiteY9" fmla="*/ 386978 h 1763883"/>
                  <a:gd name="connsiteX10" fmla="*/ 14990 w 1920325"/>
                  <a:gd name="connsiteY10" fmla="*/ 491909 h 1763883"/>
                  <a:gd name="connsiteX11" fmla="*/ 0 w 1920325"/>
                  <a:gd name="connsiteY11" fmla="*/ 671791 h 1763883"/>
                  <a:gd name="connsiteX12" fmla="*/ 29981 w 1920325"/>
                  <a:gd name="connsiteY12" fmla="*/ 941614 h 1763883"/>
                  <a:gd name="connsiteX13" fmla="*/ 59961 w 1920325"/>
                  <a:gd name="connsiteY13" fmla="*/ 986585 h 1763883"/>
                  <a:gd name="connsiteX14" fmla="*/ 74951 w 1920325"/>
                  <a:gd name="connsiteY14" fmla="*/ 1031555 h 1763883"/>
                  <a:gd name="connsiteX15" fmla="*/ 104931 w 1920325"/>
                  <a:gd name="connsiteY15" fmla="*/ 1196447 h 1763883"/>
                  <a:gd name="connsiteX16" fmla="*/ 134912 w 1920325"/>
                  <a:gd name="connsiteY16" fmla="*/ 1286388 h 1763883"/>
                  <a:gd name="connsiteX17" fmla="*/ 164892 w 1920325"/>
                  <a:gd name="connsiteY17" fmla="*/ 1346349 h 1763883"/>
                  <a:gd name="connsiteX18" fmla="*/ 209862 w 1920325"/>
                  <a:gd name="connsiteY18" fmla="*/ 1376329 h 1763883"/>
                  <a:gd name="connsiteX19" fmla="*/ 269823 w 1920325"/>
                  <a:gd name="connsiteY19" fmla="*/ 1481260 h 1763883"/>
                  <a:gd name="connsiteX20" fmla="*/ 329784 w 1920325"/>
                  <a:gd name="connsiteY20" fmla="*/ 1541221 h 1763883"/>
                  <a:gd name="connsiteX21" fmla="*/ 374754 w 1920325"/>
                  <a:gd name="connsiteY21" fmla="*/ 1556211 h 1763883"/>
                  <a:gd name="connsiteX22" fmla="*/ 479685 w 1920325"/>
                  <a:gd name="connsiteY22" fmla="*/ 1631162 h 1763883"/>
                  <a:gd name="connsiteX23" fmla="*/ 509666 w 1920325"/>
                  <a:gd name="connsiteY23" fmla="*/ 1661142 h 1763883"/>
                  <a:gd name="connsiteX24" fmla="*/ 599607 w 1920325"/>
                  <a:gd name="connsiteY24" fmla="*/ 1691123 h 1763883"/>
                  <a:gd name="connsiteX25" fmla="*/ 764499 w 1920325"/>
                  <a:gd name="connsiteY25" fmla="*/ 1721103 h 1763883"/>
                  <a:gd name="connsiteX26" fmla="*/ 839449 w 1920325"/>
                  <a:gd name="connsiteY26" fmla="*/ 1736093 h 1763883"/>
                  <a:gd name="connsiteX27" fmla="*/ 929390 w 1920325"/>
                  <a:gd name="connsiteY27" fmla="*/ 1751083 h 1763883"/>
                  <a:gd name="connsiteX28" fmla="*/ 1379095 w 1920325"/>
                  <a:gd name="connsiteY28" fmla="*/ 1706113 h 1763883"/>
                  <a:gd name="connsiteX29" fmla="*/ 1514007 w 1920325"/>
                  <a:gd name="connsiteY29" fmla="*/ 1631162 h 1763883"/>
                  <a:gd name="connsiteX30" fmla="*/ 1573967 w 1920325"/>
                  <a:gd name="connsiteY30" fmla="*/ 1541221 h 1763883"/>
                  <a:gd name="connsiteX31" fmla="*/ 1633928 w 1920325"/>
                  <a:gd name="connsiteY31" fmla="*/ 1481260 h 1763883"/>
                  <a:gd name="connsiteX32" fmla="*/ 1708879 w 1920325"/>
                  <a:gd name="connsiteY32" fmla="*/ 1391319 h 1763883"/>
                  <a:gd name="connsiteX33" fmla="*/ 1768840 w 1920325"/>
                  <a:gd name="connsiteY33" fmla="*/ 1316368 h 1763883"/>
                  <a:gd name="connsiteX34" fmla="*/ 1813810 w 1920325"/>
                  <a:gd name="connsiteY34" fmla="*/ 1226428 h 1763883"/>
                  <a:gd name="connsiteX35" fmla="*/ 1858781 w 1920325"/>
                  <a:gd name="connsiteY35" fmla="*/ 1151477 h 1763883"/>
                  <a:gd name="connsiteX36" fmla="*/ 1858781 w 1920325"/>
                  <a:gd name="connsiteY36" fmla="*/ 656801 h 1763883"/>
                  <a:gd name="connsiteX37" fmla="*/ 1828800 w 1920325"/>
                  <a:gd name="connsiteY37" fmla="*/ 491909 h 1763883"/>
                  <a:gd name="connsiteX38" fmla="*/ 1768840 w 1920325"/>
                  <a:gd name="connsiteY38" fmla="*/ 356998 h 1763883"/>
                  <a:gd name="connsiteX39" fmla="*/ 1708879 w 1920325"/>
                  <a:gd name="connsiteY39" fmla="*/ 297037 h 1763883"/>
                  <a:gd name="connsiteX40" fmla="*/ 1618938 w 1920325"/>
                  <a:gd name="connsiteY40" fmla="*/ 237077 h 1763883"/>
                  <a:gd name="connsiteX41" fmla="*/ 1454046 w 1920325"/>
                  <a:gd name="connsiteY41" fmla="*/ 192106 h 1763883"/>
                  <a:gd name="connsiteX42" fmla="*/ 1319135 w 1920325"/>
                  <a:gd name="connsiteY42" fmla="*/ 132146 h 1763883"/>
                  <a:gd name="connsiteX43" fmla="*/ 1274164 w 1920325"/>
                  <a:gd name="connsiteY43" fmla="*/ 117155 h 1763883"/>
                  <a:gd name="connsiteX44" fmla="*/ 1229194 w 1920325"/>
                  <a:gd name="connsiteY44" fmla="*/ 102165 h 1763883"/>
                  <a:gd name="connsiteX45" fmla="*/ 1199213 w 1920325"/>
                  <a:gd name="connsiteY45" fmla="*/ 72185 h 1763883"/>
                  <a:gd name="connsiteX46" fmla="*/ 929390 w 1920325"/>
                  <a:gd name="connsiteY46" fmla="*/ 42205 h 1763883"/>
                  <a:gd name="connsiteX47" fmla="*/ 599607 w 1920325"/>
                  <a:gd name="connsiteY47" fmla="*/ 72185 h 1763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920325" h="1763883">
                    <a:moveTo>
                      <a:pt x="599607" y="72185"/>
                    </a:moveTo>
                    <a:cubicBezTo>
                      <a:pt x="527155" y="82178"/>
                      <a:pt x="682951" y="45682"/>
                      <a:pt x="494676" y="102165"/>
                    </a:cubicBezTo>
                    <a:cubicBezTo>
                      <a:pt x="464407" y="111246"/>
                      <a:pt x="434715" y="122152"/>
                      <a:pt x="404735" y="132146"/>
                    </a:cubicBezTo>
                    <a:cubicBezTo>
                      <a:pt x="389745" y="137143"/>
                      <a:pt x="375093" y="143304"/>
                      <a:pt x="359764" y="147136"/>
                    </a:cubicBezTo>
                    <a:lnTo>
                      <a:pt x="299803" y="162126"/>
                    </a:lnTo>
                    <a:cubicBezTo>
                      <a:pt x="284813" y="172119"/>
                      <a:pt x="270947" y="184049"/>
                      <a:pt x="254833" y="192106"/>
                    </a:cubicBezTo>
                    <a:cubicBezTo>
                      <a:pt x="240700" y="199172"/>
                      <a:pt x="223411" y="198966"/>
                      <a:pt x="209862" y="207096"/>
                    </a:cubicBezTo>
                    <a:cubicBezTo>
                      <a:pt x="197743" y="214367"/>
                      <a:pt x="190918" y="228248"/>
                      <a:pt x="179882" y="237077"/>
                    </a:cubicBezTo>
                    <a:cubicBezTo>
                      <a:pt x="143008" y="266577"/>
                      <a:pt x="132075" y="260845"/>
                      <a:pt x="104931" y="297037"/>
                    </a:cubicBezTo>
                    <a:cubicBezTo>
                      <a:pt x="83312" y="325862"/>
                      <a:pt x="44971" y="386978"/>
                      <a:pt x="44971" y="386978"/>
                    </a:cubicBezTo>
                    <a:cubicBezTo>
                      <a:pt x="35017" y="416841"/>
                      <a:pt x="18754" y="461800"/>
                      <a:pt x="14990" y="491909"/>
                    </a:cubicBezTo>
                    <a:cubicBezTo>
                      <a:pt x="7527" y="551613"/>
                      <a:pt x="4997" y="611830"/>
                      <a:pt x="0" y="671791"/>
                    </a:cubicBezTo>
                    <a:cubicBezTo>
                      <a:pt x="913" y="683656"/>
                      <a:pt x="8482" y="884283"/>
                      <a:pt x="29981" y="941614"/>
                    </a:cubicBezTo>
                    <a:cubicBezTo>
                      <a:pt x="36307" y="958483"/>
                      <a:pt x="51904" y="970471"/>
                      <a:pt x="59961" y="986585"/>
                    </a:cubicBezTo>
                    <a:cubicBezTo>
                      <a:pt x="67027" y="1000718"/>
                      <a:pt x="69954" y="1016565"/>
                      <a:pt x="74951" y="1031555"/>
                    </a:cubicBezTo>
                    <a:cubicBezTo>
                      <a:pt x="79848" y="1060935"/>
                      <a:pt x="95953" y="1163526"/>
                      <a:pt x="104931" y="1196447"/>
                    </a:cubicBezTo>
                    <a:cubicBezTo>
                      <a:pt x="113246" y="1226936"/>
                      <a:pt x="120779" y="1258122"/>
                      <a:pt x="134912" y="1286388"/>
                    </a:cubicBezTo>
                    <a:cubicBezTo>
                      <a:pt x="144905" y="1306375"/>
                      <a:pt x="150586" y="1329182"/>
                      <a:pt x="164892" y="1346349"/>
                    </a:cubicBezTo>
                    <a:cubicBezTo>
                      <a:pt x="176425" y="1360189"/>
                      <a:pt x="194872" y="1366336"/>
                      <a:pt x="209862" y="1376329"/>
                    </a:cubicBezTo>
                    <a:cubicBezTo>
                      <a:pt x="226875" y="1410354"/>
                      <a:pt x="244398" y="1451598"/>
                      <a:pt x="269823" y="1481260"/>
                    </a:cubicBezTo>
                    <a:cubicBezTo>
                      <a:pt x="288218" y="1502721"/>
                      <a:pt x="302969" y="1532283"/>
                      <a:pt x="329784" y="1541221"/>
                    </a:cubicBezTo>
                    <a:lnTo>
                      <a:pt x="374754" y="1556211"/>
                    </a:lnTo>
                    <a:cubicBezTo>
                      <a:pt x="445888" y="1627345"/>
                      <a:pt x="407900" y="1607234"/>
                      <a:pt x="479685" y="1631162"/>
                    </a:cubicBezTo>
                    <a:cubicBezTo>
                      <a:pt x="489679" y="1641155"/>
                      <a:pt x="497025" y="1654822"/>
                      <a:pt x="509666" y="1661142"/>
                    </a:cubicBezTo>
                    <a:cubicBezTo>
                      <a:pt x="537932" y="1675275"/>
                      <a:pt x="568948" y="1683458"/>
                      <a:pt x="599607" y="1691123"/>
                    </a:cubicBezTo>
                    <a:cubicBezTo>
                      <a:pt x="714724" y="1719902"/>
                      <a:pt x="603364" y="1694247"/>
                      <a:pt x="764499" y="1721103"/>
                    </a:cubicBezTo>
                    <a:cubicBezTo>
                      <a:pt x="789630" y="1725292"/>
                      <a:pt x="814382" y="1731535"/>
                      <a:pt x="839449" y="1736093"/>
                    </a:cubicBezTo>
                    <a:cubicBezTo>
                      <a:pt x="869353" y="1741530"/>
                      <a:pt x="899410" y="1746086"/>
                      <a:pt x="929390" y="1751083"/>
                    </a:cubicBezTo>
                    <a:cubicBezTo>
                      <a:pt x="1349883" y="1719936"/>
                      <a:pt x="1205786" y="1763883"/>
                      <a:pt x="1379095" y="1706113"/>
                    </a:cubicBezTo>
                    <a:cubicBezTo>
                      <a:pt x="1482183" y="1637387"/>
                      <a:pt x="1434853" y="1657546"/>
                      <a:pt x="1514007" y="1631162"/>
                    </a:cubicBezTo>
                    <a:cubicBezTo>
                      <a:pt x="1533994" y="1601182"/>
                      <a:pt x="1548489" y="1566699"/>
                      <a:pt x="1573967" y="1541221"/>
                    </a:cubicBezTo>
                    <a:cubicBezTo>
                      <a:pt x="1593954" y="1521234"/>
                      <a:pt x="1618249" y="1504779"/>
                      <a:pt x="1633928" y="1481260"/>
                    </a:cubicBezTo>
                    <a:cubicBezTo>
                      <a:pt x="1708362" y="1369609"/>
                      <a:pt x="1612696" y="1506738"/>
                      <a:pt x="1708879" y="1391319"/>
                    </a:cubicBezTo>
                    <a:cubicBezTo>
                      <a:pt x="1803429" y="1277859"/>
                      <a:pt x="1681615" y="1403593"/>
                      <a:pt x="1768840" y="1316368"/>
                    </a:cubicBezTo>
                    <a:cubicBezTo>
                      <a:pt x="1806519" y="1203331"/>
                      <a:pt x="1755692" y="1342666"/>
                      <a:pt x="1813810" y="1226428"/>
                    </a:cubicBezTo>
                    <a:cubicBezTo>
                      <a:pt x="1852728" y="1148591"/>
                      <a:pt x="1800222" y="1210034"/>
                      <a:pt x="1858781" y="1151477"/>
                    </a:cubicBezTo>
                    <a:cubicBezTo>
                      <a:pt x="1920325" y="966841"/>
                      <a:pt x="1882598" y="1097397"/>
                      <a:pt x="1858781" y="656801"/>
                    </a:cubicBezTo>
                    <a:cubicBezTo>
                      <a:pt x="1856229" y="609588"/>
                      <a:pt x="1843407" y="540600"/>
                      <a:pt x="1828800" y="491909"/>
                    </a:cubicBezTo>
                    <a:cubicBezTo>
                      <a:pt x="1811433" y="434018"/>
                      <a:pt x="1805911" y="400248"/>
                      <a:pt x="1768840" y="356998"/>
                    </a:cubicBezTo>
                    <a:cubicBezTo>
                      <a:pt x="1750445" y="335537"/>
                      <a:pt x="1732398" y="312716"/>
                      <a:pt x="1708879" y="297037"/>
                    </a:cubicBezTo>
                    <a:cubicBezTo>
                      <a:pt x="1678899" y="277050"/>
                      <a:pt x="1653894" y="245816"/>
                      <a:pt x="1618938" y="237077"/>
                    </a:cubicBezTo>
                    <a:cubicBezTo>
                      <a:pt x="1483688" y="203264"/>
                      <a:pt x="1538107" y="220126"/>
                      <a:pt x="1454046" y="192106"/>
                    </a:cubicBezTo>
                    <a:cubicBezTo>
                      <a:pt x="1382780" y="144596"/>
                      <a:pt x="1426169" y="167824"/>
                      <a:pt x="1319135" y="132146"/>
                    </a:cubicBezTo>
                    <a:lnTo>
                      <a:pt x="1274164" y="117155"/>
                    </a:lnTo>
                    <a:lnTo>
                      <a:pt x="1229194" y="102165"/>
                    </a:lnTo>
                    <a:cubicBezTo>
                      <a:pt x="1219200" y="92172"/>
                      <a:pt x="1213131" y="74641"/>
                      <a:pt x="1199213" y="72185"/>
                    </a:cubicBezTo>
                    <a:cubicBezTo>
                      <a:pt x="790159" y="0"/>
                      <a:pt x="1081055" y="92759"/>
                      <a:pt x="929390" y="42205"/>
                    </a:cubicBezTo>
                    <a:cubicBezTo>
                      <a:pt x="603437" y="57726"/>
                      <a:pt x="672059" y="62192"/>
                      <a:pt x="599607" y="72185"/>
                    </a:cubicBezTo>
                    <a:close/>
                  </a:path>
                </a:pathLst>
              </a:custGeom>
              <a:ln>
                <a:noFill/>
              </a:ln>
              <a:effectLst>
                <a:outerShdw blurRad="152400" dist="317500" dir="5400000" sx="90000" sy="-19000" rotWithShape="0">
                  <a:prstClr val="black">
                    <a:alpha val="15000"/>
                  </a:prst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ube 22"/>
              <p:cNvSpPr/>
              <p:nvPr/>
            </p:nvSpPr>
            <p:spPr>
              <a:xfrm>
                <a:off x="4857752" y="3451067"/>
                <a:ext cx="357190" cy="357190"/>
              </a:xfrm>
              <a:prstGeom prst="cube">
                <a:avLst>
                  <a:gd name="adj" fmla="val 30421"/>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26" name="AutoShape 34"/>
              <p:cNvCxnSpPr>
                <a:cxnSpLocks noChangeShapeType="1"/>
              </p:cNvCxnSpPr>
              <p:nvPr/>
            </p:nvCxnSpPr>
            <p:spPr bwMode="auto">
              <a:xfrm rot="16200000" flipH="1" flipV="1">
                <a:off x="4476912" y="2901625"/>
                <a:ext cx="1188720" cy="1588"/>
              </a:xfrm>
              <a:prstGeom prst="straightConnector1">
                <a:avLst/>
              </a:prstGeom>
              <a:ln>
                <a:headEnd/>
                <a:tailEnd type="stealth" w="lg" len="lg"/>
              </a:ln>
            </p:spPr>
            <p:style>
              <a:lnRef idx="3">
                <a:schemeClr val="dk1"/>
              </a:lnRef>
              <a:fillRef idx="0">
                <a:schemeClr val="dk1"/>
              </a:fillRef>
              <a:effectRef idx="2">
                <a:schemeClr val="dk1"/>
              </a:effectRef>
              <a:fontRef idx="minor">
                <a:schemeClr val="tx1"/>
              </a:fontRef>
            </p:style>
          </p:cxnSp>
          <p:cxnSp>
            <p:nvCxnSpPr>
              <p:cNvPr id="28" name="AutoShape 34"/>
              <p:cNvCxnSpPr>
                <a:cxnSpLocks noChangeShapeType="1"/>
              </p:cNvCxnSpPr>
              <p:nvPr/>
            </p:nvCxnSpPr>
            <p:spPr bwMode="auto">
              <a:xfrm rot="5400000" flipH="1" flipV="1">
                <a:off x="4173164" y="4470778"/>
                <a:ext cx="1656516" cy="1588"/>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cxnSp>
            <p:nvCxnSpPr>
              <p:cNvPr id="29" name="AutoShape 34"/>
              <p:cNvCxnSpPr>
                <a:cxnSpLocks noChangeShapeType="1"/>
              </p:cNvCxnSpPr>
              <p:nvPr/>
            </p:nvCxnSpPr>
            <p:spPr bwMode="auto">
              <a:xfrm rot="10800000" flipH="1" flipV="1">
                <a:off x="3537588" y="5286388"/>
                <a:ext cx="1463040" cy="1588"/>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cxnSp>
            <p:nvCxnSpPr>
              <p:cNvPr id="30" name="AutoShape 35"/>
              <p:cNvCxnSpPr>
                <a:cxnSpLocks noChangeAspect="1" noChangeShapeType="1"/>
              </p:cNvCxnSpPr>
              <p:nvPr/>
            </p:nvCxnSpPr>
            <p:spPr bwMode="auto">
              <a:xfrm rot="10800000" flipV="1">
                <a:off x="5000629" y="4306258"/>
                <a:ext cx="1005840" cy="1005840"/>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graphicFrame>
            <p:nvGraphicFramePr>
              <p:cNvPr id="32" name="Object 31"/>
              <p:cNvGraphicFramePr>
                <a:graphicFrameLocks noChangeAspect="1"/>
              </p:cNvGraphicFramePr>
              <p:nvPr/>
            </p:nvGraphicFramePr>
            <p:xfrm>
              <a:off x="5643570" y="4714884"/>
              <a:ext cx="457200" cy="457200"/>
            </p:xfrm>
            <a:graphic>
              <a:graphicData uri="http://schemas.openxmlformats.org/presentationml/2006/ole">
                <p:oleObj spid="_x0000_s20482" name="Equation" r:id="rId4" imgW="126720" imgH="215640" progId="Equation.3">
                  <p:embed/>
                </p:oleObj>
              </a:graphicData>
            </a:graphic>
          </p:graphicFrame>
          <p:graphicFrame>
            <p:nvGraphicFramePr>
              <p:cNvPr id="19459" name="Object 3"/>
              <p:cNvGraphicFramePr>
                <a:graphicFrameLocks noChangeAspect="1"/>
              </p:cNvGraphicFramePr>
              <p:nvPr/>
            </p:nvGraphicFramePr>
            <p:xfrm>
              <a:off x="3925887" y="5286388"/>
              <a:ext cx="503237" cy="511175"/>
            </p:xfrm>
            <a:graphic>
              <a:graphicData uri="http://schemas.openxmlformats.org/presentationml/2006/ole">
                <p:oleObj spid="_x0000_s20483" name="Equation" r:id="rId5" imgW="139680" imgH="241200" progId="Equation.3">
                  <p:embed/>
                </p:oleObj>
              </a:graphicData>
            </a:graphic>
          </p:graphicFrame>
        </p:grpSp>
        <p:graphicFrame>
          <p:nvGraphicFramePr>
            <p:cNvPr id="36" name="Object 3"/>
            <p:cNvGraphicFramePr>
              <a:graphicFrameLocks noChangeAspect="1"/>
            </p:cNvGraphicFramePr>
            <p:nvPr/>
          </p:nvGraphicFramePr>
          <p:xfrm>
            <a:off x="4643438" y="4357694"/>
            <a:ext cx="458787" cy="430212"/>
          </p:xfrm>
          <a:graphic>
            <a:graphicData uri="http://schemas.openxmlformats.org/presentationml/2006/ole">
              <p:oleObj spid="_x0000_s20484" name="Equation" r:id="rId6" imgW="126720" imgH="203040" progId="Equation.3">
                <p:embed/>
              </p:oleObj>
            </a:graphicData>
          </a:graphic>
        </p:graphicFrame>
      </p:grpSp>
      <p:grpSp>
        <p:nvGrpSpPr>
          <p:cNvPr id="59" name="Group 58"/>
          <p:cNvGrpSpPr/>
          <p:nvPr/>
        </p:nvGrpSpPr>
        <p:grpSpPr>
          <a:xfrm>
            <a:off x="4214810" y="1714488"/>
            <a:ext cx="4492300" cy="4481538"/>
            <a:chOff x="4214810" y="1714488"/>
            <a:chExt cx="4492300" cy="4481538"/>
          </a:xfrm>
        </p:grpSpPr>
        <p:grpSp>
          <p:nvGrpSpPr>
            <p:cNvPr id="35" name="Group 36"/>
            <p:cNvGrpSpPr/>
            <p:nvPr/>
          </p:nvGrpSpPr>
          <p:grpSpPr>
            <a:xfrm>
              <a:off x="4214810" y="1714488"/>
              <a:ext cx="4492300" cy="4481538"/>
              <a:chOff x="2428860" y="1785926"/>
              <a:chExt cx="4492300" cy="4481538"/>
            </a:xfrm>
          </p:grpSpPr>
          <p:grpSp>
            <p:nvGrpSpPr>
              <p:cNvPr id="37" name="Group 34"/>
              <p:cNvGrpSpPr/>
              <p:nvPr/>
            </p:nvGrpSpPr>
            <p:grpSpPr>
              <a:xfrm>
                <a:off x="2428860" y="1785926"/>
                <a:ext cx="4492300" cy="4481538"/>
                <a:chOff x="2428860" y="1785926"/>
                <a:chExt cx="4492300" cy="4481538"/>
              </a:xfrm>
            </p:grpSpPr>
            <p:cxnSp>
              <p:nvCxnSpPr>
                <p:cNvPr id="42" name="AutoShape 33"/>
                <p:cNvCxnSpPr>
                  <a:cxnSpLocks noChangeShapeType="1"/>
                </p:cNvCxnSpPr>
                <p:nvPr/>
              </p:nvCxnSpPr>
              <p:spPr bwMode="auto">
                <a:xfrm>
                  <a:off x="4500562" y="4286256"/>
                  <a:ext cx="1979273" cy="1588"/>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cxnSp>
              <p:nvCxnSpPr>
                <p:cNvPr id="43" name="AutoShape 34"/>
                <p:cNvCxnSpPr>
                  <a:cxnSpLocks noChangeShapeType="1"/>
                </p:cNvCxnSpPr>
                <p:nvPr/>
              </p:nvCxnSpPr>
              <p:spPr bwMode="auto">
                <a:xfrm rot="5400000" flipH="1" flipV="1">
                  <a:off x="3672304" y="3458634"/>
                  <a:ext cx="1656516" cy="1588"/>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cxnSp>
              <p:nvCxnSpPr>
                <p:cNvPr id="44" name="AutoShape 35"/>
                <p:cNvCxnSpPr>
                  <a:cxnSpLocks noChangeShapeType="1"/>
                </p:cNvCxnSpPr>
                <p:nvPr/>
              </p:nvCxnSpPr>
              <p:spPr bwMode="auto">
                <a:xfrm rot="10800000" flipV="1">
                  <a:off x="2857488" y="4286256"/>
                  <a:ext cx="1645920" cy="1645920"/>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sp>
              <p:nvSpPr>
                <p:cNvPr id="45" name="Rectangle 44"/>
                <p:cNvSpPr/>
                <p:nvPr/>
              </p:nvSpPr>
              <p:spPr>
                <a:xfrm>
                  <a:off x="2428860" y="5715016"/>
                  <a:ext cx="500066" cy="552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haroni" pitchFamily="2" charset="-79"/>
                      <a:cs typeface="Aharoni" pitchFamily="2" charset="-79"/>
                    </a:rPr>
                    <a:t>x</a:t>
                  </a:r>
                  <a:endParaRPr lang="en-US" sz="2000" dirty="0">
                    <a:solidFill>
                      <a:schemeClr val="tx1"/>
                    </a:solidFill>
                    <a:latin typeface="Aharoni" pitchFamily="2" charset="-79"/>
                    <a:cs typeface="Aharoni" pitchFamily="2" charset="-79"/>
                  </a:endParaRPr>
                </a:p>
              </p:txBody>
            </p:sp>
            <p:sp>
              <p:nvSpPr>
                <p:cNvPr id="46" name="Rectangle 45"/>
                <p:cNvSpPr/>
                <p:nvPr/>
              </p:nvSpPr>
              <p:spPr>
                <a:xfrm>
                  <a:off x="6159160" y="3881889"/>
                  <a:ext cx="7620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Aharoni" pitchFamily="2" charset="-79"/>
                      <a:cs typeface="Aharoni" pitchFamily="2" charset="-79"/>
                    </a:rPr>
                    <a:t>y</a:t>
                  </a:r>
                  <a:endParaRPr lang="en-US" sz="2000" i="1" dirty="0">
                    <a:solidFill>
                      <a:schemeClr val="tx1"/>
                    </a:solidFill>
                    <a:latin typeface="Aharoni" pitchFamily="2" charset="-79"/>
                    <a:cs typeface="Aharoni" pitchFamily="2" charset="-79"/>
                  </a:endParaRPr>
                </a:p>
              </p:txBody>
            </p:sp>
            <p:sp>
              <p:nvSpPr>
                <p:cNvPr id="47" name="Rectangle 46"/>
                <p:cNvSpPr/>
                <p:nvPr/>
              </p:nvSpPr>
              <p:spPr>
                <a:xfrm>
                  <a:off x="4000496" y="1785926"/>
                  <a:ext cx="7620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Aharoni" pitchFamily="2" charset="-79"/>
                      <a:cs typeface="Aharoni" pitchFamily="2" charset="-79"/>
                    </a:rPr>
                    <a:t>z</a:t>
                  </a:r>
                  <a:endParaRPr lang="en-US" sz="2000" i="1" dirty="0">
                    <a:solidFill>
                      <a:schemeClr val="tx1"/>
                    </a:solidFill>
                    <a:latin typeface="Aharoni" pitchFamily="2" charset="-79"/>
                    <a:cs typeface="Aharoni" pitchFamily="2" charset="-79"/>
                  </a:endParaRPr>
                </a:p>
              </p:txBody>
            </p:sp>
            <p:sp>
              <p:nvSpPr>
                <p:cNvPr id="48" name="TextBox 47"/>
                <p:cNvSpPr txBox="1"/>
                <p:nvPr/>
              </p:nvSpPr>
              <p:spPr>
                <a:xfrm>
                  <a:off x="4786314" y="1824327"/>
                  <a:ext cx="642942" cy="461665"/>
                </a:xfrm>
                <a:prstGeom prst="rect">
                  <a:avLst/>
                </a:prstGeom>
                <a:noFill/>
              </p:spPr>
              <p:txBody>
                <a:bodyPr wrap="square" rtlCol="0">
                  <a:spAutoFit/>
                </a:bodyPr>
                <a:lstStyle/>
                <a:p>
                  <a:pPr algn="ctr"/>
                  <a:r>
                    <a:rPr lang="en-US" sz="2400" b="1" i="1" dirty="0" smtClean="0">
                      <a:latin typeface="Times New Roman" pitchFamily="18" charset="0"/>
                      <a:cs typeface="Times New Roman" pitchFamily="18" charset="0"/>
                    </a:rPr>
                    <a:t>W</a:t>
                  </a:r>
                  <a:endParaRPr lang="en-US" sz="2400" b="1" i="1" dirty="0">
                    <a:latin typeface="Times New Roman" pitchFamily="18" charset="0"/>
                    <a:cs typeface="Times New Roman" pitchFamily="18" charset="0"/>
                  </a:endParaRPr>
                </a:p>
              </p:txBody>
            </p:sp>
            <p:sp>
              <p:nvSpPr>
                <p:cNvPr id="49" name="Freeform 48"/>
                <p:cNvSpPr/>
                <p:nvPr/>
              </p:nvSpPr>
              <p:spPr>
                <a:xfrm>
                  <a:off x="4214810" y="2736687"/>
                  <a:ext cx="1920325" cy="1763883"/>
                </a:xfrm>
                <a:custGeom>
                  <a:avLst/>
                  <a:gdLst>
                    <a:gd name="connsiteX0" fmla="*/ 599607 w 1920325"/>
                    <a:gd name="connsiteY0" fmla="*/ 72185 h 1763883"/>
                    <a:gd name="connsiteX1" fmla="*/ 494676 w 1920325"/>
                    <a:gd name="connsiteY1" fmla="*/ 102165 h 1763883"/>
                    <a:gd name="connsiteX2" fmla="*/ 404735 w 1920325"/>
                    <a:gd name="connsiteY2" fmla="*/ 132146 h 1763883"/>
                    <a:gd name="connsiteX3" fmla="*/ 359764 w 1920325"/>
                    <a:gd name="connsiteY3" fmla="*/ 147136 h 1763883"/>
                    <a:gd name="connsiteX4" fmla="*/ 299803 w 1920325"/>
                    <a:gd name="connsiteY4" fmla="*/ 162126 h 1763883"/>
                    <a:gd name="connsiteX5" fmla="*/ 254833 w 1920325"/>
                    <a:gd name="connsiteY5" fmla="*/ 192106 h 1763883"/>
                    <a:gd name="connsiteX6" fmla="*/ 209862 w 1920325"/>
                    <a:gd name="connsiteY6" fmla="*/ 207096 h 1763883"/>
                    <a:gd name="connsiteX7" fmla="*/ 179882 w 1920325"/>
                    <a:gd name="connsiteY7" fmla="*/ 237077 h 1763883"/>
                    <a:gd name="connsiteX8" fmla="*/ 104931 w 1920325"/>
                    <a:gd name="connsiteY8" fmla="*/ 297037 h 1763883"/>
                    <a:gd name="connsiteX9" fmla="*/ 44971 w 1920325"/>
                    <a:gd name="connsiteY9" fmla="*/ 386978 h 1763883"/>
                    <a:gd name="connsiteX10" fmla="*/ 14990 w 1920325"/>
                    <a:gd name="connsiteY10" fmla="*/ 491909 h 1763883"/>
                    <a:gd name="connsiteX11" fmla="*/ 0 w 1920325"/>
                    <a:gd name="connsiteY11" fmla="*/ 671791 h 1763883"/>
                    <a:gd name="connsiteX12" fmla="*/ 29981 w 1920325"/>
                    <a:gd name="connsiteY12" fmla="*/ 941614 h 1763883"/>
                    <a:gd name="connsiteX13" fmla="*/ 59961 w 1920325"/>
                    <a:gd name="connsiteY13" fmla="*/ 986585 h 1763883"/>
                    <a:gd name="connsiteX14" fmla="*/ 74951 w 1920325"/>
                    <a:gd name="connsiteY14" fmla="*/ 1031555 h 1763883"/>
                    <a:gd name="connsiteX15" fmla="*/ 104931 w 1920325"/>
                    <a:gd name="connsiteY15" fmla="*/ 1196447 h 1763883"/>
                    <a:gd name="connsiteX16" fmla="*/ 134912 w 1920325"/>
                    <a:gd name="connsiteY16" fmla="*/ 1286388 h 1763883"/>
                    <a:gd name="connsiteX17" fmla="*/ 164892 w 1920325"/>
                    <a:gd name="connsiteY17" fmla="*/ 1346349 h 1763883"/>
                    <a:gd name="connsiteX18" fmla="*/ 209862 w 1920325"/>
                    <a:gd name="connsiteY18" fmla="*/ 1376329 h 1763883"/>
                    <a:gd name="connsiteX19" fmla="*/ 269823 w 1920325"/>
                    <a:gd name="connsiteY19" fmla="*/ 1481260 h 1763883"/>
                    <a:gd name="connsiteX20" fmla="*/ 329784 w 1920325"/>
                    <a:gd name="connsiteY20" fmla="*/ 1541221 h 1763883"/>
                    <a:gd name="connsiteX21" fmla="*/ 374754 w 1920325"/>
                    <a:gd name="connsiteY21" fmla="*/ 1556211 h 1763883"/>
                    <a:gd name="connsiteX22" fmla="*/ 479685 w 1920325"/>
                    <a:gd name="connsiteY22" fmla="*/ 1631162 h 1763883"/>
                    <a:gd name="connsiteX23" fmla="*/ 509666 w 1920325"/>
                    <a:gd name="connsiteY23" fmla="*/ 1661142 h 1763883"/>
                    <a:gd name="connsiteX24" fmla="*/ 599607 w 1920325"/>
                    <a:gd name="connsiteY24" fmla="*/ 1691123 h 1763883"/>
                    <a:gd name="connsiteX25" fmla="*/ 764499 w 1920325"/>
                    <a:gd name="connsiteY25" fmla="*/ 1721103 h 1763883"/>
                    <a:gd name="connsiteX26" fmla="*/ 839449 w 1920325"/>
                    <a:gd name="connsiteY26" fmla="*/ 1736093 h 1763883"/>
                    <a:gd name="connsiteX27" fmla="*/ 929390 w 1920325"/>
                    <a:gd name="connsiteY27" fmla="*/ 1751083 h 1763883"/>
                    <a:gd name="connsiteX28" fmla="*/ 1379095 w 1920325"/>
                    <a:gd name="connsiteY28" fmla="*/ 1706113 h 1763883"/>
                    <a:gd name="connsiteX29" fmla="*/ 1514007 w 1920325"/>
                    <a:gd name="connsiteY29" fmla="*/ 1631162 h 1763883"/>
                    <a:gd name="connsiteX30" fmla="*/ 1573967 w 1920325"/>
                    <a:gd name="connsiteY30" fmla="*/ 1541221 h 1763883"/>
                    <a:gd name="connsiteX31" fmla="*/ 1633928 w 1920325"/>
                    <a:gd name="connsiteY31" fmla="*/ 1481260 h 1763883"/>
                    <a:gd name="connsiteX32" fmla="*/ 1708879 w 1920325"/>
                    <a:gd name="connsiteY32" fmla="*/ 1391319 h 1763883"/>
                    <a:gd name="connsiteX33" fmla="*/ 1768840 w 1920325"/>
                    <a:gd name="connsiteY33" fmla="*/ 1316368 h 1763883"/>
                    <a:gd name="connsiteX34" fmla="*/ 1813810 w 1920325"/>
                    <a:gd name="connsiteY34" fmla="*/ 1226428 h 1763883"/>
                    <a:gd name="connsiteX35" fmla="*/ 1858781 w 1920325"/>
                    <a:gd name="connsiteY35" fmla="*/ 1151477 h 1763883"/>
                    <a:gd name="connsiteX36" fmla="*/ 1858781 w 1920325"/>
                    <a:gd name="connsiteY36" fmla="*/ 656801 h 1763883"/>
                    <a:gd name="connsiteX37" fmla="*/ 1828800 w 1920325"/>
                    <a:gd name="connsiteY37" fmla="*/ 491909 h 1763883"/>
                    <a:gd name="connsiteX38" fmla="*/ 1768840 w 1920325"/>
                    <a:gd name="connsiteY38" fmla="*/ 356998 h 1763883"/>
                    <a:gd name="connsiteX39" fmla="*/ 1708879 w 1920325"/>
                    <a:gd name="connsiteY39" fmla="*/ 297037 h 1763883"/>
                    <a:gd name="connsiteX40" fmla="*/ 1618938 w 1920325"/>
                    <a:gd name="connsiteY40" fmla="*/ 237077 h 1763883"/>
                    <a:gd name="connsiteX41" fmla="*/ 1454046 w 1920325"/>
                    <a:gd name="connsiteY41" fmla="*/ 192106 h 1763883"/>
                    <a:gd name="connsiteX42" fmla="*/ 1319135 w 1920325"/>
                    <a:gd name="connsiteY42" fmla="*/ 132146 h 1763883"/>
                    <a:gd name="connsiteX43" fmla="*/ 1274164 w 1920325"/>
                    <a:gd name="connsiteY43" fmla="*/ 117155 h 1763883"/>
                    <a:gd name="connsiteX44" fmla="*/ 1229194 w 1920325"/>
                    <a:gd name="connsiteY44" fmla="*/ 102165 h 1763883"/>
                    <a:gd name="connsiteX45" fmla="*/ 1199213 w 1920325"/>
                    <a:gd name="connsiteY45" fmla="*/ 72185 h 1763883"/>
                    <a:gd name="connsiteX46" fmla="*/ 929390 w 1920325"/>
                    <a:gd name="connsiteY46" fmla="*/ 42205 h 1763883"/>
                    <a:gd name="connsiteX47" fmla="*/ 599607 w 1920325"/>
                    <a:gd name="connsiteY47" fmla="*/ 72185 h 1763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920325" h="1763883">
                      <a:moveTo>
                        <a:pt x="599607" y="72185"/>
                      </a:moveTo>
                      <a:cubicBezTo>
                        <a:pt x="527155" y="82178"/>
                        <a:pt x="682951" y="45682"/>
                        <a:pt x="494676" y="102165"/>
                      </a:cubicBezTo>
                      <a:cubicBezTo>
                        <a:pt x="464407" y="111246"/>
                        <a:pt x="434715" y="122152"/>
                        <a:pt x="404735" y="132146"/>
                      </a:cubicBezTo>
                      <a:cubicBezTo>
                        <a:pt x="389745" y="137143"/>
                        <a:pt x="375093" y="143304"/>
                        <a:pt x="359764" y="147136"/>
                      </a:cubicBezTo>
                      <a:lnTo>
                        <a:pt x="299803" y="162126"/>
                      </a:lnTo>
                      <a:cubicBezTo>
                        <a:pt x="284813" y="172119"/>
                        <a:pt x="270947" y="184049"/>
                        <a:pt x="254833" y="192106"/>
                      </a:cubicBezTo>
                      <a:cubicBezTo>
                        <a:pt x="240700" y="199172"/>
                        <a:pt x="223411" y="198966"/>
                        <a:pt x="209862" y="207096"/>
                      </a:cubicBezTo>
                      <a:cubicBezTo>
                        <a:pt x="197743" y="214367"/>
                        <a:pt x="190918" y="228248"/>
                        <a:pt x="179882" y="237077"/>
                      </a:cubicBezTo>
                      <a:cubicBezTo>
                        <a:pt x="143008" y="266577"/>
                        <a:pt x="132075" y="260845"/>
                        <a:pt x="104931" y="297037"/>
                      </a:cubicBezTo>
                      <a:cubicBezTo>
                        <a:pt x="83312" y="325862"/>
                        <a:pt x="44971" y="386978"/>
                        <a:pt x="44971" y="386978"/>
                      </a:cubicBezTo>
                      <a:cubicBezTo>
                        <a:pt x="35017" y="416841"/>
                        <a:pt x="18754" y="461800"/>
                        <a:pt x="14990" y="491909"/>
                      </a:cubicBezTo>
                      <a:cubicBezTo>
                        <a:pt x="7527" y="551613"/>
                        <a:pt x="4997" y="611830"/>
                        <a:pt x="0" y="671791"/>
                      </a:cubicBezTo>
                      <a:cubicBezTo>
                        <a:pt x="913" y="683656"/>
                        <a:pt x="8482" y="884283"/>
                        <a:pt x="29981" y="941614"/>
                      </a:cubicBezTo>
                      <a:cubicBezTo>
                        <a:pt x="36307" y="958483"/>
                        <a:pt x="51904" y="970471"/>
                        <a:pt x="59961" y="986585"/>
                      </a:cubicBezTo>
                      <a:cubicBezTo>
                        <a:pt x="67027" y="1000718"/>
                        <a:pt x="69954" y="1016565"/>
                        <a:pt x="74951" y="1031555"/>
                      </a:cubicBezTo>
                      <a:cubicBezTo>
                        <a:pt x="79848" y="1060935"/>
                        <a:pt x="95953" y="1163526"/>
                        <a:pt x="104931" y="1196447"/>
                      </a:cubicBezTo>
                      <a:cubicBezTo>
                        <a:pt x="113246" y="1226936"/>
                        <a:pt x="120779" y="1258122"/>
                        <a:pt x="134912" y="1286388"/>
                      </a:cubicBezTo>
                      <a:cubicBezTo>
                        <a:pt x="144905" y="1306375"/>
                        <a:pt x="150586" y="1329182"/>
                        <a:pt x="164892" y="1346349"/>
                      </a:cubicBezTo>
                      <a:cubicBezTo>
                        <a:pt x="176425" y="1360189"/>
                        <a:pt x="194872" y="1366336"/>
                        <a:pt x="209862" y="1376329"/>
                      </a:cubicBezTo>
                      <a:cubicBezTo>
                        <a:pt x="226875" y="1410354"/>
                        <a:pt x="244398" y="1451598"/>
                        <a:pt x="269823" y="1481260"/>
                      </a:cubicBezTo>
                      <a:cubicBezTo>
                        <a:pt x="288218" y="1502721"/>
                        <a:pt x="302969" y="1532283"/>
                        <a:pt x="329784" y="1541221"/>
                      </a:cubicBezTo>
                      <a:lnTo>
                        <a:pt x="374754" y="1556211"/>
                      </a:lnTo>
                      <a:cubicBezTo>
                        <a:pt x="445888" y="1627345"/>
                        <a:pt x="407900" y="1607234"/>
                        <a:pt x="479685" y="1631162"/>
                      </a:cubicBezTo>
                      <a:cubicBezTo>
                        <a:pt x="489679" y="1641155"/>
                        <a:pt x="497025" y="1654822"/>
                        <a:pt x="509666" y="1661142"/>
                      </a:cubicBezTo>
                      <a:cubicBezTo>
                        <a:pt x="537932" y="1675275"/>
                        <a:pt x="568948" y="1683458"/>
                        <a:pt x="599607" y="1691123"/>
                      </a:cubicBezTo>
                      <a:cubicBezTo>
                        <a:pt x="714724" y="1719902"/>
                        <a:pt x="603364" y="1694247"/>
                        <a:pt x="764499" y="1721103"/>
                      </a:cubicBezTo>
                      <a:cubicBezTo>
                        <a:pt x="789630" y="1725292"/>
                        <a:pt x="814382" y="1731535"/>
                        <a:pt x="839449" y="1736093"/>
                      </a:cubicBezTo>
                      <a:cubicBezTo>
                        <a:pt x="869353" y="1741530"/>
                        <a:pt x="899410" y="1746086"/>
                        <a:pt x="929390" y="1751083"/>
                      </a:cubicBezTo>
                      <a:cubicBezTo>
                        <a:pt x="1349883" y="1719936"/>
                        <a:pt x="1205786" y="1763883"/>
                        <a:pt x="1379095" y="1706113"/>
                      </a:cubicBezTo>
                      <a:cubicBezTo>
                        <a:pt x="1482183" y="1637387"/>
                        <a:pt x="1434853" y="1657546"/>
                        <a:pt x="1514007" y="1631162"/>
                      </a:cubicBezTo>
                      <a:cubicBezTo>
                        <a:pt x="1533994" y="1601182"/>
                        <a:pt x="1548489" y="1566699"/>
                        <a:pt x="1573967" y="1541221"/>
                      </a:cubicBezTo>
                      <a:cubicBezTo>
                        <a:pt x="1593954" y="1521234"/>
                        <a:pt x="1618249" y="1504779"/>
                        <a:pt x="1633928" y="1481260"/>
                      </a:cubicBezTo>
                      <a:cubicBezTo>
                        <a:pt x="1708362" y="1369609"/>
                        <a:pt x="1612696" y="1506738"/>
                        <a:pt x="1708879" y="1391319"/>
                      </a:cubicBezTo>
                      <a:cubicBezTo>
                        <a:pt x="1803429" y="1277859"/>
                        <a:pt x="1681615" y="1403593"/>
                        <a:pt x="1768840" y="1316368"/>
                      </a:cubicBezTo>
                      <a:cubicBezTo>
                        <a:pt x="1806519" y="1203331"/>
                        <a:pt x="1755692" y="1342666"/>
                        <a:pt x="1813810" y="1226428"/>
                      </a:cubicBezTo>
                      <a:cubicBezTo>
                        <a:pt x="1852728" y="1148591"/>
                        <a:pt x="1800222" y="1210034"/>
                        <a:pt x="1858781" y="1151477"/>
                      </a:cubicBezTo>
                      <a:cubicBezTo>
                        <a:pt x="1920325" y="966841"/>
                        <a:pt x="1882598" y="1097397"/>
                        <a:pt x="1858781" y="656801"/>
                      </a:cubicBezTo>
                      <a:cubicBezTo>
                        <a:pt x="1856229" y="609588"/>
                        <a:pt x="1843407" y="540600"/>
                        <a:pt x="1828800" y="491909"/>
                      </a:cubicBezTo>
                      <a:cubicBezTo>
                        <a:pt x="1811433" y="434018"/>
                        <a:pt x="1805911" y="400248"/>
                        <a:pt x="1768840" y="356998"/>
                      </a:cubicBezTo>
                      <a:cubicBezTo>
                        <a:pt x="1750445" y="335537"/>
                        <a:pt x="1732398" y="312716"/>
                        <a:pt x="1708879" y="297037"/>
                      </a:cubicBezTo>
                      <a:cubicBezTo>
                        <a:pt x="1678899" y="277050"/>
                        <a:pt x="1653894" y="245816"/>
                        <a:pt x="1618938" y="237077"/>
                      </a:cubicBezTo>
                      <a:cubicBezTo>
                        <a:pt x="1483688" y="203264"/>
                        <a:pt x="1538107" y="220126"/>
                        <a:pt x="1454046" y="192106"/>
                      </a:cubicBezTo>
                      <a:cubicBezTo>
                        <a:pt x="1382780" y="144596"/>
                        <a:pt x="1426169" y="167824"/>
                        <a:pt x="1319135" y="132146"/>
                      </a:cubicBezTo>
                      <a:lnTo>
                        <a:pt x="1274164" y="117155"/>
                      </a:lnTo>
                      <a:lnTo>
                        <a:pt x="1229194" y="102165"/>
                      </a:lnTo>
                      <a:cubicBezTo>
                        <a:pt x="1219200" y="92172"/>
                        <a:pt x="1213131" y="74641"/>
                        <a:pt x="1199213" y="72185"/>
                      </a:cubicBezTo>
                      <a:cubicBezTo>
                        <a:pt x="790159" y="0"/>
                        <a:pt x="1081055" y="92759"/>
                        <a:pt x="929390" y="42205"/>
                      </a:cubicBezTo>
                      <a:cubicBezTo>
                        <a:pt x="603437" y="57726"/>
                        <a:pt x="672059" y="62192"/>
                        <a:pt x="599607" y="72185"/>
                      </a:cubicBezTo>
                      <a:close/>
                    </a:path>
                  </a:pathLst>
                </a:custGeom>
                <a:ln>
                  <a:noFill/>
                </a:ln>
                <a:effectLst>
                  <a:outerShdw blurRad="152400" dist="317500" dir="5400000" sx="90000" sy="-19000" rotWithShape="0">
                    <a:prstClr val="black">
                      <a:alpha val="15000"/>
                    </a:prst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AutoShape 34"/>
                <p:cNvCxnSpPr>
                  <a:cxnSpLocks noChangeShapeType="1"/>
                </p:cNvCxnSpPr>
                <p:nvPr/>
              </p:nvCxnSpPr>
              <p:spPr bwMode="auto">
                <a:xfrm rot="16200000" flipH="1" flipV="1">
                  <a:off x="4407062" y="2879559"/>
                  <a:ext cx="1188720" cy="1588"/>
                </a:xfrm>
                <a:prstGeom prst="straightConnector1">
                  <a:avLst/>
                </a:prstGeom>
                <a:ln>
                  <a:headEnd/>
                  <a:tailEnd type="stealth" w="lg" len="lg"/>
                </a:ln>
              </p:spPr>
              <p:style>
                <a:lnRef idx="3">
                  <a:schemeClr val="dk1"/>
                </a:lnRef>
                <a:fillRef idx="0">
                  <a:schemeClr val="dk1"/>
                </a:fillRef>
                <a:effectRef idx="2">
                  <a:schemeClr val="dk1"/>
                </a:effectRef>
                <a:fontRef idx="minor">
                  <a:schemeClr val="tx1"/>
                </a:fontRef>
              </p:style>
            </p:cxnSp>
            <p:cxnSp>
              <p:nvCxnSpPr>
                <p:cNvPr id="52" name="AutoShape 34"/>
                <p:cNvCxnSpPr>
                  <a:cxnSpLocks noChangeShapeType="1"/>
                </p:cNvCxnSpPr>
                <p:nvPr/>
              </p:nvCxnSpPr>
              <p:spPr bwMode="auto">
                <a:xfrm rot="5400000" flipH="1" flipV="1">
                  <a:off x="4173164" y="4470778"/>
                  <a:ext cx="1656516" cy="1588"/>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cxnSp>
              <p:nvCxnSpPr>
                <p:cNvPr id="53" name="AutoShape 34"/>
                <p:cNvCxnSpPr>
                  <a:cxnSpLocks noChangeShapeType="1"/>
                </p:cNvCxnSpPr>
                <p:nvPr/>
              </p:nvCxnSpPr>
              <p:spPr bwMode="auto">
                <a:xfrm rot="10800000" flipH="1" flipV="1">
                  <a:off x="3537588" y="5286388"/>
                  <a:ext cx="1463040" cy="1588"/>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cxnSp>
              <p:nvCxnSpPr>
                <p:cNvPr id="54" name="AutoShape 35"/>
                <p:cNvCxnSpPr>
                  <a:cxnSpLocks noChangeAspect="1" noChangeShapeType="1"/>
                </p:cNvCxnSpPr>
                <p:nvPr/>
              </p:nvCxnSpPr>
              <p:spPr bwMode="auto">
                <a:xfrm rot="10800000" flipV="1">
                  <a:off x="5000629" y="4306258"/>
                  <a:ext cx="1005840" cy="1005840"/>
                </a:xfrm>
                <a:prstGeom prst="straightConnector1">
                  <a:avLst/>
                </a:prstGeom>
                <a:ln>
                  <a:headEnd type="stealth" w="lg" len="lg"/>
                  <a:tailEnd type="stealth" w="lg" len="lg"/>
                </a:ln>
              </p:spPr>
              <p:style>
                <a:lnRef idx="1">
                  <a:schemeClr val="dk1"/>
                </a:lnRef>
                <a:fillRef idx="0">
                  <a:schemeClr val="dk1"/>
                </a:fillRef>
                <a:effectRef idx="0">
                  <a:schemeClr val="dk1"/>
                </a:effectRef>
                <a:fontRef idx="minor">
                  <a:schemeClr val="tx1"/>
                </a:fontRef>
              </p:style>
            </p:cxnSp>
            <p:graphicFrame>
              <p:nvGraphicFramePr>
                <p:cNvPr id="55" name="Object 54"/>
                <p:cNvGraphicFramePr>
                  <a:graphicFrameLocks noChangeAspect="1"/>
                </p:cNvGraphicFramePr>
                <p:nvPr/>
              </p:nvGraphicFramePr>
              <p:xfrm>
                <a:off x="5500694" y="4754563"/>
                <a:ext cx="549275" cy="376238"/>
              </p:xfrm>
              <a:graphic>
                <a:graphicData uri="http://schemas.openxmlformats.org/presentationml/2006/ole">
                  <p:oleObj spid="_x0000_s20486" name="Equation" r:id="rId7" imgW="152280" imgH="177480" progId="Equation.3">
                    <p:embed/>
                  </p:oleObj>
                </a:graphicData>
              </a:graphic>
            </p:graphicFrame>
            <p:graphicFrame>
              <p:nvGraphicFramePr>
                <p:cNvPr id="56" name="Object 3"/>
                <p:cNvGraphicFramePr>
                  <a:graphicFrameLocks noChangeAspect="1"/>
                </p:cNvGraphicFramePr>
                <p:nvPr/>
              </p:nvGraphicFramePr>
              <p:xfrm>
                <a:off x="3879838" y="5326063"/>
                <a:ext cx="549286" cy="430213"/>
              </p:xfrm>
              <a:graphic>
                <a:graphicData uri="http://schemas.openxmlformats.org/presentationml/2006/ole">
                  <p:oleObj spid="_x0000_s20487" name="Equation" r:id="rId8" imgW="164880" imgH="203040" progId="Equation.3">
                    <p:embed/>
                  </p:oleObj>
                </a:graphicData>
              </a:graphic>
            </p:graphicFrame>
            <p:sp>
              <p:nvSpPr>
                <p:cNvPr id="58" name="TextBox 57"/>
                <p:cNvSpPr txBox="1"/>
                <p:nvPr/>
              </p:nvSpPr>
              <p:spPr>
                <a:xfrm>
                  <a:off x="5000628" y="3286124"/>
                  <a:ext cx="642942" cy="461665"/>
                </a:xfrm>
                <a:prstGeom prst="rect">
                  <a:avLst/>
                </a:prstGeom>
                <a:noFill/>
              </p:spPr>
              <p:txBody>
                <a:bodyPr wrap="square" rtlCol="0">
                  <a:spAutoFit/>
                </a:bodyPr>
                <a:lstStyle/>
                <a:p>
                  <a:pPr algn="ctr"/>
                  <a:r>
                    <a:rPr lang="en-US" sz="2400" b="1" i="1" dirty="0" smtClean="0">
                      <a:solidFill>
                        <a:srgbClr val="FFC000"/>
                      </a:solidFill>
                      <a:latin typeface="Times New Roman" pitchFamily="18" charset="0"/>
                      <a:cs typeface="Times New Roman" pitchFamily="18" charset="0"/>
                    </a:rPr>
                    <a:t>CG</a:t>
                  </a:r>
                  <a:endParaRPr lang="en-US" sz="2400" b="1" i="1" dirty="0">
                    <a:solidFill>
                      <a:srgbClr val="FFC000"/>
                    </a:solidFill>
                    <a:latin typeface="Times New Roman" pitchFamily="18" charset="0"/>
                    <a:cs typeface="Times New Roman" pitchFamily="18" charset="0"/>
                  </a:endParaRPr>
                </a:p>
              </p:txBody>
            </p:sp>
          </p:grpSp>
          <p:graphicFrame>
            <p:nvGraphicFramePr>
              <p:cNvPr id="40" name="Object 3"/>
              <p:cNvGraphicFramePr>
                <a:graphicFrameLocks noChangeAspect="1"/>
              </p:cNvGraphicFramePr>
              <p:nvPr/>
            </p:nvGraphicFramePr>
            <p:xfrm>
              <a:off x="4500562" y="4397376"/>
              <a:ext cx="504825" cy="349250"/>
            </p:xfrm>
            <a:graphic>
              <a:graphicData uri="http://schemas.openxmlformats.org/presentationml/2006/ole">
                <p:oleObj spid="_x0000_s20488" name="Equation" r:id="rId9" imgW="139680" imgH="164880" progId="Equation.3">
                  <p:embed/>
                </p:oleObj>
              </a:graphicData>
            </a:graphic>
          </p:graphicFrame>
        </p:grpSp>
        <p:sp>
          <p:nvSpPr>
            <p:cNvPr id="57" name="Oval 56"/>
            <p:cNvSpPr/>
            <p:nvPr/>
          </p:nvSpPr>
          <p:spPr>
            <a:xfrm>
              <a:off x="6715140" y="3429000"/>
              <a:ext cx="182880" cy="18288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gr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Center of gravity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p:cNvGrpSpPr/>
          <p:nvPr/>
        </p:nvGrpSpPr>
        <p:grpSpPr>
          <a:xfrm>
            <a:off x="4202112" y="2357430"/>
            <a:ext cx="1655772" cy="1574540"/>
            <a:chOff x="6215074" y="1571612"/>
            <a:chExt cx="1655772" cy="1574540"/>
          </a:xfrm>
        </p:grpSpPr>
        <p:graphicFrame>
          <p:nvGraphicFramePr>
            <p:cNvPr id="38" name="Object 37"/>
            <p:cNvGraphicFramePr>
              <a:graphicFrameLocks noChangeAspect="1"/>
            </p:cNvGraphicFramePr>
            <p:nvPr/>
          </p:nvGraphicFramePr>
          <p:xfrm>
            <a:off x="6643702" y="2571744"/>
            <a:ext cx="1227144" cy="574408"/>
          </p:xfrm>
          <a:graphic>
            <a:graphicData uri="http://schemas.openxmlformats.org/presentationml/2006/ole">
              <p:oleObj spid="_x0000_s19461" name="Equation" r:id="rId4" imgW="596880" imgH="279360" progId="Equation.3">
                <p:embed/>
              </p:oleObj>
            </a:graphicData>
          </a:graphic>
        </p:graphicFrame>
        <p:sp>
          <p:nvSpPr>
            <p:cNvPr id="39" name="Rounded Rectangular Callout 38"/>
            <p:cNvSpPr/>
            <p:nvPr/>
          </p:nvSpPr>
          <p:spPr>
            <a:xfrm>
              <a:off x="6215074" y="1571612"/>
              <a:ext cx="1143008" cy="785818"/>
            </a:xfrm>
            <a:prstGeom prst="wedgeRoundRectCallout">
              <a:avLst>
                <a:gd name="adj1" fmla="val -9030"/>
                <a:gd name="adj2" fmla="val 8157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Weight </a:t>
              </a:r>
              <a:endParaRPr lang="en-US" sz="2000" b="1" dirty="0"/>
            </a:p>
          </p:txBody>
        </p:sp>
      </p:grpSp>
      <p:sp>
        <p:nvSpPr>
          <p:cNvPr id="41" name="TextBox 40"/>
          <p:cNvSpPr txBox="1"/>
          <p:nvPr/>
        </p:nvSpPr>
        <p:spPr>
          <a:xfrm>
            <a:off x="1000100" y="1714488"/>
            <a:ext cx="7643866"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The weight of the body is found by integrating the small portions of </a:t>
            </a:r>
            <a:r>
              <a:rPr lang="en-US" sz="2000" i="1" dirty="0" err="1" smtClean="0"/>
              <a:t>dw</a:t>
            </a:r>
            <a:r>
              <a:rPr lang="en-US" sz="2000" dirty="0" smtClean="0"/>
              <a:t>. </a:t>
            </a:r>
          </a:p>
        </p:txBody>
      </p:sp>
      <p:sp>
        <p:nvSpPr>
          <p:cNvPr id="42" name="TextBox 41"/>
          <p:cNvSpPr txBox="1"/>
          <p:nvPr/>
        </p:nvSpPr>
        <p:spPr>
          <a:xfrm>
            <a:off x="1000100" y="4100460"/>
            <a:ext cx="7643866"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The weight of a body acts at a point in the body called the center of gravity  </a:t>
            </a:r>
          </a:p>
        </p:txBody>
      </p:sp>
      <p:sp>
        <p:nvSpPr>
          <p:cNvPr id="15" name="TextBox 14"/>
          <p:cNvSpPr txBox="1"/>
          <p:nvPr/>
        </p:nvSpPr>
        <p:spPr>
          <a:xfrm>
            <a:off x="1000100" y="5007130"/>
            <a:ext cx="7643866"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The position of the center of gravity is found by applying the equilibrium of moment equations where the summation of moment at C.G equal zero   </a:t>
            </a:r>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Center of gravity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7643866"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The location of C.G of a certain body is found as:</a:t>
            </a:r>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36867" name="Bitmap Image" r:id="rId4" imgW="0" imgH="0" progId="PBrush">
              <p:embed/>
            </p:oleObj>
          </a:graphicData>
        </a:graphic>
      </p:graphicFrame>
      <p:graphicFrame>
        <p:nvGraphicFramePr>
          <p:cNvPr id="18" name="Object 17"/>
          <p:cNvGraphicFramePr>
            <a:graphicFrameLocks noChangeAspect="1"/>
          </p:cNvGraphicFramePr>
          <p:nvPr/>
        </p:nvGraphicFramePr>
        <p:xfrm>
          <a:off x="4114800" y="3321050"/>
          <a:ext cx="914400" cy="215900"/>
        </p:xfrm>
        <a:graphic>
          <a:graphicData uri="http://schemas.openxmlformats.org/presentationml/2006/ole">
            <p:oleObj spid="_x0000_s36868" name="Equation" r:id="rId5" imgW="914400" imgH="215640" progId="Equation.3">
              <p:embed/>
            </p:oleObj>
          </a:graphicData>
        </a:graphic>
      </p:graphicFrame>
      <p:graphicFrame>
        <p:nvGraphicFramePr>
          <p:cNvPr id="20" name="Object 19"/>
          <p:cNvGraphicFramePr>
            <a:graphicFrameLocks noChangeAspect="1"/>
          </p:cNvGraphicFramePr>
          <p:nvPr/>
        </p:nvGraphicFramePr>
        <p:xfrm>
          <a:off x="1071538" y="2357430"/>
          <a:ext cx="1428760" cy="1232656"/>
        </p:xfrm>
        <a:graphic>
          <a:graphicData uri="http://schemas.openxmlformats.org/presentationml/2006/ole">
            <p:oleObj spid="_x0000_s36869" name="Equation" r:id="rId6" imgW="647640" imgH="558720" progId="Equation.3">
              <p:embed/>
            </p:oleObj>
          </a:graphicData>
        </a:graphic>
      </p:graphicFrame>
      <p:pic>
        <p:nvPicPr>
          <p:cNvPr id="36870" name="Picture 6"/>
          <p:cNvPicPr>
            <a:picLocks noChangeAspect="1" noChangeArrowheads="1"/>
          </p:cNvPicPr>
          <p:nvPr/>
        </p:nvPicPr>
        <p:blipFill>
          <a:blip r:embed="rId7" cstate="print"/>
          <a:srcRect/>
          <a:stretch>
            <a:fillRect/>
          </a:stretch>
        </p:blipFill>
        <p:spPr bwMode="auto">
          <a:xfrm>
            <a:off x="2860752" y="2500305"/>
            <a:ext cx="6068965" cy="3445697"/>
          </a:xfrm>
          <a:prstGeom prst="rect">
            <a:avLst/>
          </a:prstGeom>
          <a:noFill/>
          <a:ln w="9525">
            <a:noFill/>
            <a:miter lim="800000"/>
            <a:headEnd/>
            <a:tailEnd/>
          </a:ln>
          <a:effectLst/>
        </p:spPr>
      </p:pic>
      <p:graphicFrame>
        <p:nvGraphicFramePr>
          <p:cNvPr id="36871" name="Object 7"/>
          <p:cNvGraphicFramePr>
            <a:graphicFrameLocks noChangeAspect="1"/>
          </p:cNvGraphicFramePr>
          <p:nvPr/>
        </p:nvGraphicFramePr>
        <p:xfrm>
          <a:off x="1042988" y="3697288"/>
          <a:ext cx="1485900" cy="1231900"/>
        </p:xfrm>
        <a:graphic>
          <a:graphicData uri="http://schemas.openxmlformats.org/presentationml/2006/ole">
            <p:oleObj spid="_x0000_s36871" name="Equation" r:id="rId8" imgW="672840" imgH="558720" progId="Equation.3">
              <p:embed/>
            </p:oleObj>
          </a:graphicData>
        </a:graphic>
      </p:graphicFrame>
      <p:graphicFrame>
        <p:nvGraphicFramePr>
          <p:cNvPr id="36872" name="Object 8"/>
          <p:cNvGraphicFramePr>
            <a:graphicFrameLocks noChangeAspect="1"/>
          </p:cNvGraphicFramePr>
          <p:nvPr/>
        </p:nvGraphicFramePr>
        <p:xfrm>
          <a:off x="1071538" y="5054600"/>
          <a:ext cx="1401763" cy="1231900"/>
        </p:xfrm>
        <a:graphic>
          <a:graphicData uri="http://schemas.openxmlformats.org/presentationml/2006/ole">
            <p:oleObj spid="_x0000_s36872" name="Equation" r:id="rId9" imgW="634680" imgH="55872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Center of mass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7643866"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As in the center of gravity, center of mass represent the point where we can assume that all the mass is concentrated in it. Mathematically, the location of the center of mass can be found by: </a:t>
            </a:r>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38914" name="Bitmap Image" r:id="rId4" imgW="0" imgH="0" progId="PBrush">
              <p:embed/>
            </p:oleObj>
          </a:graphicData>
        </a:graphic>
      </p:graphicFrame>
      <p:graphicFrame>
        <p:nvGraphicFramePr>
          <p:cNvPr id="18" name="Object 17"/>
          <p:cNvGraphicFramePr>
            <a:graphicFrameLocks noChangeAspect="1"/>
          </p:cNvGraphicFramePr>
          <p:nvPr/>
        </p:nvGraphicFramePr>
        <p:xfrm>
          <a:off x="4114800" y="3321050"/>
          <a:ext cx="914400" cy="215900"/>
        </p:xfrm>
        <a:graphic>
          <a:graphicData uri="http://schemas.openxmlformats.org/presentationml/2006/ole">
            <p:oleObj spid="_x0000_s38915" name="Equation" r:id="rId5" imgW="914400" imgH="215640" progId="Equation.3">
              <p:embed/>
            </p:oleObj>
          </a:graphicData>
        </a:graphic>
      </p:graphicFrame>
      <p:graphicFrame>
        <p:nvGraphicFramePr>
          <p:cNvPr id="20" name="Object 19"/>
          <p:cNvGraphicFramePr>
            <a:graphicFrameLocks noChangeAspect="1"/>
          </p:cNvGraphicFramePr>
          <p:nvPr/>
        </p:nvGraphicFramePr>
        <p:xfrm>
          <a:off x="1857366" y="3911612"/>
          <a:ext cx="1457325" cy="1231900"/>
        </p:xfrm>
        <a:graphic>
          <a:graphicData uri="http://schemas.openxmlformats.org/presentationml/2006/ole">
            <p:oleObj spid="_x0000_s38916" name="Equation" r:id="rId6" imgW="660240" imgH="558720" progId="Equation.3">
              <p:embed/>
            </p:oleObj>
          </a:graphicData>
        </a:graphic>
      </p:graphicFrame>
      <p:graphicFrame>
        <p:nvGraphicFramePr>
          <p:cNvPr id="36871" name="Object 7"/>
          <p:cNvGraphicFramePr>
            <a:graphicFrameLocks noChangeAspect="1"/>
          </p:cNvGraphicFramePr>
          <p:nvPr/>
        </p:nvGraphicFramePr>
        <p:xfrm>
          <a:off x="4071944" y="3857628"/>
          <a:ext cx="1485900" cy="1231900"/>
        </p:xfrm>
        <a:graphic>
          <a:graphicData uri="http://schemas.openxmlformats.org/presentationml/2006/ole">
            <p:oleObj spid="_x0000_s38917" name="Equation" r:id="rId7" imgW="672840" imgH="558720" progId="Equation.3">
              <p:embed/>
            </p:oleObj>
          </a:graphicData>
        </a:graphic>
      </p:graphicFrame>
      <p:graphicFrame>
        <p:nvGraphicFramePr>
          <p:cNvPr id="36872" name="Object 8"/>
          <p:cNvGraphicFramePr>
            <a:graphicFrameLocks noChangeAspect="1"/>
          </p:cNvGraphicFramePr>
          <p:nvPr/>
        </p:nvGraphicFramePr>
        <p:xfrm>
          <a:off x="6286522" y="3786190"/>
          <a:ext cx="1428750" cy="1231900"/>
        </p:xfrm>
        <a:graphic>
          <a:graphicData uri="http://schemas.openxmlformats.org/presentationml/2006/ole">
            <p:oleObj spid="_x0000_s38918" name="Equation" r:id="rId8" imgW="647640" imgH="558720" progId="Equation.3">
              <p:embed/>
            </p:oleObj>
          </a:graphicData>
        </a:graphic>
      </p:graphicFrame>
      <p:sp>
        <p:nvSpPr>
          <p:cNvPr id="21" name="Rectangle 20"/>
          <p:cNvSpPr/>
          <p:nvPr/>
        </p:nvSpPr>
        <p:spPr>
          <a:xfrm>
            <a:off x="3357554" y="2857496"/>
            <a:ext cx="2172923" cy="523220"/>
          </a:xfrm>
          <a:prstGeom prst="rect">
            <a:avLst/>
          </a:prstGeom>
        </p:spPr>
        <p:txBody>
          <a:bodyPr wrap="square">
            <a:spAutoFit/>
          </a:bodyPr>
          <a:lstStyle/>
          <a:p>
            <a:pPr algn="ctr"/>
            <a:r>
              <a:rPr lang="en-US" sz="2800" i="1" dirty="0" err="1" smtClean="0">
                <a:latin typeface="Times New Roman" pitchFamily="18" charset="0"/>
                <a:cs typeface="Times New Roman" pitchFamily="18" charset="0"/>
              </a:rPr>
              <a:t>dW</a:t>
            </a:r>
            <a:r>
              <a:rPr lang="en-US" sz="2800" i="1" dirty="0" smtClean="0">
                <a:latin typeface="Times New Roman" pitchFamily="18" charset="0"/>
                <a:cs typeface="Times New Roman" pitchFamily="18" charset="0"/>
              </a:rPr>
              <a:t> = g dm</a:t>
            </a:r>
            <a:endParaRPr lang="en-US" sz="2800" dirty="0">
              <a:latin typeface="Times New Roman" pitchFamily="18" charset="0"/>
              <a:cs typeface="Times New Roman" pitchFamily="18" charset="0"/>
            </a:endParaRPr>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Center of volume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7643866"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000" dirty="0" smtClean="0"/>
              <a:t>If the body is made from a constant density material, then the center of volume can be found from the relation between the mass and the density: </a:t>
            </a:r>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39938" name="Bitmap Image" r:id="rId4" imgW="0" imgH="0" progId="PBrush">
              <p:embed/>
            </p:oleObj>
          </a:graphicData>
        </a:graphic>
      </p:graphicFrame>
      <p:graphicFrame>
        <p:nvGraphicFramePr>
          <p:cNvPr id="20" name="Object 19"/>
          <p:cNvGraphicFramePr>
            <a:graphicFrameLocks noChangeAspect="1"/>
          </p:cNvGraphicFramePr>
          <p:nvPr/>
        </p:nvGraphicFramePr>
        <p:xfrm>
          <a:off x="1857366" y="3911612"/>
          <a:ext cx="1457325" cy="1231900"/>
        </p:xfrm>
        <a:graphic>
          <a:graphicData uri="http://schemas.openxmlformats.org/presentationml/2006/ole">
            <p:oleObj spid="_x0000_s39940" name="Equation" r:id="rId5" imgW="660240" imgH="558720" progId="Equation.3">
              <p:embed/>
            </p:oleObj>
          </a:graphicData>
        </a:graphic>
      </p:graphicFrame>
      <p:graphicFrame>
        <p:nvGraphicFramePr>
          <p:cNvPr id="36871" name="Object 7"/>
          <p:cNvGraphicFramePr>
            <a:graphicFrameLocks noChangeAspect="1"/>
          </p:cNvGraphicFramePr>
          <p:nvPr/>
        </p:nvGraphicFramePr>
        <p:xfrm>
          <a:off x="4057650" y="3857625"/>
          <a:ext cx="1514475" cy="1231900"/>
        </p:xfrm>
        <a:graphic>
          <a:graphicData uri="http://schemas.openxmlformats.org/presentationml/2006/ole">
            <p:oleObj spid="_x0000_s39941" name="Equation" r:id="rId6" imgW="685800" imgH="558720" progId="Equation.3">
              <p:embed/>
            </p:oleObj>
          </a:graphicData>
        </a:graphic>
      </p:graphicFrame>
      <p:graphicFrame>
        <p:nvGraphicFramePr>
          <p:cNvPr id="36872" name="Object 8"/>
          <p:cNvGraphicFramePr>
            <a:graphicFrameLocks noChangeAspect="1"/>
          </p:cNvGraphicFramePr>
          <p:nvPr/>
        </p:nvGraphicFramePr>
        <p:xfrm>
          <a:off x="6273800" y="3786188"/>
          <a:ext cx="1455738" cy="1231900"/>
        </p:xfrm>
        <a:graphic>
          <a:graphicData uri="http://schemas.openxmlformats.org/presentationml/2006/ole">
            <p:oleObj spid="_x0000_s39942" name="Equation" r:id="rId7" imgW="660240" imgH="558720" progId="Equation.3">
              <p:embed/>
            </p:oleObj>
          </a:graphicData>
        </a:graphic>
      </p:graphicFrame>
      <p:sp>
        <p:nvSpPr>
          <p:cNvPr id="21" name="Rectangle 20"/>
          <p:cNvSpPr/>
          <p:nvPr/>
        </p:nvSpPr>
        <p:spPr>
          <a:xfrm>
            <a:off x="3684961" y="2977218"/>
            <a:ext cx="2172923" cy="523220"/>
          </a:xfrm>
          <a:prstGeom prst="rect">
            <a:avLst/>
          </a:prstGeom>
        </p:spPr>
        <p:txBody>
          <a:bodyPr wrap="square">
            <a:spAutoFit/>
          </a:bodyPr>
          <a:lstStyle/>
          <a:p>
            <a:pPr algn="ctr"/>
            <a:r>
              <a:rPr lang="en-US" sz="2800" i="1" dirty="0" smtClean="0">
                <a:latin typeface="Times New Roman" pitchFamily="18" charset="0"/>
                <a:cs typeface="Times New Roman" pitchFamily="18" charset="0"/>
              </a:rPr>
              <a:t>dm = </a:t>
            </a:r>
            <a:r>
              <a:rPr lang="el-GR" sz="2800" i="1" smtClean="0">
                <a:latin typeface="Times New Roman" pitchFamily="18" charset="0"/>
                <a:cs typeface="Times New Roman" pitchFamily="18" charset="0"/>
              </a:rPr>
              <a:t>ρ</a:t>
            </a:r>
            <a:r>
              <a:rPr lang="en-US" sz="2800" i="1"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dV</a:t>
            </a:r>
            <a:endParaRPr lang="en-US" sz="2800" i="1" dirty="0">
              <a:latin typeface="Times New Roman" pitchFamily="18" charset="0"/>
              <a:cs typeface="Times New Roman" pitchFamily="18" charset="0"/>
            </a:endParaRPr>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000" b="1" dirty="0" err="1" smtClean="0"/>
              <a:t>Centroid</a:t>
            </a:r>
            <a:r>
              <a:rPr lang="en-US" sz="2000" b="1" dirty="0" smtClean="0"/>
              <a:t> of an Area</a:t>
            </a:r>
            <a:endParaRPr lang="en-US" sz="2000"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Object 19"/>
          <p:cNvGraphicFramePr>
            <a:graphicFrameLocks noChangeAspect="1"/>
          </p:cNvGraphicFramePr>
          <p:nvPr/>
        </p:nvGraphicFramePr>
        <p:xfrm>
          <a:off x="1884363" y="1697025"/>
          <a:ext cx="1401762" cy="1231900"/>
        </p:xfrm>
        <a:graphic>
          <a:graphicData uri="http://schemas.openxmlformats.org/presentationml/2006/ole">
            <p:oleObj spid="_x0000_s46083" name="Equation" r:id="rId4" imgW="634680" imgH="558720" progId="Equation.3">
              <p:embed/>
            </p:oleObj>
          </a:graphicData>
        </a:graphic>
      </p:graphicFrame>
      <p:graphicFrame>
        <p:nvGraphicFramePr>
          <p:cNvPr id="36871" name="Object 7"/>
          <p:cNvGraphicFramePr>
            <a:graphicFrameLocks noChangeAspect="1"/>
          </p:cNvGraphicFramePr>
          <p:nvPr/>
        </p:nvGraphicFramePr>
        <p:xfrm>
          <a:off x="4756162" y="1643050"/>
          <a:ext cx="1458912" cy="1231900"/>
        </p:xfrm>
        <a:graphic>
          <a:graphicData uri="http://schemas.openxmlformats.org/presentationml/2006/ole">
            <p:oleObj spid="_x0000_s46084" name="Equation" r:id="rId5" imgW="660240" imgH="558720" progId="Equation.3">
              <p:embed/>
            </p:oleObj>
          </a:graphicData>
        </a:graphic>
      </p:graphicFrame>
      <p:sp>
        <p:nvSpPr>
          <p:cNvPr id="18" name="Rectangle 17"/>
          <p:cNvSpPr/>
          <p:nvPr/>
        </p:nvSpPr>
        <p:spPr>
          <a:xfrm>
            <a:off x="785786" y="3357562"/>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000" b="1" dirty="0" err="1" smtClean="0"/>
              <a:t>Centroid</a:t>
            </a:r>
            <a:r>
              <a:rPr lang="en-US" sz="2000" b="1" dirty="0" smtClean="0"/>
              <a:t> of an Line </a:t>
            </a:r>
            <a:endParaRPr lang="en-US" sz="2000" b="1" dirty="0">
              <a:latin typeface="Times New Roman" pitchFamily="18" charset="0"/>
              <a:cs typeface="Times New Roman" pitchFamily="18" charset="0"/>
            </a:endParaRPr>
          </a:p>
        </p:txBody>
      </p:sp>
      <p:graphicFrame>
        <p:nvGraphicFramePr>
          <p:cNvPr id="22" name="Object 21"/>
          <p:cNvGraphicFramePr>
            <a:graphicFrameLocks noChangeAspect="1"/>
          </p:cNvGraphicFramePr>
          <p:nvPr/>
        </p:nvGraphicFramePr>
        <p:xfrm>
          <a:off x="1741487" y="3983041"/>
          <a:ext cx="1401762" cy="1231900"/>
        </p:xfrm>
        <a:graphic>
          <a:graphicData uri="http://schemas.openxmlformats.org/presentationml/2006/ole">
            <p:oleObj spid="_x0000_s46086" name="Equation" r:id="rId6" imgW="634680" imgH="558720" progId="Equation.3">
              <p:embed/>
            </p:oleObj>
          </a:graphicData>
        </a:graphic>
      </p:graphicFrame>
      <p:graphicFrame>
        <p:nvGraphicFramePr>
          <p:cNvPr id="23" name="Object 7"/>
          <p:cNvGraphicFramePr>
            <a:graphicFrameLocks noChangeAspect="1"/>
          </p:cNvGraphicFramePr>
          <p:nvPr/>
        </p:nvGraphicFramePr>
        <p:xfrm>
          <a:off x="4613286" y="3929066"/>
          <a:ext cx="1458912" cy="1231900"/>
        </p:xfrm>
        <a:graphic>
          <a:graphicData uri="http://schemas.openxmlformats.org/presentationml/2006/ole">
            <p:oleObj spid="_x0000_s46087" name="Equation" r:id="rId7" imgW="660240" imgH="55872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Center of Mass and Center of Gravity</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Analysis procedures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000100" y="1714488"/>
            <a:ext cx="2786082"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1" algn="just"/>
            <a:r>
              <a:rPr lang="en-US" sz="2000" dirty="0" smtClean="0"/>
              <a:t>Differential Element</a:t>
            </a:r>
          </a:p>
        </p:txBody>
      </p:sp>
      <p:graphicFrame>
        <p:nvGraphicFramePr>
          <p:cNvPr id="17" name="Object 16"/>
          <p:cNvGraphicFramePr>
            <a:graphicFrameLocks/>
          </p:cNvGraphicFramePr>
          <p:nvPr/>
        </p:nvGraphicFramePr>
        <p:xfrm>
          <a:off x="1524000" y="1397000"/>
          <a:ext cx="6096000" cy="4064000"/>
        </p:xfrm>
        <a:graphic>
          <a:graphicData uri="http://schemas.openxmlformats.org/presentationml/2006/ole">
            <p:oleObj spid="_x0000_s40962" name="Bitmap Image" r:id="rId4" imgW="0" imgH="0" progId="PBrush">
              <p:embed/>
            </p:oleObj>
          </a:graphicData>
        </a:graphic>
      </p:graphicFrame>
      <p:sp>
        <p:nvSpPr>
          <p:cNvPr id="18" name="TextBox 17"/>
          <p:cNvSpPr txBox="1"/>
          <p:nvPr/>
        </p:nvSpPr>
        <p:spPr>
          <a:xfrm>
            <a:off x="928662" y="2285992"/>
            <a:ext cx="7929618" cy="4199611"/>
          </a:xfrm>
          <a:prstGeom prst="rect">
            <a:avLst/>
          </a:prstGeom>
          <a:noFill/>
        </p:spPr>
        <p:txBody>
          <a:bodyPr wrap="square" rtlCol="0">
            <a:spAutoFit/>
          </a:bodyPr>
          <a:lstStyle/>
          <a:p>
            <a:pPr marL="342900" indent="-342900">
              <a:lnSpc>
                <a:spcPct val="150000"/>
              </a:lnSpc>
              <a:buFont typeface="+mj-lt"/>
              <a:buAutoNum type="arabicPeriod"/>
            </a:pPr>
            <a:r>
              <a:rPr lang="en-US" sz="2000" dirty="0" smtClean="0"/>
              <a:t>Define the coordinate system.</a:t>
            </a:r>
          </a:p>
          <a:p>
            <a:pPr marL="342900" indent="-342900">
              <a:lnSpc>
                <a:spcPct val="150000"/>
              </a:lnSpc>
              <a:buFont typeface="+mj-lt"/>
              <a:buAutoNum type="arabicPeriod"/>
            </a:pPr>
            <a:r>
              <a:rPr lang="en-US" sz="2000" dirty="0" smtClean="0"/>
              <a:t>Chose a suitable differential element for the integration</a:t>
            </a:r>
          </a:p>
          <a:p>
            <a:pPr marL="800100" lvl="1" indent="-342900">
              <a:lnSpc>
                <a:spcPct val="150000"/>
              </a:lnSpc>
              <a:buFont typeface="+mj-lt"/>
              <a:buAutoNum type="alphaLcPeriod"/>
            </a:pPr>
            <a:r>
              <a:rPr lang="en-US" sz="2000" dirty="0" smtClean="0"/>
              <a:t>For line: line segment </a:t>
            </a:r>
            <a:r>
              <a:rPr lang="en-US" sz="2000" dirty="0" err="1" smtClean="0"/>
              <a:t>dL</a:t>
            </a:r>
            <a:endParaRPr lang="en-US" sz="2000" dirty="0" smtClean="0"/>
          </a:p>
          <a:p>
            <a:pPr marL="800100" lvl="1" indent="-342900">
              <a:lnSpc>
                <a:spcPct val="150000"/>
              </a:lnSpc>
              <a:buFont typeface="+mj-lt"/>
              <a:buAutoNum type="alphaLcPeriod"/>
            </a:pPr>
            <a:r>
              <a:rPr lang="en-US" sz="2000" dirty="0" smtClean="0"/>
              <a:t>For area: rectangular element (</a:t>
            </a:r>
            <a:r>
              <a:rPr lang="en-US" sz="2000" dirty="0" err="1" smtClean="0"/>
              <a:t>dA</a:t>
            </a:r>
            <a:r>
              <a:rPr lang="en-US" sz="2000" dirty="0" smtClean="0"/>
              <a:t> = L </a:t>
            </a:r>
            <a:r>
              <a:rPr lang="en-US" sz="2000" dirty="0" err="1" smtClean="0"/>
              <a:t>dW</a:t>
            </a:r>
            <a:r>
              <a:rPr lang="en-US" sz="2000" dirty="0" smtClean="0"/>
              <a:t>; L is the length and W is the width)</a:t>
            </a:r>
          </a:p>
          <a:p>
            <a:pPr marL="800100" lvl="1" indent="-342900">
              <a:lnSpc>
                <a:spcPct val="150000"/>
              </a:lnSpc>
              <a:buFont typeface="+mj-lt"/>
              <a:buAutoNum type="alphaLcPeriod"/>
            </a:pPr>
            <a:r>
              <a:rPr lang="en-US" sz="2000" dirty="0" smtClean="0"/>
              <a:t>For volume: circular disk ( </a:t>
            </a:r>
            <a:r>
              <a:rPr lang="en-US" sz="2000" dirty="0" err="1" smtClean="0"/>
              <a:t>dV</a:t>
            </a:r>
            <a:r>
              <a:rPr lang="en-US" sz="2000" dirty="0" smtClean="0"/>
              <a:t>  = </a:t>
            </a:r>
            <a:r>
              <a:rPr lang="el-GR" sz="2000" dirty="0" smtClean="0"/>
              <a:t>π</a:t>
            </a:r>
            <a:r>
              <a:rPr lang="en-US" sz="2000" dirty="0" smtClean="0"/>
              <a:t>r</a:t>
            </a:r>
            <a:r>
              <a:rPr lang="en-US" sz="2000" baseline="30000" dirty="0" smtClean="0"/>
              <a:t>2</a:t>
            </a:r>
            <a:r>
              <a:rPr lang="en-US" sz="2000" dirty="0" smtClean="0"/>
              <a:t>.dt; r is the radius and t is the thickness)</a:t>
            </a:r>
          </a:p>
          <a:p>
            <a:pPr marL="284163" lvl="1" indent="-284163">
              <a:lnSpc>
                <a:spcPct val="150000"/>
              </a:lnSpc>
            </a:pPr>
            <a:r>
              <a:rPr lang="en-US" sz="2000" dirty="0" smtClean="0"/>
              <a:t>3. Be sure that the chosen element touch an arbitrary point P(</a:t>
            </a:r>
            <a:r>
              <a:rPr lang="en-US" sz="2000" dirty="0" err="1" smtClean="0"/>
              <a:t>x,y,z</a:t>
            </a:r>
            <a:r>
              <a:rPr lang="en-US" sz="2000" dirty="0" smtClean="0"/>
              <a:t>) located at the curve that define the boundary of the body       </a:t>
            </a:r>
            <a:endParaRPr lang="en-US" sz="2000" dirty="0"/>
          </a:p>
        </p:txBody>
      </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1443</TotalTime>
  <Words>621</Words>
  <Application>Microsoft Office PowerPoint</Application>
  <PresentationFormat>On-screen Show (4:3)</PresentationFormat>
  <Paragraphs>109</Paragraphs>
  <Slides>16</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19" baseType="lpstr">
      <vt:lpstr>Office Theme</vt:lpstr>
      <vt:lpstr>Equation</vt:lpstr>
      <vt:lpstr>Bitmap Image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362</cp:revision>
  <dcterms:created xsi:type="dcterms:W3CDTF">2013-05-06T16:21:25Z</dcterms:created>
  <dcterms:modified xsi:type="dcterms:W3CDTF">2013-12-30T06:06:46Z</dcterms:modified>
</cp:coreProperties>
</file>