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8" r:id="rId3"/>
    <p:sldId id="283" r:id="rId4"/>
    <p:sldId id="284" r:id="rId5"/>
    <p:sldId id="289" r:id="rId6"/>
    <p:sldId id="286" r:id="rId7"/>
    <p:sldId id="287" r:id="rId8"/>
    <p:sldId id="290" r:id="rId9"/>
    <p:sldId id="291" r:id="rId10"/>
    <p:sldId id="292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2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12/29/2013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12/29/2013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eight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8.2. </a:t>
            </a:r>
            <a:r>
              <a:rPr lang="en-US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r>
              <a:rPr lang="en-US" sz="32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1 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Common cases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221457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350" lvl="1" algn="ctr"/>
            <a:r>
              <a:rPr lang="en-US" sz="2000" b="1" dirty="0" smtClean="0"/>
              <a:t>Rectangle </a:t>
            </a:r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8370" name="Bitmap Image" r:id="rId5" imgW="0" imgH="0" progId="PBrush">
              <p:embed/>
            </p:oleObj>
          </a:graphicData>
        </a:graphic>
      </p:graphicFrame>
      <p:sp>
        <p:nvSpPr>
          <p:cNvPr id="36" name="Rectangle 35"/>
          <p:cNvSpPr/>
          <p:nvPr/>
        </p:nvSpPr>
        <p:spPr>
          <a:xfrm>
            <a:off x="928662" y="2642388"/>
            <a:ext cx="271464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16200000" flipH="1">
            <a:off x="1750199" y="3178173"/>
            <a:ext cx="107157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928662" y="3178173"/>
            <a:ext cx="2714644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Oval 51"/>
          <p:cNvSpPr>
            <a:spLocks noChangeAspect="1"/>
          </p:cNvSpPr>
          <p:nvPr/>
        </p:nvSpPr>
        <p:spPr>
          <a:xfrm>
            <a:off x="2214546" y="3122452"/>
            <a:ext cx="182880" cy="18288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786446" y="1714488"/>
            <a:ext cx="221457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350" lvl="1" algn="ctr"/>
            <a:r>
              <a:rPr lang="en-US" sz="2000" b="1" dirty="0" smtClean="0"/>
              <a:t>Circle 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6072198" y="2357430"/>
            <a:ext cx="1828800" cy="1828800"/>
            <a:chOff x="6072198" y="2500306"/>
            <a:chExt cx="1828800" cy="1828800"/>
          </a:xfrm>
        </p:grpSpPr>
        <p:sp>
          <p:nvSpPr>
            <p:cNvPr id="55" name="Flowchart: Or 54"/>
            <p:cNvSpPr/>
            <p:nvPr/>
          </p:nvSpPr>
          <p:spPr>
            <a:xfrm>
              <a:off x="6072198" y="2500306"/>
              <a:ext cx="1828800" cy="1828800"/>
            </a:xfrm>
            <a:prstGeom prst="flowChar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/>
          </p:nvSpPr>
          <p:spPr>
            <a:xfrm>
              <a:off x="6889450" y="3317558"/>
              <a:ext cx="182880" cy="182880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Centroid</a:t>
            </a:r>
            <a:r>
              <a:rPr lang="en-US" sz="2000" b="1" dirty="0" smtClean="0"/>
              <a:t> of an Area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884363" y="1697025"/>
          <a:ext cx="1401762" cy="1231900"/>
        </p:xfrm>
        <a:graphic>
          <a:graphicData uri="http://schemas.openxmlformats.org/presentationml/2006/ole">
            <p:oleObj spid="_x0000_s46083" name="Equation" r:id="rId5" imgW="634680" imgH="558720" progId="Equation.3">
              <p:embed/>
            </p:oleObj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084638" y="1643050"/>
          <a:ext cx="1458912" cy="1231900"/>
        </p:xfrm>
        <a:graphic>
          <a:graphicData uri="http://schemas.openxmlformats.org/presentationml/2006/ole">
            <p:oleObj spid="_x0000_s46084" name="Equation" r:id="rId6" imgW="660240" imgH="55872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785786" y="3357562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Centroid</a:t>
            </a:r>
            <a:r>
              <a:rPr lang="en-US" sz="2000" b="1" dirty="0" smtClean="0"/>
              <a:t> of an Line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741487" y="3983041"/>
          <a:ext cx="1401762" cy="1231900"/>
        </p:xfrm>
        <a:graphic>
          <a:graphicData uri="http://schemas.openxmlformats.org/presentationml/2006/ole">
            <p:oleObj spid="_x0000_s46086" name="Equation" r:id="rId7" imgW="634680" imgH="558720" progId="Equation.3">
              <p:embed/>
            </p:oleObj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3941762" y="3929066"/>
          <a:ext cx="1458912" cy="1231900"/>
        </p:xfrm>
        <a:graphic>
          <a:graphicData uri="http://schemas.openxmlformats.org/presentationml/2006/ole">
            <p:oleObj spid="_x0000_s46087" name="Equation" r:id="rId8" imgW="660240" imgH="55872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Analysis procedures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278608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Differential Element</a:t>
            </a:r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0962" name="Bitmap Image" r:id="rId5" imgW="0" imgH="0" progId="PBrush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928662" y="2285992"/>
            <a:ext cx="7929618" cy="4199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Define the coordinate system.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Chose a suitable differential element for the integration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2000" dirty="0" smtClean="0"/>
              <a:t>For line: line segment </a:t>
            </a:r>
            <a:r>
              <a:rPr lang="en-US" sz="2000" dirty="0" err="1" smtClean="0"/>
              <a:t>dL</a:t>
            </a:r>
            <a:endParaRPr lang="en-US" sz="2000" dirty="0" smtClean="0"/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2000" dirty="0" smtClean="0"/>
              <a:t>For area: rectangular element (</a:t>
            </a:r>
            <a:r>
              <a:rPr lang="en-US" sz="2000" dirty="0" err="1" smtClean="0"/>
              <a:t>dA</a:t>
            </a:r>
            <a:r>
              <a:rPr lang="en-US" sz="2000" dirty="0" smtClean="0"/>
              <a:t> = L </a:t>
            </a:r>
            <a:r>
              <a:rPr lang="en-US" sz="2000" dirty="0" err="1" smtClean="0"/>
              <a:t>dW</a:t>
            </a:r>
            <a:r>
              <a:rPr lang="en-US" sz="2000" dirty="0" smtClean="0"/>
              <a:t>; L is the length and W is the width)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2000" dirty="0" smtClean="0"/>
              <a:t>For volume: circular disk ( </a:t>
            </a:r>
            <a:r>
              <a:rPr lang="en-US" sz="2000" dirty="0" err="1" smtClean="0"/>
              <a:t>dV</a:t>
            </a:r>
            <a:r>
              <a:rPr lang="en-US" sz="2000" dirty="0" smtClean="0"/>
              <a:t>  = </a:t>
            </a:r>
            <a:r>
              <a:rPr lang="el-GR" sz="2000" dirty="0" smtClean="0"/>
              <a:t>π</a:t>
            </a:r>
            <a:r>
              <a:rPr lang="en-US" sz="2000" dirty="0" smtClean="0"/>
              <a:t>r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.dt; r is the radius and t is the thickness)</a:t>
            </a:r>
          </a:p>
          <a:p>
            <a:pPr marL="284163" lvl="1" indent="-284163">
              <a:lnSpc>
                <a:spcPct val="150000"/>
              </a:lnSpc>
            </a:pPr>
            <a:r>
              <a:rPr lang="en-US" sz="2000" dirty="0" smtClean="0"/>
              <a:t>3. Be sure that the chosen element touch an arbitrary point P(</a:t>
            </a:r>
            <a:r>
              <a:rPr lang="en-US" sz="2000" dirty="0" err="1" smtClean="0"/>
              <a:t>x,y,z</a:t>
            </a:r>
            <a:r>
              <a:rPr lang="en-US" sz="2000" dirty="0" smtClean="0"/>
              <a:t>) located at the curve that define the boundary of the body       </a:t>
            </a:r>
            <a:endParaRPr lang="en-US" sz="20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Analysis procedures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4500594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Size and Moment Arms</a:t>
            </a:r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1986" name="Bitmap Image" r:id="rId5" imgW="0" imgH="0" progId="PBrush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928662" y="2285992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Express the chosen element in terms of the pre described coordinates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 Express the moment arms (    ,    ,    ) in terms of the pre described coordinates (x, y, z)</a:t>
            </a:r>
            <a:endParaRPr lang="en-US" sz="2000" dirty="0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214810" y="2786058"/>
          <a:ext cx="280988" cy="476250"/>
        </p:xfrm>
        <a:graphic>
          <a:graphicData uri="http://schemas.openxmlformats.org/presentationml/2006/ole">
            <p:oleObj spid="_x0000_s41987" name="Equation" r:id="rId6" imgW="126720" imgH="215640" progId="Equation.3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4491038" y="2757488"/>
          <a:ext cx="309562" cy="533400"/>
        </p:xfrm>
        <a:graphic>
          <a:graphicData uri="http://schemas.openxmlformats.org/presentationml/2006/ole">
            <p:oleObj spid="_x0000_s41988" name="Equation" r:id="rId7" imgW="139680" imgH="241200" progId="Equation.3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4775200" y="2827338"/>
          <a:ext cx="282575" cy="449262"/>
        </p:xfrm>
        <a:graphic>
          <a:graphicData uri="http://schemas.openxmlformats.org/presentationml/2006/ole">
            <p:oleObj spid="_x0000_s41989" name="Equation" r:id="rId8" imgW="126720" imgH="20304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000100" y="3880498"/>
            <a:ext cx="4500594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Integration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8662" y="4452002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Substitute the formulas of moment arms and the chosen elements in the appropriate equation.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Rearrange the equation in the integration to be in the same variable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Define the limits of the integration     </a:t>
            </a:r>
            <a:endParaRPr lang="en-US" sz="20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centroid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triangle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71438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Locate the location of the </a:t>
            </a:r>
            <a:r>
              <a:rPr lang="en-US" sz="2000" dirty="0" err="1" smtClean="0"/>
              <a:t>centroid</a:t>
            </a:r>
            <a:r>
              <a:rPr lang="en-US" sz="2000" dirty="0" smtClean="0"/>
              <a:t> from the base for the triangle given below</a:t>
            </a:r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7106" name="Bitmap Image" r:id="rId5" imgW="0" imgH="0" progId="PBrush">
              <p:embed/>
            </p:oleObj>
          </a:graphicData>
        </a:graphic>
      </p:graphicFrame>
      <p:sp>
        <p:nvSpPr>
          <p:cNvPr id="25" name="Isosceles Triangle 24"/>
          <p:cNvSpPr/>
          <p:nvPr/>
        </p:nvSpPr>
        <p:spPr>
          <a:xfrm>
            <a:off x="3929058" y="2714620"/>
            <a:ext cx="2857520" cy="2214578"/>
          </a:xfrm>
          <a:prstGeom prst="triangle">
            <a:avLst>
              <a:gd name="adj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10800000">
            <a:off x="3500431" y="271462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3500431" y="492919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2536017" y="3821909"/>
            <a:ext cx="2214578" cy="1588"/>
          </a:xfrm>
          <a:prstGeom prst="straightConnector1">
            <a:avLst/>
          </a:prstGeom>
          <a:ln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>
            <a:off x="3751257" y="5106999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>
            <a:off x="6608777" y="517843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>
            <a:off x="3951938" y="5143512"/>
            <a:ext cx="2834640" cy="1588"/>
          </a:xfrm>
          <a:prstGeom prst="straightConnector1">
            <a:avLst/>
          </a:prstGeom>
          <a:ln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14678" y="350043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/>
              <a:t>h</a:t>
            </a:r>
            <a:endParaRPr lang="en-US" sz="2400" b="1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5072066" y="5143512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/>
              <a:t>b</a:t>
            </a:r>
            <a:endParaRPr lang="en-US" sz="2400" b="1" i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centroid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triangle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500174"/>
            <a:ext cx="178595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Solution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0100" y="2000240"/>
            <a:ext cx="664373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Differential element and coordinate system 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2000232" y="2643182"/>
            <a:ext cx="5143536" cy="4047827"/>
            <a:chOff x="1928794" y="2643182"/>
            <a:chExt cx="5143536" cy="4047827"/>
          </a:xfrm>
        </p:grpSpPr>
        <p:grpSp>
          <p:nvGrpSpPr>
            <p:cNvPr id="59" name="Group 58"/>
            <p:cNvGrpSpPr/>
            <p:nvPr/>
          </p:nvGrpSpPr>
          <p:grpSpPr>
            <a:xfrm>
              <a:off x="1928794" y="2643182"/>
              <a:ext cx="5143536" cy="4047827"/>
              <a:chOff x="3143240" y="2786058"/>
              <a:chExt cx="5143536" cy="4047827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3143240" y="2786058"/>
                <a:ext cx="5143536" cy="4047827"/>
                <a:chOff x="3143240" y="2595883"/>
                <a:chExt cx="5143536" cy="4047827"/>
              </a:xfrm>
            </p:grpSpPr>
            <p:cxnSp>
              <p:nvCxnSpPr>
                <p:cNvPr id="23" name="Straight Arrow Connector 22"/>
                <p:cNvCxnSpPr/>
                <p:nvPr/>
              </p:nvCxnSpPr>
              <p:spPr>
                <a:xfrm>
                  <a:off x="3986234" y="5953469"/>
                  <a:ext cx="3657600" cy="158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Arrow Connector 23"/>
                <p:cNvCxnSpPr/>
                <p:nvPr/>
              </p:nvCxnSpPr>
              <p:spPr>
                <a:xfrm rot="16200000">
                  <a:off x="2443980" y="4423889"/>
                  <a:ext cx="3657600" cy="158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6" name="Group 25"/>
                <p:cNvGrpSpPr/>
                <p:nvPr/>
              </p:nvGrpSpPr>
              <p:grpSpPr>
                <a:xfrm>
                  <a:off x="3143240" y="2667321"/>
                  <a:ext cx="5143536" cy="3976389"/>
                  <a:chOff x="2800312" y="1628788"/>
                  <a:chExt cx="5143536" cy="3976389"/>
                </a:xfrm>
              </p:grpSpPr>
              <p:sp>
                <p:nvSpPr>
                  <p:cNvPr id="25" name="Isosceles Triangle 24"/>
                  <p:cNvSpPr/>
                  <p:nvPr/>
                </p:nvSpPr>
                <p:spPr>
                  <a:xfrm>
                    <a:off x="3929058" y="2714620"/>
                    <a:ext cx="2857520" cy="2214578"/>
                  </a:xfrm>
                  <a:prstGeom prst="triangle">
                    <a:avLst>
                      <a:gd name="adj" fmla="val 0"/>
                    </a:avLst>
                  </a:prstGeom>
                </p:spPr>
                <p:style>
                  <a:lnRef idx="0">
                    <a:schemeClr val="accent5"/>
                  </a:lnRef>
                  <a:fillRef idx="3">
                    <a:schemeClr val="accent5"/>
                  </a:fillRef>
                  <a:effectRef idx="3">
                    <a:schemeClr val="accent5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7" name="Straight Connector 26"/>
                  <p:cNvCxnSpPr/>
                  <p:nvPr/>
                </p:nvCxnSpPr>
                <p:spPr>
                  <a:xfrm rot="10800000">
                    <a:off x="3126101" y="2714620"/>
                    <a:ext cx="73152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rot="10800000">
                    <a:off x="3126101" y="4929198"/>
                    <a:ext cx="73152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Arrow Connector 29"/>
                  <p:cNvCxnSpPr/>
                  <p:nvPr/>
                </p:nvCxnSpPr>
                <p:spPr>
                  <a:xfrm rot="5400000">
                    <a:off x="2121651" y="3821909"/>
                    <a:ext cx="2214578" cy="1588"/>
                  </a:xfrm>
                  <a:prstGeom prst="straightConnector1">
                    <a:avLst/>
                  </a:prstGeom>
                  <a:ln>
                    <a:headEnd type="stealth" w="lg" len="med"/>
                    <a:tailEnd type="stealth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 rot="16200000">
                    <a:off x="3751257" y="5106999"/>
                    <a:ext cx="35719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 rot="16200000">
                    <a:off x="6608777" y="5178437"/>
                    <a:ext cx="35719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Arrow Connector 34"/>
                  <p:cNvCxnSpPr/>
                  <p:nvPr/>
                </p:nvCxnSpPr>
                <p:spPr>
                  <a:xfrm rot="10800000">
                    <a:off x="3951938" y="5143512"/>
                    <a:ext cx="2834640" cy="1588"/>
                  </a:xfrm>
                  <a:prstGeom prst="straightConnector1">
                    <a:avLst/>
                  </a:prstGeom>
                  <a:ln>
                    <a:headEnd type="stealth" w="lg" len="med"/>
                    <a:tailEnd type="stealth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800312" y="3500438"/>
                    <a:ext cx="57150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h</a:t>
                    </a:r>
                    <a:endParaRPr lang="en-US" sz="2400" b="1" i="1" dirty="0"/>
                  </a:p>
                </p:txBody>
              </p:sp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5072066" y="5143512"/>
                    <a:ext cx="57150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b</a:t>
                    </a:r>
                    <a:endParaRPr lang="en-US" sz="2400" b="1" i="1" dirty="0"/>
                  </a:p>
                </p:txBody>
              </p:sp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3300378" y="1628788"/>
                    <a:ext cx="57150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y</a:t>
                    </a:r>
                    <a:endParaRPr lang="en-US" sz="2400" b="1" i="1" dirty="0"/>
                  </a:p>
                </p:txBody>
              </p: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7372344" y="4629184"/>
                    <a:ext cx="57150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x</a:t>
                    </a:r>
                    <a:endParaRPr lang="en-US" sz="2400" b="1" i="1" dirty="0"/>
                  </a:p>
                </p:txBody>
              </p:sp>
              <p:cxnSp>
                <p:nvCxnSpPr>
                  <p:cNvPr id="45" name="Straight Connector 44"/>
                  <p:cNvCxnSpPr/>
                  <p:nvPr/>
                </p:nvCxnSpPr>
                <p:spPr>
                  <a:xfrm rot="16200000">
                    <a:off x="3763931" y="4306920"/>
                    <a:ext cx="35719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 rot="16200000">
                    <a:off x="5549881" y="4378358"/>
                    <a:ext cx="35719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Arrow Connector 46"/>
                  <p:cNvCxnSpPr/>
                  <p:nvPr/>
                </p:nvCxnSpPr>
                <p:spPr>
                  <a:xfrm rot="10800000">
                    <a:off x="3944602" y="4343433"/>
                    <a:ext cx="1783080" cy="1588"/>
                  </a:xfrm>
                  <a:prstGeom prst="straightConnector1">
                    <a:avLst/>
                  </a:prstGeom>
                  <a:ln>
                    <a:headEnd type="stealth" w="lg" len="med"/>
                    <a:tailEnd type="stealth" w="lg" len="med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5729270" y="3984654"/>
                    <a:ext cx="35719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Arrow Connector 50"/>
                  <p:cNvCxnSpPr/>
                  <p:nvPr/>
                </p:nvCxnSpPr>
                <p:spPr>
                  <a:xfrm rot="16200000">
                    <a:off x="5670058" y="3633967"/>
                    <a:ext cx="548640" cy="1588"/>
                  </a:xfrm>
                  <a:prstGeom prst="straightConnector1">
                    <a:avLst/>
                  </a:prstGeom>
                  <a:ln>
                    <a:headEnd type="stealth" w="lg" len="med"/>
                    <a:tailEnd type="none" w="lg" len="med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5657832" y="2843234"/>
                    <a:ext cx="57150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err="1" smtClean="0"/>
                      <a:t>dy</a:t>
                    </a:r>
                    <a:endParaRPr lang="en-US" sz="2400" b="1" i="1" dirty="0"/>
                  </a:p>
                </p:txBody>
              </p: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4514824" y="4343432"/>
                    <a:ext cx="57150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x</a:t>
                    </a:r>
                    <a:endParaRPr lang="en-US" sz="2400" b="1" i="1" dirty="0"/>
                  </a:p>
                </p:txBody>
              </p:sp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5086328" y="2381569"/>
                    <a:ext cx="1214446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(</a:t>
                    </a:r>
                    <a:r>
                      <a:rPr lang="en-US" sz="2400" b="1" i="1" dirty="0" err="1" smtClean="0"/>
                      <a:t>x,y</a:t>
                    </a:r>
                    <a:r>
                      <a:rPr lang="en-US" sz="2400" b="1" i="1" dirty="0" smtClean="0"/>
                      <a:t>)</a:t>
                    </a:r>
                    <a:endParaRPr lang="en-US" sz="2400" b="1" i="1" dirty="0"/>
                  </a:p>
                </p:txBody>
              </p:sp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4229072" y="2057416"/>
                    <a:ext cx="1214446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(    ,    )</a:t>
                    </a:r>
                    <a:endParaRPr lang="en-US" sz="2400" b="1" i="1" dirty="0"/>
                  </a:p>
                </p:txBody>
              </p:sp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3300378" y="4129118"/>
                    <a:ext cx="57150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b="1" i="1" dirty="0" smtClean="0"/>
                      <a:t>y</a:t>
                    </a:r>
                    <a:endParaRPr lang="en-US" sz="2400" b="1" i="1" dirty="0"/>
                  </a:p>
                </p:txBody>
              </p:sp>
            </p:grpSp>
          </p:grpSp>
          <p:sp>
            <p:nvSpPr>
              <p:cNvPr id="42" name="Rectangle 41"/>
              <p:cNvSpPr/>
              <p:nvPr/>
            </p:nvSpPr>
            <p:spPr>
              <a:xfrm>
                <a:off x="4243398" y="5214950"/>
                <a:ext cx="1828800" cy="18288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5980758" y="5286388"/>
                <a:ext cx="91440" cy="9144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5072066" y="5286388"/>
                <a:ext cx="91440" cy="9144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rot="16200000">
                <a:off x="4106859" y="5607066"/>
                <a:ext cx="357190" cy="1588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6072198" y="5427676"/>
                <a:ext cx="357190" cy="1588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rot="5400000">
                <a:off x="6012986" y="5702790"/>
                <a:ext cx="548640" cy="1588"/>
              </a:xfrm>
              <a:prstGeom prst="straightConnector1">
                <a:avLst/>
              </a:prstGeom>
              <a:ln>
                <a:headEnd type="stealth" w="lg" len="med"/>
                <a:tailEnd type="non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55" name="Freeform 54"/>
              <p:cNvSpPr/>
              <p:nvPr/>
            </p:nvSpPr>
            <p:spPr>
              <a:xfrm>
                <a:off x="5726243" y="4092315"/>
                <a:ext cx="360019" cy="1214203"/>
              </a:xfrm>
              <a:custGeom>
                <a:avLst/>
                <a:gdLst>
                  <a:gd name="connsiteX0" fmla="*/ 284813 w 360019"/>
                  <a:gd name="connsiteY0" fmla="*/ 1214203 h 1214203"/>
                  <a:gd name="connsiteX1" fmla="*/ 329783 w 360019"/>
                  <a:gd name="connsiteY1" fmla="*/ 1199213 h 1214203"/>
                  <a:gd name="connsiteX2" fmla="*/ 329783 w 360019"/>
                  <a:gd name="connsiteY2" fmla="*/ 1004341 h 1214203"/>
                  <a:gd name="connsiteX3" fmla="*/ 314793 w 360019"/>
                  <a:gd name="connsiteY3" fmla="*/ 959370 h 1214203"/>
                  <a:gd name="connsiteX4" fmla="*/ 269823 w 360019"/>
                  <a:gd name="connsiteY4" fmla="*/ 929390 h 1214203"/>
                  <a:gd name="connsiteX5" fmla="*/ 239842 w 360019"/>
                  <a:gd name="connsiteY5" fmla="*/ 899410 h 1214203"/>
                  <a:gd name="connsiteX6" fmla="*/ 179882 w 360019"/>
                  <a:gd name="connsiteY6" fmla="*/ 809469 h 1214203"/>
                  <a:gd name="connsiteX7" fmla="*/ 164891 w 360019"/>
                  <a:gd name="connsiteY7" fmla="*/ 764498 h 1214203"/>
                  <a:gd name="connsiteX8" fmla="*/ 104931 w 360019"/>
                  <a:gd name="connsiteY8" fmla="*/ 689547 h 1214203"/>
                  <a:gd name="connsiteX9" fmla="*/ 74950 w 360019"/>
                  <a:gd name="connsiteY9" fmla="*/ 644577 h 1214203"/>
                  <a:gd name="connsiteX10" fmla="*/ 59960 w 360019"/>
                  <a:gd name="connsiteY10" fmla="*/ 599606 h 1214203"/>
                  <a:gd name="connsiteX11" fmla="*/ 29980 w 360019"/>
                  <a:gd name="connsiteY11" fmla="*/ 554636 h 1214203"/>
                  <a:gd name="connsiteX12" fmla="*/ 0 w 360019"/>
                  <a:gd name="connsiteY12" fmla="*/ 464695 h 1214203"/>
                  <a:gd name="connsiteX13" fmla="*/ 29980 w 360019"/>
                  <a:gd name="connsiteY13" fmla="*/ 314793 h 1214203"/>
                  <a:gd name="connsiteX14" fmla="*/ 89941 w 360019"/>
                  <a:gd name="connsiteY14" fmla="*/ 239842 h 1214203"/>
                  <a:gd name="connsiteX15" fmla="*/ 164891 w 360019"/>
                  <a:gd name="connsiteY15" fmla="*/ 164892 h 1214203"/>
                  <a:gd name="connsiteX16" fmla="*/ 194872 w 360019"/>
                  <a:gd name="connsiteY16" fmla="*/ 74951 h 1214203"/>
                  <a:gd name="connsiteX17" fmla="*/ 209862 w 360019"/>
                  <a:gd name="connsiteY17" fmla="*/ 29980 h 1214203"/>
                  <a:gd name="connsiteX18" fmla="*/ 239842 w 360019"/>
                  <a:gd name="connsiteY18" fmla="*/ 0 h 12142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60019" h="1214203">
                    <a:moveTo>
                      <a:pt x="284813" y="1214203"/>
                    </a:moveTo>
                    <a:cubicBezTo>
                      <a:pt x="299803" y="1209206"/>
                      <a:pt x="321018" y="1212360"/>
                      <a:pt x="329783" y="1199213"/>
                    </a:cubicBezTo>
                    <a:cubicBezTo>
                      <a:pt x="360019" y="1153859"/>
                      <a:pt x="336319" y="1040289"/>
                      <a:pt x="329783" y="1004341"/>
                    </a:cubicBezTo>
                    <a:cubicBezTo>
                      <a:pt x="326956" y="988795"/>
                      <a:pt x="324664" y="971709"/>
                      <a:pt x="314793" y="959370"/>
                    </a:cubicBezTo>
                    <a:cubicBezTo>
                      <a:pt x="303539" y="945302"/>
                      <a:pt x="283891" y="940644"/>
                      <a:pt x="269823" y="929390"/>
                    </a:cubicBezTo>
                    <a:cubicBezTo>
                      <a:pt x="258787" y="920561"/>
                      <a:pt x="249836" y="909403"/>
                      <a:pt x="239842" y="899410"/>
                    </a:cubicBezTo>
                    <a:cubicBezTo>
                      <a:pt x="204200" y="792482"/>
                      <a:pt x="254738" y="921753"/>
                      <a:pt x="179882" y="809469"/>
                    </a:cubicBezTo>
                    <a:cubicBezTo>
                      <a:pt x="171117" y="796322"/>
                      <a:pt x="171958" y="778631"/>
                      <a:pt x="164891" y="764498"/>
                    </a:cubicBezTo>
                    <a:cubicBezTo>
                      <a:pt x="134135" y="702986"/>
                      <a:pt x="142109" y="736019"/>
                      <a:pt x="104931" y="689547"/>
                    </a:cubicBezTo>
                    <a:cubicBezTo>
                      <a:pt x="93677" y="675479"/>
                      <a:pt x="84944" y="659567"/>
                      <a:pt x="74950" y="644577"/>
                    </a:cubicBezTo>
                    <a:cubicBezTo>
                      <a:pt x="69953" y="629587"/>
                      <a:pt x="67026" y="613739"/>
                      <a:pt x="59960" y="599606"/>
                    </a:cubicBezTo>
                    <a:cubicBezTo>
                      <a:pt x="51903" y="583492"/>
                      <a:pt x="37297" y="571099"/>
                      <a:pt x="29980" y="554636"/>
                    </a:cubicBezTo>
                    <a:cubicBezTo>
                      <a:pt x="17145" y="525758"/>
                      <a:pt x="0" y="464695"/>
                      <a:pt x="0" y="464695"/>
                    </a:cubicBezTo>
                    <a:cubicBezTo>
                      <a:pt x="5524" y="426027"/>
                      <a:pt x="9050" y="356654"/>
                      <a:pt x="29980" y="314793"/>
                    </a:cubicBezTo>
                    <a:cubicBezTo>
                      <a:pt x="60737" y="253278"/>
                      <a:pt x="52761" y="286316"/>
                      <a:pt x="89941" y="239842"/>
                    </a:cubicBezTo>
                    <a:cubicBezTo>
                      <a:pt x="147046" y="168461"/>
                      <a:pt x="87799" y="216287"/>
                      <a:pt x="164891" y="164892"/>
                    </a:cubicBezTo>
                    <a:lnTo>
                      <a:pt x="194872" y="74951"/>
                    </a:lnTo>
                    <a:cubicBezTo>
                      <a:pt x="199869" y="59961"/>
                      <a:pt x="198689" y="41153"/>
                      <a:pt x="209862" y="29980"/>
                    </a:cubicBezTo>
                    <a:lnTo>
                      <a:pt x="239842" y="0"/>
                    </a:lnTo>
                  </a:path>
                </a:pathLst>
              </a:cu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Freeform 56"/>
              <p:cNvSpPr/>
              <p:nvPr/>
            </p:nvSpPr>
            <p:spPr>
              <a:xfrm>
                <a:off x="5111646" y="3837482"/>
                <a:ext cx="89941" cy="1514007"/>
              </a:xfrm>
              <a:custGeom>
                <a:avLst/>
                <a:gdLst>
                  <a:gd name="connsiteX0" fmla="*/ 0 w 89941"/>
                  <a:gd name="connsiteY0" fmla="*/ 1514007 h 1514007"/>
                  <a:gd name="connsiteX1" fmla="*/ 14990 w 89941"/>
                  <a:gd name="connsiteY1" fmla="*/ 1454046 h 1514007"/>
                  <a:gd name="connsiteX2" fmla="*/ 29980 w 89941"/>
                  <a:gd name="connsiteY2" fmla="*/ 1379095 h 1514007"/>
                  <a:gd name="connsiteX3" fmla="*/ 44970 w 89941"/>
                  <a:gd name="connsiteY3" fmla="*/ 1334125 h 1514007"/>
                  <a:gd name="connsiteX4" fmla="*/ 74951 w 89941"/>
                  <a:gd name="connsiteY4" fmla="*/ 944380 h 1514007"/>
                  <a:gd name="connsiteX5" fmla="*/ 89941 w 89941"/>
                  <a:gd name="connsiteY5" fmla="*/ 884420 h 1514007"/>
                  <a:gd name="connsiteX6" fmla="*/ 74951 w 89941"/>
                  <a:gd name="connsiteY6" fmla="*/ 299803 h 1514007"/>
                  <a:gd name="connsiteX7" fmla="*/ 59961 w 89941"/>
                  <a:gd name="connsiteY7" fmla="*/ 254833 h 1514007"/>
                  <a:gd name="connsiteX8" fmla="*/ 59961 w 89941"/>
                  <a:gd name="connsiteY8" fmla="*/ 0 h 1514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941" h="1514007">
                    <a:moveTo>
                      <a:pt x="0" y="1514007"/>
                    </a:moveTo>
                    <a:cubicBezTo>
                      <a:pt x="4997" y="1494020"/>
                      <a:pt x="10521" y="1474158"/>
                      <a:pt x="14990" y="1454046"/>
                    </a:cubicBezTo>
                    <a:cubicBezTo>
                      <a:pt x="20517" y="1429174"/>
                      <a:pt x="23801" y="1403813"/>
                      <a:pt x="29980" y="1379095"/>
                    </a:cubicBezTo>
                    <a:cubicBezTo>
                      <a:pt x="33812" y="1363766"/>
                      <a:pt x="39973" y="1349115"/>
                      <a:pt x="44970" y="1334125"/>
                    </a:cubicBezTo>
                    <a:cubicBezTo>
                      <a:pt x="51698" y="1219762"/>
                      <a:pt x="56371" y="1065148"/>
                      <a:pt x="74951" y="944380"/>
                    </a:cubicBezTo>
                    <a:cubicBezTo>
                      <a:pt x="78084" y="924018"/>
                      <a:pt x="84944" y="904407"/>
                      <a:pt x="89941" y="884420"/>
                    </a:cubicBezTo>
                    <a:cubicBezTo>
                      <a:pt x="84944" y="689548"/>
                      <a:pt x="84223" y="494519"/>
                      <a:pt x="74951" y="299803"/>
                    </a:cubicBezTo>
                    <a:cubicBezTo>
                      <a:pt x="74199" y="284020"/>
                      <a:pt x="60750" y="270614"/>
                      <a:pt x="59961" y="254833"/>
                    </a:cubicBezTo>
                    <a:cubicBezTo>
                      <a:pt x="55719" y="169995"/>
                      <a:pt x="59961" y="84944"/>
                      <a:pt x="59961" y="0"/>
                    </a:cubicBezTo>
                  </a:path>
                </a:pathLst>
              </a:cu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44035" name="Object 3"/>
              <p:cNvGraphicFramePr>
                <a:graphicFrameLocks noChangeAspect="1"/>
              </p:cNvGraphicFramePr>
              <p:nvPr/>
            </p:nvGraphicFramePr>
            <p:xfrm>
              <a:off x="4857752" y="3209927"/>
              <a:ext cx="280987" cy="476250"/>
            </p:xfrm>
            <a:graphic>
              <a:graphicData uri="http://schemas.openxmlformats.org/presentationml/2006/ole">
                <p:oleObj spid="_x0000_s44035" name="Equation" r:id="rId5" imgW="126720" imgH="215640" progId="Equation.3">
                  <p:embed/>
                </p:oleObj>
              </a:graphicData>
            </a:graphic>
          </p:graphicFrame>
          <p:graphicFrame>
            <p:nvGraphicFramePr>
              <p:cNvPr id="44036" name="Object 4"/>
              <p:cNvGraphicFramePr>
                <a:graphicFrameLocks noChangeAspect="1"/>
              </p:cNvGraphicFramePr>
              <p:nvPr/>
            </p:nvGraphicFramePr>
            <p:xfrm>
              <a:off x="5133977" y="3181352"/>
              <a:ext cx="309562" cy="533400"/>
            </p:xfrm>
            <a:graphic>
              <a:graphicData uri="http://schemas.openxmlformats.org/presentationml/2006/ole">
                <p:oleObj spid="_x0000_s44036" name="Equation" r:id="rId6" imgW="139680" imgH="241200" progId="Equation.3">
                  <p:embed/>
                </p:oleObj>
              </a:graphicData>
            </a:graphic>
          </p:graphicFrame>
          <p:cxnSp>
            <p:nvCxnSpPr>
              <p:cNvPr id="61" name="Straight Arrow Connector 60"/>
              <p:cNvCxnSpPr/>
              <p:nvPr/>
            </p:nvCxnSpPr>
            <p:spPr>
              <a:xfrm rot="5400000">
                <a:off x="3661248" y="5697074"/>
                <a:ext cx="822960" cy="1588"/>
              </a:xfrm>
              <a:prstGeom prst="straightConnector1">
                <a:avLst/>
              </a:prstGeom>
              <a:ln>
                <a:headEnd type="stealth" w="lg" len="med"/>
                <a:tailEnd type="stealth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60" name="Straight Connector 59"/>
            <p:cNvCxnSpPr/>
            <p:nvPr/>
          </p:nvCxnSpPr>
          <p:spPr>
            <a:xfrm>
              <a:off x="2786050" y="5143512"/>
              <a:ext cx="357190" cy="158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centroid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triangle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500174"/>
            <a:ext cx="178595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Solution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0100" y="2000240"/>
            <a:ext cx="664373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just"/>
            <a:r>
              <a:rPr lang="en-US" sz="2000" dirty="0" smtClean="0"/>
              <a:t>Area and integration formulas 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2857488" y="3050068"/>
          <a:ext cx="1500198" cy="521808"/>
        </p:xfrm>
        <a:graphic>
          <a:graphicData uri="http://schemas.openxmlformats.org/presentationml/2006/ole">
            <p:oleObj spid="_x0000_s45060" name="Equation" r:id="rId5" imgW="583920" imgH="203040" progId="Equation.3">
              <p:embed/>
            </p:oleObj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928662" y="3143248"/>
            <a:ext cx="178595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Area element </a:t>
            </a:r>
            <a:endParaRPr lang="en-US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928662" y="3857628"/>
            <a:ext cx="407196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Relate x to y using triangles symmetry </a:t>
            </a:r>
            <a:endParaRPr lang="en-US" b="1" dirty="0"/>
          </a:p>
        </p:txBody>
      </p:sp>
      <p:graphicFrame>
        <p:nvGraphicFramePr>
          <p:cNvPr id="66" name="Object 65"/>
          <p:cNvGraphicFramePr>
            <a:graphicFrameLocks noChangeAspect="1"/>
          </p:cNvGraphicFramePr>
          <p:nvPr/>
        </p:nvGraphicFramePr>
        <p:xfrm>
          <a:off x="5143504" y="3636667"/>
          <a:ext cx="2070114" cy="792465"/>
        </p:xfrm>
        <a:graphic>
          <a:graphicData uri="http://schemas.openxmlformats.org/presentationml/2006/ole">
            <p:oleObj spid="_x0000_s45061" name="Equation" r:id="rId6" imgW="1028520" imgH="393480" progId="Equation.3">
              <p:embed/>
            </p:oleObj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3643306" y="4572008"/>
          <a:ext cx="4656138" cy="2016125"/>
        </p:xfrm>
        <a:graphic>
          <a:graphicData uri="http://schemas.openxmlformats.org/presentationml/2006/ole">
            <p:oleObj spid="_x0000_s45063" name="Equation" r:id="rId7" imgW="2108160" imgH="91440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57224" y="4500570"/>
            <a:ext cx="25717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Centroid</a:t>
            </a:r>
            <a:r>
              <a:rPr lang="en-US" b="1" dirty="0" smtClean="0"/>
              <a:t> location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Common cases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221457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350" lvl="1" algn="ctr"/>
            <a:r>
              <a:rPr lang="en-US" sz="2000" dirty="0" smtClean="0"/>
              <a:t>Arc segment </a:t>
            </a:r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4274" name="Bitmap Image" r:id="rId5" imgW="0" imgH="0" progId="PBrush">
              <p:embed/>
            </p:oleObj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2014494" y="2571744"/>
            <a:ext cx="4643470" cy="3657600"/>
            <a:chOff x="2014494" y="2571744"/>
            <a:chExt cx="4643470" cy="3657600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2357422" y="4500570"/>
              <a:ext cx="3657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16200000">
              <a:off x="815168" y="4399750"/>
              <a:ext cx="3657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014494" y="2643182"/>
              <a:ext cx="5715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i="1" dirty="0" smtClean="0"/>
                <a:t>y</a:t>
              </a:r>
              <a:endParaRPr lang="en-US" sz="2400" b="1" i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086460" y="4214818"/>
              <a:ext cx="5715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i="1" dirty="0" smtClean="0"/>
                <a:t>x</a:t>
              </a:r>
              <a:endParaRPr lang="en-US" sz="2400" b="1" i="1" dirty="0"/>
            </a:p>
          </p:txBody>
        </p:sp>
      </p:grpSp>
      <p:sp>
        <p:nvSpPr>
          <p:cNvPr id="39" name="Arc 38"/>
          <p:cNvSpPr/>
          <p:nvPr/>
        </p:nvSpPr>
        <p:spPr>
          <a:xfrm rot="3833750">
            <a:off x="1204299" y="2895296"/>
            <a:ext cx="2877751" cy="3204004"/>
          </a:xfrm>
          <a:prstGeom prst="arc">
            <a:avLst>
              <a:gd name="adj1" fmla="val 15128121"/>
              <a:gd name="adj2" fmla="val 20388122"/>
            </a:avLst>
          </a:prstGeom>
        </p:spPr>
        <p:style>
          <a:lnRef idx="1">
            <a:schemeClr val="accent1"/>
          </a:lnRef>
          <a:fillRef idx="1003">
            <a:schemeClr val="dk2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6357950" y="3429000"/>
          <a:ext cx="814387" cy="447675"/>
        </p:xfrm>
        <a:graphic>
          <a:graphicData uri="http://schemas.openxmlformats.org/presentationml/2006/ole">
            <p:oleObj spid="_x0000_s54275" name="Equation" r:id="rId6" imgW="368280" imgH="203040" progId="Equation.3">
              <p:embed/>
            </p:oleObj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6373813" y="2286000"/>
          <a:ext cx="1939925" cy="868363"/>
        </p:xfrm>
        <a:graphic>
          <a:graphicData uri="http://schemas.openxmlformats.org/presentationml/2006/ole">
            <p:oleObj spid="_x0000_s54276" name="Equation" r:id="rId7" imgW="876240" imgH="393480" progId="Equation.3">
              <p:embed/>
            </p:oleObj>
          </a:graphicData>
        </a:graphic>
      </p:graphicFrame>
      <p:sp>
        <p:nvSpPr>
          <p:cNvPr id="40" name="Arc 39"/>
          <p:cNvSpPr>
            <a:spLocks noChangeAspect="1"/>
          </p:cNvSpPr>
          <p:nvPr/>
        </p:nvSpPr>
        <p:spPr>
          <a:xfrm rot="3833750">
            <a:off x="1950565" y="3628066"/>
            <a:ext cx="1554480" cy="1730711"/>
          </a:xfrm>
          <a:prstGeom prst="arc">
            <a:avLst>
              <a:gd name="adj1" fmla="val 15128121"/>
              <a:gd name="adj2" fmla="val 20388122"/>
            </a:avLst>
          </a:prstGeom>
          <a:ln>
            <a:headEnd type="stealth" w="lg" len="lg"/>
            <a:tailEnd type="stealth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071802" y="4214818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00364" y="347728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Common cases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221457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350" lvl="1" algn="ctr"/>
            <a:r>
              <a:rPr lang="en-US" sz="2000" dirty="0" smtClean="0"/>
              <a:t>Quarter circle  </a:t>
            </a:r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7346" name="Bitmap Image" r:id="rId5" imgW="0" imgH="0" progId="PBrush">
              <p:embed/>
            </p:oleObj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357158" y="3643314"/>
            <a:ext cx="3796329" cy="3487536"/>
            <a:chOff x="1204299" y="2611764"/>
            <a:chExt cx="3796329" cy="3487536"/>
          </a:xfrm>
        </p:grpSpPr>
        <p:grpSp>
          <p:nvGrpSpPr>
            <p:cNvPr id="2" name="Group 25"/>
            <p:cNvGrpSpPr/>
            <p:nvPr/>
          </p:nvGrpSpPr>
          <p:grpSpPr>
            <a:xfrm>
              <a:off x="2014494" y="2611764"/>
              <a:ext cx="2986134" cy="2103120"/>
              <a:chOff x="2014494" y="2611764"/>
              <a:chExt cx="2986134" cy="2103120"/>
            </a:xfrm>
          </p:grpSpPr>
          <p:cxnSp>
            <p:nvCxnSpPr>
              <p:cNvPr id="21" name="Straight Arrow Connector 20"/>
              <p:cNvCxnSpPr/>
              <p:nvPr/>
            </p:nvCxnSpPr>
            <p:spPr>
              <a:xfrm>
                <a:off x="2357422" y="4500570"/>
                <a:ext cx="210312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rot="16200000">
                <a:off x="1592408" y="3662530"/>
                <a:ext cx="210312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2014494" y="2643182"/>
                <a:ext cx="5715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/>
                  <a:t>y</a:t>
                </a:r>
                <a:endParaRPr lang="en-US" sz="2400" b="1" i="1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429124" y="4214818"/>
                <a:ext cx="5715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/>
                  <a:t>x</a:t>
                </a:r>
                <a:endParaRPr lang="en-US" sz="2400" b="1" i="1" dirty="0"/>
              </a:p>
            </p:txBody>
          </p:sp>
        </p:grpSp>
        <p:sp>
          <p:nvSpPr>
            <p:cNvPr id="39" name="Arc 38"/>
            <p:cNvSpPr/>
            <p:nvPr/>
          </p:nvSpPr>
          <p:spPr>
            <a:xfrm>
              <a:off x="1204299" y="2895296"/>
              <a:ext cx="2877751" cy="3204004"/>
            </a:xfrm>
            <a:prstGeom prst="arc">
              <a:avLst>
                <a:gd name="adj1" fmla="val 16184860"/>
                <a:gd name="adj2" fmla="val 21572247"/>
              </a:avLst>
            </a:prstGeom>
          </p:spPr>
          <p:style>
            <a:lnRef idx="1">
              <a:schemeClr val="accent1"/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285852" y="2500306"/>
          <a:ext cx="1601787" cy="868363"/>
        </p:xfrm>
        <a:graphic>
          <a:graphicData uri="http://schemas.openxmlformats.org/presentationml/2006/ole">
            <p:oleObj spid="_x0000_s57348" name="Equation" r:id="rId6" imgW="723600" imgH="393480" progId="Equation.3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429256" y="1714488"/>
            <a:ext cx="221457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350" lvl="1" algn="ctr"/>
            <a:r>
              <a:rPr lang="en-US" sz="2000" dirty="0" smtClean="0"/>
              <a:t>Semicircle 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776199" y="3500438"/>
            <a:ext cx="4010643" cy="3714776"/>
            <a:chOff x="989985" y="2397450"/>
            <a:chExt cx="4010643" cy="3714776"/>
          </a:xfrm>
        </p:grpSpPr>
        <p:sp>
          <p:nvSpPr>
            <p:cNvPr id="29" name="Arc 28"/>
            <p:cNvSpPr/>
            <p:nvPr/>
          </p:nvSpPr>
          <p:spPr>
            <a:xfrm>
              <a:off x="1204299" y="2908222"/>
              <a:ext cx="2877751" cy="3204004"/>
            </a:xfrm>
            <a:prstGeom prst="arc">
              <a:avLst>
                <a:gd name="adj1" fmla="val 10794668"/>
                <a:gd name="adj2" fmla="val 21572247"/>
              </a:avLst>
            </a:prstGeom>
          </p:spPr>
          <p:style>
            <a:lnRef idx="1">
              <a:schemeClr val="accent1"/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oup 25"/>
            <p:cNvGrpSpPr/>
            <p:nvPr/>
          </p:nvGrpSpPr>
          <p:grpSpPr>
            <a:xfrm>
              <a:off x="989985" y="2397450"/>
              <a:ext cx="4010643" cy="2317434"/>
              <a:chOff x="989985" y="2397450"/>
              <a:chExt cx="4010643" cy="2317434"/>
            </a:xfrm>
          </p:grpSpPr>
          <p:cxnSp>
            <p:nvCxnSpPr>
              <p:cNvPr id="30" name="Straight Arrow Connector 29"/>
              <p:cNvCxnSpPr/>
              <p:nvPr/>
            </p:nvCxnSpPr>
            <p:spPr>
              <a:xfrm>
                <a:off x="989985" y="4469152"/>
                <a:ext cx="329184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extBox 31"/>
              <p:cNvSpPr txBox="1"/>
              <p:nvPr/>
            </p:nvSpPr>
            <p:spPr>
              <a:xfrm>
                <a:off x="2061555" y="2397450"/>
                <a:ext cx="5715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/>
                  <a:t>y</a:t>
                </a:r>
                <a:endParaRPr lang="en-US" sz="2400" b="1" i="1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429124" y="4214818"/>
                <a:ext cx="5715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/>
                  <a:t>x</a:t>
                </a:r>
                <a:endParaRPr lang="en-US" sz="2400" b="1" i="1" dirty="0"/>
              </a:p>
            </p:txBody>
          </p:sp>
          <p:cxnSp>
            <p:nvCxnSpPr>
              <p:cNvPr id="31" name="Straight Arrow Connector 30"/>
              <p:cNvCxnSpPr/>
              <p:nvPr/>
            </p:nvCxnSpPr>
            <p:spPr>
              <a:xfrm rot="16200000">
                <a:off x="1592408" y="3662530"/>
                <a:ext cx="210312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7" name="Straight Arrow Connector 36"/>
          <p:cNvCxnSpPr>
            <a:stCxn id="39" idx="1"/>
          </p:cNvCxnSpPr>
          <p:nvPr/>
        </p:nvCxnSpPr>
        <p:spPr>
          <a:xfrm rot="5400000" flipH="1" flipV="1">
            <a:off x="1669746" y="4483982"/>
            <a:ext cx="1171154" cy="918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00232" y="435769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5400000" flipH="1" flipV="1">
            <a:off x="6292985" y="4555420"/>
            <a:ext cx="1171154" cy="918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623471" y="442913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6643702" y="2500306"/>
          <a:ext cx="814387" cy="447675"/>
        </p:xfrm>
        <a:graphic>
          <a:graphicData uri="http://schemas.openxmlformats.org/presentationml/2006/ole">
            <p:oleObj spid="_x0000_s57349" name="Equation" r:id="rId7" imgW="368280" imgH="203040" progId="Equation.3">
              <p:embed/>
            </p:oleObj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5286380" y="2357430"/>
          <a:ext cx="1068388" cy="868363"/>
        </p:xfrm>
        <a:graphic>
          <a:graphicData uri="http://schemas.openxmlformats.org/presentationml/2006/ole">
            <p:oleObj spid="_x0000_s57350" name="Equation" r:id="rId8" imgW="48240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1567</TotalTime>
  <Words>326</Words>
  <Application>Microsoft Office PowerPoint</Application>
  <PresentationFormat>On-screen Show (4:3)</PresentationFormat>
  <Paragraphs>105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Equation</vt:lpstr>
      <vt:lpstr>Bitmap Image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 Batarseh</cp:lastModifiedBy>
  <cp:revision>377</cp:revision>
  <dcterms:created xsi:type="dcterms:W3CDTF">2013-05-06T16:21:25Z</dcterms:created>
  <dcterms:modified xsi:type="dcterms:W3CDTF">2013-12-29T08:17:30Z</dcterms:modified>
</cp:coreProperties>
</file>