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8" r:id="rId3"/>
    <p:sldId id="298" r:id="rId4"/>
    <p:sldId id="293" r:id="rId5"/>
    <p:sldId id="289" r:id="rId6"/>
    <p:sldId id="299" r:id="rId7"/>
    <p:sldId id="300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12/29/2013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png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eight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8.3. </a:t>
            </a:r>
            <a:r>
              <a:rPr lang="en-US" sz="3200" b="1" dirty="0" smtClean="0">
                <a:solidFill>
                  <a:srgbClr val="FF0000"/>
                </a:solidFill>
              </a:rPr>
              <a:t>Composite Bodies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Basic concept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28662" y="1714488"/>
            <a:ext cx="778674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/>
              <a:t>Composite bodies are a series of simple shaped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28662" y="2285992"/>
            <a:ext cx="7786742" cy="7858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/>
              <a:t>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the composite body is found by finding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for each shape and then apply superposition principle.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941508" y="3500437"/>
          <a:ext cx="1285884" cy="911809"/>
        </p:xfrm>
        <a:graphic>
          <a:graphicData uri="http://schemas.openxmlformats.org/presentationml/2006/ole">
            <p:oleObj spid="_x0000_s46088" name="Equation" r:id="rId5" imgW="698400" imgH="495000" progId="Equation.3">
              <p:embed/>
            </p:oleObj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6238895" y="3500438"/>
          <a:ext cx="1262063" cy="911225"/>
        </p:xfrm>
        <a:graphic>
          <a:graphicData uri="http://schemas.openxmlformats.org/presentationml/2006/ole">
            <p:oleObj spid="_x0000_s46089" name="Equation" r:id="rId6" imgW="685800" imgH="495000" progId="Equation.3">
              <p:embed/>
            </p:oleObj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3990995" y="3571875"/>
          <a:ext cx="1331913" cy="911225"/>
        </p:xfrm>
        <a:graphic>
          <a:graphicData uri="http://schemas.openxmlformats.org/presentationml/2006/ole">
            <p:oleObj spid="_x0000_s46090" name="Equation" r:id="rId7" imgW="723600" imgH="49500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28662" y="4714884"/>
            <a:ext cx="7786742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Where: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W is the individual weight of each shape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∑W is the total weight of the body  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For length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881188" y="2017710"/>
          <a:ext cx="1214437" cy="911225"/>
        </p:xfrm>
        <a:graphic>
          <a:graphicData uri="http://schemas.openxmlformats.org/presentationml/2006/ole">
            <p:oleObj spid="_x0000_s93186" name="Equation" r:id="rId5" imgW="660240" imgH="495000" progId="Equation.3">
              <p:embed/>
            </p:oleObj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6178550" y="2017710"/>
          <a:ext cx="1192213" cy="911225"/>
        </p:xfrm>
        <a:graphic>
          <a:graphicData uri="http://schemas.openxmlformats.org/presentationml/2006/ole">
            <p:oleObj spid="_x0000_s93187" name="Equation" r:id="rId6" imgW="647640" imgH="495000" progId="Equation.3">
              <p:embed/>
            </p:oleObj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3941763" y="2089147"/>
          <a:ext cx="1238250" cy="911225"/>
        </p:xfrm>
        <a:graphic>
          <a:graphicData uri="http://schemas.openxmlformats.org/presentationml/2006/ole">
            <p:oleObj spid="_x0000_s93188" name="Equation" r:id="rId7" imgW="672840" imgH="495000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928662" y="3517907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For  area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692275" y="4303725"/>
          <a:ext cx="1236663" cy="911225"/>
        </p:xfrm>
        <a:graphic>
          <a:graphicData uri="http://schemas.openxmlformats.org/presentationml/2006/ole">
            <p:oleObj spid="_x0000_s93189" name="Equation" r:id="rId8" imgW="672840" imgH="495000" progId="Equation.3">
              <p:embed/>
            </p:oleObj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/>
        </p:nvGraphicFramePr>
        <p:xfrm>
          <a:off x="5989638" y="4303725"/>
          <a:ext cx="1216025" cy="911225"/>
        </p:xfrm>
        <a:graphic>
          <a:graphicData uri="http://schemas.openxmlformats.org/presentationml/2006/ole">
            <p:oleObj spid="_x0000_s93190" name="Equation" r:id="rId9" imgW="660240" imgH="495000" progId="Equation.3">
              <p:embed/>
            </p:oleObj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3752850" y="4375163"/>
          <a:ext cx="1260475" cy="911225"/>
        </p:xfrm>
        <a:graphic>
          <a:graphicData uri="http://schemas.openxmlformats.org/presentationml/2006/ole">
            <p:oleObj spid="_x0000_s93191" name="Equation" r:id="rId10" imgW="685800" imgH="4950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problem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9-50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4143404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Each of the three members of the frame has a </a:t>
            </a:r>
            <a:r>
              <a:rPr lang="en-US" b="1" dirty="0" smtClean="0"/>
              <a:t>mass per </a:t>
            </a:r>
            <a:r>
              <a:rPr lang="en-US" b="1" dirty="0" smtClean="0"/>
              <a:t>unit length of 6 kg/m. Locate the </a:t>
            </a:r>
            <a:r>
              <a:rPr lang="en-US" b="1" dirty="0" smtClean="0"/>
              <a:t>position of the center </a:t>
            </a:r>
            <a:r>
              <a:rPr lang="en-US" b="1" dirty="0" smtClean="0"/>
              <a:t>of mass. Neglect the size of the pins at the joints </a:t>
            </a:r>
            <a:r>
              <a:rPr lang="en-US" b="1" dirty="0" smtClean="0"/>
              <a:t>and the </a:t>
            </a:r>
            <a:r>
              <a:rPr lang="en-US" b="1" dirty="0" smtClean="0"/>
              <a:t>thickness of the members</a:t>
            </a:r>
            <a:r>
              <a:rPr lang="en-US" b="1" dirty="0" smtClean="0"/>
              <a:t>. Also</a:t>
            </a:r>
            <a:r>
              <a:rPr lang="en-US" b="1" dirty="0" smtClean="0"/>
              <a:t>, calculate the </a:t>
            </a:r>
            <a:r>
              <a:rPr lang="en-US" b="1" dirty="0" smtClean="0"/>
              <a:t>reactions at </a:t>
            </a:r>
            <a:r>
              <a:rPr lang="en-US" b="1" dirty="0" smtClean="0"/>
              <a:t>the pin </a:t>
            </a:r>
            <a:r>
              <a:rPr lang="en-US" b="1" i="1" dirty="0" smtClean="0"/>
              <a:t>A and roller E.</a:t>
            </a:r>
            <a:endParaRPr lang="en-US" sz="4800" b="1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74754" name="Bitmap Image" r:id="rId5" imgW="0" imgH="0" progId="PBrush">
              <p:embed/>
            </p:oleObj>
          </a:graphicData>
        </a:graphic>
      </p:graphicFrame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5500694" y="1571612"/>
            <a:ext cx="3258756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problem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9-50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500174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 algn="ctr"/>
            <a:r>
              <a:rPr lang="en-US" sz="2000" dirty="0" smtClean="0"/>
              <a:t>Solution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0100" y="2000240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dirty="0" err="1" smtClean="0"/>
              <a:t>Centroid</a:t>
            </a:r>
            <a:r>
              <a:rPr lang="en-US" sz="2000" dirty="0" smtClean="0"/>
              <a:t> location </a:t>
            </a:r>
            <a:endParaRPr lang="en-US" sz="2000" dirty="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643042" y="2571744"/>
          <a:ext cx="6096000" cy="205486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Seg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C-D-E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104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B-D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7.2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14.4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72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A-B-C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/>
                          <a:cs typeface="Times New Roman"/>
                        </a:rPr>
                        <a:t>∑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28.21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46.4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260.6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000496" y="2714620"/>
          <a:ext cx="357190" cy="357190"/>
        </p:xfrm>
        <a:graphic>
          <a:graphicData uri="http://schemas.openxmlformats.org/presentationml/2006/ole">
            <p:oleObj spid="_x0000_s77825" name="Equation" r:id="rId5" imgW="126720" imgH="2156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911725" y="2673348"/>
          <a:ext cx="392113" cy="398462"/>
        </p:xfrm>
        <a:graphic>
          <a:graphicData uri="http://schemas.openxmlformats.org/presentationml/2006/ole">
            <p:oleObj spid="_x0000_s77826" name="Equation" r:id="rId6" imgW="139680" imgH="241200" progId="Equation.3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983288" y="2684463"/>
          <a:ext cx="303212" cy="357187"/>
        </p:xfrm>
        <a:graphic>
          <a:graphicData uri="http://schemas.openxmlformats.org/presentationml/2006/ole">
            <p:oleObj spid="_x0000_s77827" name="Equation" r:id="rId7" imgW="203040" imgH="215640" progId="Equation.3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7116763" y="2663825"/>
          <a:ext cx="322262" cy="400050"/>
        </p:xfrm>
        <a:graphic>
          <a:graphicData uri="http://schemas.openxmlformats.org/presentationml/2006/ole">
            <p:oleObj spid="_x0000_s77829" name="Equation" r:id="rId8" imgW="215640" imgH="241200" progId="Equation.3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1274761" y="5072063"/>
          <a:ext cx="3082925" cy="911225"/>
        </p:xfrm>
        <a:graphic>
          <a:graphicData uri="http://schemas.openxmlformats.org/presentationml/2006/ole">
            <p:oleObj spid="_x0000_s77830" name="Equation" r:id="rId9" imgW="1676160" imgH="49500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4827613" y="5143500"/>
          <a:ext cx="3316287" cy="911225"/>
        </p:xfrm>
        <a:graphic>
          <a:graphicData uri="http://schemas.openxmlformats.org/presentationml/2006/ole">
            <p:oleObj spid="_x0000_s77831" name="Equation" r:id="rId10" imgW="1803240" imgH="4950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problem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9-51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714488"/>
            <a:ext cx="414340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Locate the </a:t>
            </a:r>
            <a:r>
              <a:rPr lang="en-US" dirty="0" err="1" smtClean="0"/>
              <a:t>centroid</a:t>
            </a:r>
            <a:r>
              <a:rPr lang="en-US" dirty="0" smtClean="0"/>
              <a:t> of the cross-sectional </a:t>
            </a:r>
            <a:r>
              <a:rPr lang="en-US" dirty="0" smtClean="0"/>
              <a:t>area of </a:t>
            </a:r>
            <a:r>
              <a:rPr lang="en-US" dirty="0" smtClean="0"/>
              <a:t>the channel.</a:t>
            </a:r>
            <a:endParaRPr lang="en-US" sz="4800" b="1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94210" name="Bitmap Image" r:id="rId5" imgW="0" imgH="0" progId="PBrush">
              <p:embed/>
            </p:oleObj>
          </a:graphicData>
        </a:graphic>
      </p:graphicFrame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909820" y="2376802"/>
            <a:ext cx="4000506" cy="3390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Composite Bodies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Example: problem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9-51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00100" y="1500174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 algn="ctr"/>
            <a:r>
              <a:rPr lang="en-US" sz="2000" dirty="0" smtClean="0"/>
              <a:t>Solution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0100" y="2000240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350" lvl="1" algn="ctr"/>
            <a:r>
              <a:rPr lang="en-US" sz="2000" dirty="0" err="1" smtClean="0"/>
              <a:t>Centroid</a:t>
            </a:r>
            <a:r>
              <a:rPr lang="en-US" sz="2000" dirty="0" smtClean="0"/>
              <a:t> location </a:t>
            </a:r>
            <a:endParaRPr lang="en-US" sz="2000" dirty="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643042" y="2571744"/>
          <a:ext cx="6096000" cy="205486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57256"/>
                <a:gridCol w="1285884"/>
                <a:gridCol w="904860"/>
                <a:gridCol w="1016000"/>
                <a:gridCol w="1016000"/>
                <a:gridCol w="1016000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Seg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A-B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(9)(1)</a:t>
                      </a:r>
                      <a:r>
                        <a:rPr lang="en-US" b="1" baseline="0" dirty="0" smtClean="0"/>
                        <a:t> =9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49.5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4.5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B-C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(1)(24)=24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288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C-D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(9)(1)</a:t>
                      </a:r>
                      <a:r>
                        <a:rPr lang="en-US" b="1" baseline="0" dirty="0" smtClean="0"/>
                        <a:t> =9</a:t>
                      </a:r>
                      <a:endParaRPr lang="en-US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23.5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49.5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211.5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/>
                          <a:cs typeface="Times New Roman"/>
                        </a:rPr>
                        <a:t>∑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111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504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000496" y="2714620"/>
          <a:ext cx="357190" cy="357190"/>
        </p:xfrm>
        <a:graphic>
          <a:graphicData uri="http://schemas.openxmlformats.org/presentationml/2006/ole">
            <p:oleObj spid="_x0000_s95234" name="Equation" r:id="rId5" imgW="126720" imgH="2156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911725" y="2673348"/>
          <a:ext cx="392113" cy="398462"/>
        </p:xfrm>
        <a:graphic>
          <a:graphicData uri="http://schemas.openxmlformats.org/presentationml/2006/ole">
            <p:oleObj spid="_x0000_s95235" name="Equation" r:id="rId6" imgW="139680" imgH="241200" progId="Equation.3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972175" y="2684463"/>
          <a:ext cx="323850" cy="357187"/>
        </p:xfrm>
        <a:graphic>
          <a:graphicData uri="http://schemas.openxmlformats.org/presentationml/2006/ole">
            <p:oleObj spid="_x0000_s95236" name="Equation" r:id="rId7" imgW="215640" imgH="215640" progId="Equation.3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7105650" y="2663825"/>
          <a:ext cx="342900" cy="400050"/>
        </p:xfrm>
        <a:graphic>
          <a:graphicData uri="http://schemas.openxmlformats.org/presentationml/2006/ole">
            <p:oleObj spid="_x0000_s95237" name="Equation" r:id="rId8" imgW="228600" imgH="241200" progId="Equation.3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1416050" y="5072063"/>
          <a:ext cx="2803525" cy="911225"/>
        </p:xfrm>
        <a:graphic>
          <a:graphicData uri="http://schemas.openxmlformats.org/presentationml/2006/ole">
            <p:oleObj spid="_x0000_s95238" name="Equation" r:id="rId9" imgW="1523880" imgH="49500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5165725" y="5143500"/>
          <a:ext cx="2640013" cy="911225"/>
        </p:xfrm>
        <a:graphic>
          <a:graphicData uri="http://schemas.openxmlformats.org/presentationml/2006/ole">
            <p:oleObj spid="_x0000_s95239" name="Equation" r:id="rId10" imgW="1434960" imgH="4950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Centroid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</TotalTime>
  <Words>268</Words>
  <Application>Microsoft Office PowerPoint</Application>
  <PresentationFormat>On-screen Show (4:3)</PresentationFormat>
  <Paragraphs>103</Paragraphs>
  <Slides>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Bitmap Image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473</cp:revision>
  <dcterms:created xsi:type="dcterms:W3CDTF">2013-05-06T16:21:25Z</dcterms:created>
  <dcterms:modified xsi:type="dcterms:W3CDTF">2013-12-29T19:06:59Z</dcterms:modified>
</cp:coreProperties>
</file>