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8" r:id="rId3"/>
    <p:sldId id="293" r:id="rId4"/>
    <p:sldId id="303" r:id="rId5"/>
    <p:sldId id="304" r:id="rId6"/>
    <p:sldId id="289" r:id="rId7"/>
    <p:sldId id="299" r:id="rId8"/>
    <p:sldId id="305" r:id="rId9"/>
    <p:sldId id="306" r:id="rId10"/>
    <p:sldId id="300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ABF34-2BC1-473B-87C0-8E88AE821395}" type="datetimeFigureOut">
              <a:rPr lang="en-US" smtClean="0"/>
              <a:pPr/>
              <a:t>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AFCB0-6134-47E1-BE4E-4821DD2DF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06F84-8023-47C8-9124-E02C765911A4}" type="datetimeFigureOut">
              <a:rPr lang="en-US" smtClean="0"/>
              <a:pPr/>
              <a:t>1/3/2014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B7F41-00C5-4285-AB36-E0AF075D8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7F41-00C5-4285-AB36-E0AF075D875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7F41-00C5-4285-AB36-E0AF075D875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7F41-00C5-4285-AB36-E0AF075D875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7F41-00C5-4285-AB36-E0AF075D875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7F41-00C5-4285-AB36-E0AF075D875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7F41-00C5-4285-AB36-E0AF075D875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7F41-00C5-4285-AB36-E0AF075D875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7F41-00C5-4285-AB36-E0AF075D875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7F41-00C5-4285-AB36-E0AF075D875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7F41-00C5-4285-AB36-E0AF075D875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7F41-00C5-4285-AB36-E0AF075D875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18BD-0D06-471B-9EB2-9D27EBA77692}" type="datetime1">
              <a:rPr lang="en-US" smtClean="0"/>
              <a:pPr/>
              <a:t>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AB64-F6C2-4545-ABD9-8E11665509A0}" type="datetime1">
              <a:rPr lang="en-US" smtClean="0"/>
              <a:pPr/>
              <a:t>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4C64-8AB9-4927-92EB-D5081CD61AD1}" type="datetime1">
              <a:rPr lang="en-US" smtClean="0"/>
              <a:pPr/>
              <a:t>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EA74-A2C4-47DC-BB4A-714E13492C46}" type="datetime1">
              <a:rPr lang="en-US" smtClean="0"/>
              <a:pPr/>
              <a:t>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99A7-4279-4BD8-AFEB-BE4EE285AADF}" type="datetime1">
              <a:rPr lang="en-US" smtClean="0"/>
              <a:pPr/>
              <a:t>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88BE-78BC-40C8-8B75-2FBA2B0C7A19}" type="datetime1">
              <a:rPr lang="en-US" smtClean="0"/>
              <a:pPr/>
              <a:t>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1267-5607-40C2-8EB9-EFBB991A6307}" type="datetime1">
              <a:rPr lang="en-US" smtClean="0"/>
              <a:pPr/>
              <a:t>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79D6-DDC1-4FA0-87E5-7A127C70911D}" type="datetime1">
              <a:rPr lang="en-US" smtClean="0"/>
              <a:pPr/>
              <a:t>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230D-0681-410D-BA04-0D43F99ED355}" type="datetime1">
              <a:rPr lang="en-US" smtClean="0"/>
              <a:pPr/>
              <a:t>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5A0C-6548-42FD-BFFC-106D921BB2E8}" type="datetime1">
              <a:rPr lang="en-US" smtClean="0"/>
              <a:pPr/>
              <a:t>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A527-D86F-453B-AF27-A507A1D589B9}" type="datetime1">
              <a:rPr lang="en-US" smtClean="0"/>
              <a:pPr/>
              <a:t>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2DEF7-A956-4A6A-B0D8-71EDC7B65DBA}" type="datetime1">
              <a:rPr lang="en-US" smtClean="0"/>
              <a:pPr/>
              <a:t>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1.png"/><Relationship Id="rId9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.png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357158" y="406748"/>
            <a:ext cx="108000" cy="6300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142844" y="559148"/>
            <a:ext cx="108000" cy="6156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00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1357290" y="1785926"/>
            <a:ext cx="360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Chapter eight</a:t>
            </a:r>
            <a:endParaRPr lang="en-US" sz="4000" dirty="0"/>
          </a:p>
        </p:txBody>
      </p:sp>
      <p:sp>
        <p:nvSpPr>
          <p:cNvPr id="115" name="Rectangle 114"/>
          <p:cNvSpPr/>
          <p:nvPr/>
        </p:nvSpPr>
        <p:spPr>
          <a:xfrm>
            <a:off x="1357290" y="4214818"/>
            <a:ext cx="6500858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Laith</a:t>
            </a:r>
            <a:r>
              <a:rPr lang="en-US" sz="4000" dirty="0" smtClean="0"/>
              <a:t> </a:t>
            </a:r>
            <a:r>
              <a:rPr lang="en-US" sz="4000" dirty="0" err="1" smtClean="0"/>
              <a:t>Batarseh</a:t>
            </a:r>
            <a:endParaRPr lang="en-US" sz="4000" dirty="0"/>
          </a:p>
        </p:txBody>
      </p:sp>
      <p:sp>
        <p:nvSpPr>
          <p:cNvPr id="117" name="Rectangle 116"/>
          <p:cNvSpPr/>
          <p:nvPr/>
        </p:nvSpPr>
        <p:spPr>
          <a:xfrm>
            <a:off x="3664486" y="142852"/>
            <a:ext cx="183620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Statics 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357290" y="2603248"/>
            <a:ext cx="7215238" cy="7543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8.3. </a:t>
            </a:r>
            <a:r>
              <a:rPr lang="en-US" sz="3200" b="1" dirty="0" smtClean="0">
                <a:solidFill>
                  <a:srgbClr val="FF0000"/>
                </a:solidFill>
              </a:rPr>
              <a:t>Composite Bodies-</a:t>
            </a:r>
            <a:r>
              <a:rPr lang="en-US" sz="3200" b="1" dirty="0" err="1" smtClean="0">
                <a:solidFill>
                  <a:srgbClr val="FF0000"/>
                </a:solidFill>
              </a:rPr>
              <a:t>partII</a:t>
            </a:r>
            <a:endParaRPr lang="en-US" sz="32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4357686" y="3429000"/>
            <a:ext cx="6983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By 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120" name="Group 9"/>
          <p:cNvGrpSpPr>
            <a:grpSpLocks noChangeAspect="1"/>
          </p:cNvGrpSpPr>
          <p:nvPr/>
        </p:nvGrpSpPr>
        <p:grpSpPr>
          <a:xfrm>
            <a:off x="7572396" y="5286388"/>
            <a:ext cx="1440000" cy="1440000"/>
            <a:chOff x="357158" y="1000108"/>
            <a:chExt cx="1800000" cy="1800000"/>
          </a:xfrm>
        </p:grpSpPr>
        <p:sp>
          <p:nvSpPr>
            <p:cNvPr id="121" name="Rounded Rectangle 120"/>
            <p:cNvSpPr/>
            <p:nvPr/>
          </p:nvSpPr>
          <p:spPr>
            <a:xfrm>
              <a:off x="357158" y="1000108"/>
              <a:ext cx="1800000" cy="1800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122" name="Flowchart: Summing Junction 121"/>
            <p:cNvSpPr/>
            <p:nvPr/>
          </p:nvSpPr>
          <p:spPr>
            <a:xfrm>
              <a:off x="357158" y="1000108"/>
              <a:ext cx="1800000" cy="1800000"/>
            </a:xfrm>
            <a:prstGeom prst="flowChartSummingJuncti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123" name="Flowchart: Or 122"/>
            <p:cNvSpPr/>
            <p:nvPr/>
          </p:nvSpPr>
          <p:spPr>
            <a:xfrm>
              <a:off x="714348" y="1357298"/>
              <a:ext cx="1080000" cy="1080000"/>
            </a:xfrm>
            <a:prstGeom prst="flowChartOr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857224" y="1000108"/>
              <a:ext cx="78581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firstslide"/>
                </a:rPr>
                <a:t>Home 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 rot="16200000">
              <a:off x="35687" y="1678770"/>
              <a:ext cx="1071570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nextslide"/>
                </a:rPr>
                <a:t>Next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 rot="16200000">
              <a:off x="1393009" y="1678769"/>
              <a:ext cx="1071570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previousslide"/>
                </a:rPr>
                <a:t>Previous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85786" y="2357430"/>
              <a:ext cx="99060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lastslide"/>
                </a:rPr>
                <a:t>End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131" name="Oval 130"/>
          <p:cNvSpPr>
            <a:spLocks noChangeAspect="1"/>
          </p:cNvSpPr>
          <p:nvPr/>
        </p:nvSpPr>
        <p:spPr>
          <a:xfrm>
            <a:off x="8005762" y="422896"/>
            <a:ext cx="1005840" cy="10058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01024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solidFill>
                  <a:srgbClr val="FF0000"/>
                </a:solidFill>
              </a:rPr>
              <a:t>Composite Bodies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Example: problem 9-51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000100" y="1500174"/>
            <a:ext cx="271464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sz="2000" dirty="0" smtClean="0"/>
              <a:t>Solution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00100" y="2000240"/>
            <a:ext cx="271464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350" lvl="1" algn="ctr"/>
            <a:r>
              <a:rPr lang="en-US" sz="2000" dirty="0" err="1" smtClean="0"/>
              <a:t>Centroid</a:t>
            </a:r>
            <a:r>
              <a:rPr lang="en-US" sz="2000" dirty="0" smtClean="0"/>
              <a:t> location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000496" y="2714620"/>
          <a:ext cx="357190" cy="357190"/>
        </p:xfrm>
        <a:graphic>
          <a:graphicData uri="http://schemas.openxmlformats.org/presentationml/2006/ole">
            <p:oleObj spid="_x0000_s95234" name="Equation" r:id="rId5" imgW="126720" imgH="215640" progId="Equation.3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911725" y="2673348"/>
          <a:ext cx="392113" cy="398462"/>
        </p:xfrm>
        <a:graphic>
          <a:graphicData uri="http://schemas.openxmlformats.org/presentationml/2006/ole">
            <p:oleObj spid="_x0000_s95235" name="Equation" r:id="rId6" imgW="139680" imgH="241200" progId="Equation.3">
              <p:embed/>
            </p:oleObj>
          </a:graphicData>
        </a:graphic>
      </p:graphicFrame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5972175" y="2684463"/>
          <a:ext cx="323850" cy="357187"/>
        </p:xfrm>
        <a:graphic>
          <a:graphicData uri="http://schemas.openxmlformats.org/presentationml/2006/ole">
            <p:oleObj spid="_x0000_s95236" name="Equation" r:id="rId7" imgW="215640" imgH="215640" progId="Equation.3">
              <p:embed/>
            </p:oleObj>
          </a:graphicData>
        </a:graphic>
      </p:graphicFrame>
      <p:graphicFrame>
        <p:nvGraphicFramePr>
          <p:cNvPr id="77829" name="Object 5"/>
          <p:cNvGraphicFramePr>
            <a:graphicFrameLocks noChangeAspect="1"/>
          </p:cNvGraphicFramePr>
          <p:nvPr/>
        </p:nvGraphicFramePr>
        <p:xfrm>
          <a:off x="7105650" y="2663825"/>
          <a:ext cx="342900" cy="400050"/>
        </p:xfrm>
        <a:graphic>
          <a:graphicData uri="http://schemas.openxmlformats.org/presentationml/2006/ole">
            <p:oleObj spid="_x0000_s95237" name="Equation" r:id="rId8" imgW="228600" imgH="241200" progId="Equation.3">
              <p:embed/>
            </p:oleObj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643042" y="2571744"/>
          <a:ext cx="6096000" cy="242570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Area 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(9/4)</a:t>
                      </a:r>
                      <a:r>
                        <a:rPr lang="el-GR" b="1" dirty="0" smtClean="0"/>
                        <a:t>π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(2/</a:t>
                      </a:r>
                      <a:r>
                        <a:rPr lang="el-GR" b="1" dirty="0" smtClean="0"/>
                        <a:t>π</a:t>
                      </a:r>
                      <a:r>
                        <a:rPr lang="en-US" b="1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4.5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(27/8)</a:t>
                      </a:r>
                      <a:r>
                        <a:rPr lang="el-GR" b="1" dirty="0" smtClean="0"/>
                        <a:t>π</a:t>
                      </a:r>
                      <a:endParaRPr lang="en-US" b="1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13.5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13.5</a:t>
                      </a:r>
                      <a:endParaRPr lang="en-US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4.5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18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4.5</a:t>
                      </a:r>
                      <a:endParaRPr lang="en-US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</a:t>
                      </a:r>
                      <a:r>
                        <a:rPr lang="el-GR" b="1" dirty="0" smtClean="0"/>
                        <a:t>π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-1.5</a:t>
                      </a:r>
                      <a:r>
                        <a:rPr lang="el-GR" b="1" dirty="0" smtClean="0"/>
                        <a:t>π</a:t>
                      </a:r>
                      <a:endParaRPr lang="en-US" b="1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/>
                          <a:cs typeface="Times New Roman"/>
                        </a:rPr>
                        <a:t>∑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17.43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36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23.9</a:t>
                      </a:r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/>
        </p:nvGraphicFramePr>
        <p:xfrm>
          <a:off x="1333500" y="5072063"/>
          <a:ext cx="2965450" cy="911225"/>
        </p:xfrm>
        <a:graphic>
          <a:graphicData uri="http://schemas.openxmlformats.org/presentationml/2006/ole">
            <p:oleObj spid="_x0000_s95240" name="Equation" r:id="rId9" imgW="1612800" imgH="495000" progId="Equation.3">
              <p:embed/>
            </p:oleObj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/>
        </p:nvGraphicFramePr>
        <p:xfrm>
          <a:off x="5002213" y="5143500"/>
          <a:ext cx="2967037" cy="911225"/>
        </p:xfrm>
        <a:graphic>
          <a:graphicData uri="http://schemas.openxmlformats.org/presentationml/2006/ole">
            <p:oleObj spid="_x0000_s95241" name="Equation" r:id="rId10" imgW="1612800" imgH="495000" progId="Equation.3">
              <p:embed/>
            </p:oleObj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71406" y="878190"/>
            <a:ext cx="515975" cy="274280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solidFill>
                  <a:srgbClr val="FF0000"/>
                </a:solidFill>
              </a:rPr>
              <a:t>Composite Bodies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>
          <a:xfrm>
            <a:off x="7572396" y="5286388"/>
            <a:ext cx="1440000" cy="1440000"/>
            <a:chOff x="357158" y="1000108"/>
            <a:chExt cx="1800000" cy="1800000"/>
          </a:xfrm>
        </p:grpSpPr>
        <p:sp>
          <p:nvSpPr>
            <p:cNvPr id="36" name="Rounded Rectangle 35"/>
            <p:cNvSpPr/>
            <p:nvPr/>
          </p:nvSpPr>
          <p:spPr>
            <a:xfrm>
              <a:off x="357158" y="1000108"/>
              <a:ext cx="1800000" cy="1800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37" name="Flowchart: Summing Junction 36"/>
            <p:cNvSpPr/>
            <p:nvPr/>
          </p:nvSpPr>
          <p:spPr>
            <a:xfrm>
              <a:off x="357158" y="1000108"/>
              <a:ext cx="1800000" cy="1800000"/>
            </a:xfrm>
            <a:prstGeom prst="flowChartSummingJuncti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38" name="Flowchart: Or 37"/>
            <p:cNvSpPr/>
            <p:nvPr/>
          </p:nvSpPr>
          <p:spPr>
            <a:xfrm>
              <a:off x="714348" y="1357298"/>
              <a:ext cx="1080000" cy="1080000"/>
            </a:xfrm>
            <a:prstGeom prst="flowChartOr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57224" y="1000108"/>
              <a:ext cx="78581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firstslide"/>
                </a:rPr>
                <a:t>Home 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687" y="1678770"/>
              <a:ext cx="1071570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nextslide"/>
                </a:rPr>
                <a:t>Next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 rot="16200000">
              <a:off x="1393009" y="1678769"/>
              <a:ext cx="1071570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previousslide"/>
                </a:rPr>
                <a:t>Previous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85786" y="2357430"/>
              <a:ext cx="99060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lastslide"/>
                </a:rPr>
                <a:t>End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30" name="Oval 29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1214414" y="1357298"/>
            <a:ext cx="6215106" cy="3914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End of lecture 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See you in the next lecture 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Don’t forget to answer 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the quiz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ndalus" pitchFamily="18" charset="-78"/>
              <a:ea typeface="+mn-ea"/>
              <a:cs typeface="Andalus" pitchFamily="18" charset="-78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solidFill>
                  <a:srgbClr val="FF0000"/>
                </a:solidFill>
              </a:rPr>
              <a:t>Composite Bodies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In this lecture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28662" y="1714488"/>
            <a:ext cx="7786742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b="1" dirty="0" smtClean="0"/>
              <a:t>we will solve some examples on how to find the </a:t>
            </a:r>
            <a:r>
              <a:rPr lang="en-US" sz="2000" b="1" dirty="0" err="1" smtClean="0"/>
              <a:t>centroid</a:t>
            </a:r>
            <a:r>
              <a:rPr lang="en-US" sz="2000" b="1" dirty="0" smtClean="0"/>
              <a:t> of composite bodies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solidFill>
                  <a:srgbClr val="FF0000"/>
                </a:solidFill>
              </a:rPr>
              <a:t>Composite Bodies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Example: problem 9-59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000100" y="1714488"/>
            <a:ext cx="7143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Locate the </a:t>
            </a:r>
            <a:r>
              <a:rPr lang="en-US" sz="2000" dirty="0" err="1" smtClean="0"/>
              <a:t>centroid</a:t>
            </a:r>
            <a:r>
              <a:rPr lang="en-US" sz="2000" dirty="0" smtClean="0"/>
              <a:t> of the </a:t>
            </a:r>
            <a:r>
              <a:rPr lang="en-US" sz="2000" dirty="0" smtClean="0"/>
              <a:t>composite area shown in the Fig</a:t>
            </a:r>
            <a:endParaRPr lang="en-US" sz="2000" b="1" dirty="0" smtClean="0"/>
          </a:p>
        </p:txBody>
      </p:sp>
      <p:graphicFrame>
        <p:nvGraphicFramePr>
          <p:cNvPr id="17" name="Object 16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74754" name="Bitmap Image" r:id="rId5" imgW="0" imgH="0" progId="PBrush">
              <p:embed/>
            </p:oleObj>
          </a:graphicData>
        </a:graphic>
      </p:graphicFrame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2849247" y="2294233"/>
            <a:ext cx="3783624" cy="433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solidFill>
                  <a:srgbClr val="FF0000"/>
                </a:solidFill>
              </a:rPr>
              <a:t>Composite Bodies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Example: problem 9-59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5474" name="Bitmap Image" r:id="rId5" imgW="0" imgH="0" progId="PBrush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00100" y="1500174"/>
            <a:ext cx="271464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sz="2000" dirty="0" smtClean="0"/>
              <a:t>Solution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0100" y="2143116"/>
            <a:ext cx="271464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sz="2000" dirty="0" smtClean="0"/>
              <a:t>Decompose the area </a:t>
            </a:r>
            <a:endParaRPr lang="en-US" sz="2000" dirty="0" smtClean="0"/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2935206" y="1922522"/>
            <a:ext cx="3630777" cy="52149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solidFill>
                  <a:srgbClr val="FF0000"/>
                </a:solidFill>
              </a:rPr>
              <a:t>Composite Bodies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Example: problem 9-59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6498" name="Bitmap Image" r:id="rId5" imgW="0" imgH="0" progId="PBrush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00100" y="1500174"/>
            <a:ext cx="271464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sz="2000" dirty="0" smtClean="0"/>
              <a:t>Solution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0100" y="2143116"/>
            <a:ext cx="271464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sz="2000" dirty="0" smtClean="0"/>
              <a:t>Decompose the area </a:t>
            </a:r>
            <a:endParaRPr lang="en-US" sz="2000" dirty="0" smtClean="0"/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3296647" y="1916589"/>
            <a:ext cx="3786212" cy="55251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solidFill>
                  <a:srgbClr val="FF0000"/>
                </a:solidFill>
              </a:rPr>
              <a:t>Composite Bodies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Example: problem 9-50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000100" y="1500174"/>
            <a:ext cx="271464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sz="2000" dirty="0" smtClean="0"/>
              <a:t>Solution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00100" y="2000240"/>
            <a:ext cx="271464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350" lvl="1" algn="ctr"/>
            <a:r>
              <a:rPr lang="en-US" sz="2000" dirty="0" err="1" smtClean="0"/>
              <a:t>Centroid</a:t>
            </a:r>
            <a:r>
              <a:rPr lang="en-US" sz="2000" dirty="0" smtClean="0"/>
              <a:t> location 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643042" y="2571744"/>
          <a:ext cx="6096000" cy="242570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Area 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13.5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13.5</a:t>
                      </a:r>
                      <a:endParaRPr lang="en-US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4.5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18</a:t>
                      </a:r>
                      <a:endParaRPr lang="en-US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42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6.5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273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126</a:t>
                      </a:r>
                      <a:endParaRPr lang="en-US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-(</a:t>
                      </a:r>
                      <a:r>
                        <a:rPr lang="el-GR" b="1" dirty="0" smtClean="0"/>
                        <a:t>π</a:t>
                      </a:r>
                      <a:r>
                        <a:rPr lang="en-US" b="1" dirty="0" smtClean="0"/>
                        <a:t>3</a:t>
                      </a:r>
                      <a:r>
                        <a:rPr lang="en-US" b="1" baseline="30000" dirty="0" smtClean="0"/>
                        <a:t>2</a:t>
                      </a:r>
                      <a:r>
                        <a:rPr lang="en-US" b="1" dirty="0" smtClean="0"/>
                        <a:t>)/4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10-(4/</a:t>
                      </a:r>
                      <a:r>
                        <a:rPr lang="el-GR" b="1" dirty="0" smtClean="0"/>
                        <a:t>π</a:t>
                      </a:r>
                      <a:r>
                        <a:rPr lang="en-US" b="1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6-(4/</a:t>
                      </a:r>
                      <a:r>
                        <a:rPr lang="el-GR" b="1" dirty="0" smtClean="0"/>
                        <a:t>π</a:t>
                      </a:r>
                      <a:r>
                        <a:rPr lang="en-US" b="1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-61.7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-33.4</a:t>
                      </a:r>
                      <a:endParaRPr lang="en-US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/>
                          <a:cs typeface="Times New Roman"/>
                        </a:rPr>
                        <a:t>∑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48.4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233.8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124.1</a:t>
                      </a:r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000496" y="2714620"/>
          <a:ext cx="357190" cy="357190"/>
        </p:xfrm>
        <a:graphic>
          <a:graphicData uri="http://schemas.openxmlformats.org/presentationml/2006/ole">
            <p:oleObj spid="_x0000_s77825" name="Equation" r:id="rId5" imgW="126720" imgH="215640" progId="Equation.3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911725" y="2673348"/>
          <a:ext cx="392113" cy="398462"/>
        </p:xfrm>
        <a:graphic>
          <a:graphicData uri="http://schemas.openxmlformats.org/presentationml/2006/ole">
            <p:oleObj spid="_x0000_s77826" name="Equation" r:id="rId6" imgW="139680" imgH="241200" progId="Equation.3">
              <p:embed/>
            </p:oleObj>
          </a:graphicData>
        </a:graphic>
      </p:graphicFrame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5973763" y="2684463"/>
          <a:ext cx="322262" cy="357187"/>
        </p:xfrm>
        <a:graphic>
          <a:graphicData uri="http://schemas.openxmlformats.org/presentationml/2006/ole">
            <p:oleObj spid="_x0000_s77827" name="Equation" r:id="rId7" imgW="215640" imgH="215640" progId="Equation.3">
              <p:embed/>
            </p:oleObj>
          </a:graphicData>
        </a:graphic>
      </p:graphicFrame>
      <p:graphicFrame>
        <p:nvGraphicFramePr>
          <p:cNvPr id="77829" name="Object 5"/>
          <p:cNvGraphicFramePr>
            <a:graphicFrameLocks noChangeAspect="1"/>
          </p:cNvGraphicFramePr>
          <p:nvPr/>
        </p:nvGraphicFramePr>
        <p:xfrm>
          <a:off x="7107238" y="2663825"/>
          <a:ext cx="341312" cy="400050"/>
        </p:xfrm>
        <a:graphic>
          <a:graphicData uri="http://schemas.openxmlformats.org/presentationml/2006/ole">
            <p:oleObj spid="_x0000_s77829" name="Equation" r:id="rId8" imgW="228600" imgH="241200" progId="Equation.3">
              <p:embed/>
            </p:oleObj>
          </a:graphicData>
        </a:graphic>
      </p:graphicFrame>
      <p:graphicFrame>
        <p:nvGraphicFramePr>
          <p:cNvPr id="77830" name="Object 6"/>
          <p:cNvGraphicFramePr>
            <a:graphicFrameLocks noChangeAspect="1"/>
          </p:cNvGraphicFramePr>
          <p:nvPr/>
        </p:nvGraphicFramePr>
        <p:xfrm>
          <a:off x="1287463" y="5072063"/>
          <a:ext cx="3059112" cy="911225"/>
        </p:xfrm>
        <a:graphic>
          <a:graphicData uri="http://schemas.openxmlformats.org/presentationml/2006/ole">
            <p:oleObj spid="_x0000_s77830" name="Equation" r:id="rId9" imgW="1663560" imgH="495000" progId="Equation.3">
              <p:embed/>
            </p:oleObj>
          </a:graphicData>
        </a:graphic>
      </p:graphicFrame>
      <p:graphicFrame>
        <p:nvGraphicFramePr>
          <p:cNvPr id="77831" name="Object 7"/>
          <p:cNvGraphicFramePr>
            <a:graphicFrameLocks noChangeAspect="1"/>
          </p:cNvGraphicFramePr>
          <p:nvPr/>
        </p:nvGraphicFramePr>
        <p:xfrm>
          <a:off x="4956175" y="5143500"/>
          <a:ext cx="3060700" cy="911225"/>
        </p:xfrm>
        <a:graphic>
          <a:graphicData uri="http://schemas.openxmlformats.org/presentationml/2006/ole">
            <p:oleObj spid="_x0000_s77831" name="Equation" r:id="rId10" imgW="1663560" imgH="495000" progId="Equation.3">
              <p:embed/>
            </p:oleObj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solidFill>
                  <a:srgbClr val="FF0000"/>
                </a:solidFill>
              </a:rPr>
              <a:t>Composite Bodies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Example: problem 9-60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000100" y="1714488"/>
            <a:ext cx="750099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Locate the </a:t>
            </a:r>
            <a:r>
              <a:rPr lang="en-US" sz="2400" dirty="0" err="1" smtClean="0"/>
              <a:t>centroid</a:t>
            </a:r>
            <a:r>
              <a:rPr lang="en-US" sz="2400" dirty="0" smtClean="0"/>
              <a:t> of the composite area shown in the Fig</a:t>
            </a:r>
            <a:endParaRPr lang="en-US" sz="2400" b="1" dirty="0" smtClean="0"/>
          </a:p>
        </p:txBody>
      </p:sp>
      <p:graphicFrame>
        <p:nvGraphicFramePr>
          <p:cNvPr id="17" name="Object 16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94210" name="Bitmap Image" r:id="rId5" imgW="0" imgH="0" progId="PBrush">
              <p:embed/>
            </p:oleObj>
          </a:graphicData>
        </a:graphic>
      </p:graphicFrame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2770490" y="1770366"/>
            <a:ext cx="3969758" cy="5205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solidFill>
                  <a:srgbClr val="FF0000"/>
                </a:solidFill>
              </a:rPr>
              <a:t>Composite Bodies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Example: problem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9-60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8546" name="Bitmap Image" r:id="rId5" imgW="0" imgH="0" progId="PBrush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00100" y="1500174"/>
            <a:ext cx="271464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sz="2000" dirty="0" smtClean="0"/>
              <a:t>Solution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0100" y="2143116"/>
            <a:ext cx="271464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sz="2000" dirty="0" smtClean="0"/>
              <a:t>Decompose the area </a:t>
            </a:r>
            <a:endParaRPr lang="en-US" sz="2000" dirty="0" smtClean="0"/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3664845" y="1978702"/>
            <a:ext cx="3728826" cy="53435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solidFill>
                  <a:srgbClr val="FF0000"/>
                </a:solidFill>
              </a:rPr>
              <a:t>Composite Bodies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Example: problem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9-60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9570" name="Bitmap Image" r:id="rId5" imgW="0" imgH="0" progId="PBrush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00100" y="1500174"/>
            <a:ext cx="271464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sz="2000" dirty="0" smtClean="0"/>
              <a:t>Solution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0100" y="2143116"/>
            <a:ext cx="271464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sz="2000" dirty="0" smtClean="0"/>
              <a:t>Decompose the area </a:t>
            </a:r>
            <a:endParaRPr lang="en-US" sz="2000" dirty="0" smtClean="0"/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3630480" y="2739877"/>
            <a:ext cx="2921273" cy="35337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1902</TotalTime>
  <Words>252</Words>
  <Application>Microsoft Office PowerPoint</Application>
  <PresentationFormat>On-screen Show (4:3)</PresentationFormat>
  <Paragraphs>131</Paragraphs>
  <Slides>11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Office Theme</vt:lpstr>
      <vt:lpstr>Bitmap Image</vt:lpstr>
      <vt:lpstr>Equation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Laith Batarseh</dc:creator>
  <cp:lastModifiedBy>Laith</cp:lastModifiedBy>
  <cp:revision>491</cp:revision>
  <dcterms:created xsi:type="dcterms:W3CDTF">2013-05-06T16:21:25Z</dcterms:created>
  <dcterms:modified xsi:type="dcterms:W3CDTF">2014-01-03T17:28:39Z</dcterms:modified>
</cp:coreProperties>
</file>