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1" r:id="rId3"/>
    <p:sldId id="295" r:id="rId4"/>
    <p:sldId id="297" r:id="rId5"/>
    <p:sldId id="293" r:id="rId6"/>
    <p:sldId id="294" r:id="rId7"/>
    <p:sldId id="298" r:id="rId8"/>
    <p:sldId id="299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0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ABF34-2BC1-473B-87C0-8E88AE821395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FCB0-6134-47E1-BE4E-4821DD2DF0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06F84-8023-47C8-9124-E02C765911A4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B7F41-00C5-4285-AB36-E0AF075D8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B7F41-00C5-4285-AB36-E0AF075D87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F18BD-0D06-471B-9EB2-9D27EBA77692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DAB64-F6C2-4545-ABD9-8E11665509A0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B4C64-8AB9-4927-92EB-D5081CD61AD1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1EA74-A2C4-47DC-BB4A-714E13492C46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99A7-4279-4BD8-AFEB-BE4EE285AADF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88BE-78BC-40C8-8B75-2FBA2B0C7A19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11267-5607-40C2-8EB9-EFBB991A6307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79D6-DDC1-4FA0-87E5-7A127C70911D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E230D-0681-410D-BA04-0D43F99ED355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45A0C-6548-42FD-BFFC-106D921BB2E8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3A527-D86F-453B-AF27-A507A1D589B9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DEF7-A956-4A6A-B0D8-71EDC7B65DBA}" type="datetime1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C5C0-FED3-47A0-BD12-B7ED298DF2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57158" y="406748"/>
            <a:ext cx="108000" cy="6300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142844" y="559148"/>
            <a:ext cx="108000" cy="6156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00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1357290" y="1785926"/>
            <a:ext cx="360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Chapter eight</a:t>
            </a:r>
            <a:endParaRPr lang="en-US" sz="4000" dirty="0"/>
          </a:p>
        </p:txBody>
      </p:sp>
      <p:sp>
        <p:nvSpPr>
          <p:cNvPr id="115" name="Rectangle 114"/>
          <p:cNvSpPr/>
          <p:nvPr/>
        </p:nvSpPr>
        <p:spPr>
          <a:xfrm>
            <a:off x="1357290" y="4214818"/>
            <a:ext cx="6500858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Laith</a:t>
            </a:r>
            <a:r>
              <a:rPr lang="en-US" sz="4000" dirty="0" smtClean="0"/>
              <a:t> </a:t>
            </a:r>
            <a:r>
              <a:rPr lang="en-US" sz="4000" dirty="0" err="1" smtClean="0"/>
              <a:t>Batarseh</a:t>
            </a:r>
            <a:endParaRPr lang="en-US" sz="4000" dirty="0"/>
          </a:p>
        </p:txBody>
      </p:sp>
      <p:sp>
        <p:nvSpPr>
          <p:cNvPr id="117" name="Rectangle 116"/>
          <p:cNvSpPr/>
          <p:nvPr/>
        </p:nvSpPr>
        <p:spPr>
          <a:xfrm>
            <a:off x="3664486" y="142852"/>
            <a:ext cx="183620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Statics 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357290" y="2603248"/>
            <a:ext cx="7215238" cy="754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8.4. resultant of distributed Loads-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32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4357686" y="3429000"/>
            <a:ext cx="698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20" name="Group 9"/>
          <p:cNvGrpSpPr>
            <a:grpSpLocks noChangeAspect="1"/>
          </p:cNvGrpSpPr>
          <p:nvPr/>
        </p:nvGrpSpPr>
        <p:grpSpPr>
          <a:xfrm>
            <a:off x="7572396" y="5286388"/>
            <a:ext cx="1440000" cy="1440000"/>
            <a:chOff x="357158" y="1000108"/>
            <a:chExt cx="1800000" cy="1800000"/>
          </a:xfrm>
        </p:grpSpPr>
        <p:sp>
          <p:nvSpPr>
            <p:cNvPr id="121" name="Rounded Rectangle 120"/>
            <p:cNvSpPr/>
            <p:nvPr/>
          </p:nvSpPr>
          <p:spPr>
            <a:xfrm>
              <a:off x="357158" y="1000108"/>
              <a:ext cx="1800000" cy="180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2" name="Flowchart: Summing Junction 121"/>
            <p:cNvSpPr/>
            <p:nvPr/>
          </p:nvSpPr>
          <p:spPr>
            <a:xfrm>
              <a:off x="357158" y="1000108"/>
              <a:ext cx="1800000" cy="1800000"/>
            </a:xfrm>
            <a:prstGeom prst="flowChartSummingJuncti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3" name="Flowchart: Or 122"/>
            <p:cNvSpPr/>
            <p:nvPr/>
          </p:nvSpPr>
          <p:spPr>
            <a:xfrm>
              <a:off x="714348" y="1357298"/>
              <a:ext cx="1080000" cy="1080000"/>
            </a:xfrm>
            <a:prstGeom prst="flowChartOr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2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857224" y="1000108"/>
              <a:ext cx="78581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firstslide"/>
                </a:rPr>
                <a:t>Home 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6200000">
              <a:off x="35687" y="1678770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nextslide"/>
                </a:rPr>
                <a:t>Next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1393009" y="1678769"/>
              <a:ext cx="1071570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previousslide"/>
                </a:rPr>
                <a:t>Previous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785786" y="2357430"/>
              <a:ext cx="990608" cy="4286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2"/>
                  </a:solidFill>
                  <a:hlinkClick r:id="" action="ppaction://hlinkshowjump?jump=lastslide"/>
                </a:rPr>
                <a:t>End</a:t>
              </a:r>
              <a:endParaRPr lang="en-US" sz="1400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131" name="Oval 130"/>
          <p:cNvSpPr>
            <a:spLocks noChangeAspect="1"/>
          </p:cNvSpPr>
          <p:nvPr/>
        </p:nvSpPr>
        <p:spPr>
          <a:xfrm>
            <a:off x="8005762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8001024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714488"/>
            <a:ext cx="2314116" cy="24288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Determine the magnitude of the hydrostatic force acting per foot of length on the seawall. </a:t>
            </a:r>
          </a:p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i="1" baseline="-250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/>
              <a:t>= 62.4 lb/ft</a:t>
            </a:r>
            <a:r>
              <a:rPr lang="en-US" sz="2000" b="1" i="1" baseline="30000" dirty="0" smtClean="0"/>
              <a:t>3</a:t>
            </a:r>
            <a:r>
              <a:rPr lang="en-US" sz="2000" b="1" i="1" dirty="0" smtClean="0"/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242429" y="1258243"/>
            <a:ext cx="4023360" cy="5364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8662" y="2071678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F.B.D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857364"/>
            <a:ext cx="4929222" cy="4790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9-112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814" y="1997430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Area (1)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571604" y="2428868"/>
          <a:ext cx="6078538" cy="855662"/>
        </p:xfrm>
        <a:graphic>
          <a:graphicData uri="http://schemas.openxmlformats.org/presentationml/2006/ole">
            <p:oleObj spid="_x0000_s3074" name="Equation" r:id="rId5" imgW="3340080" imgH="469800" progId="Equation.3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857224" y="407194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Area (2)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689100" y="3536950"/>
          <a:ext cx="3859213" cy="392113"/>
        </p:xfrm>
        <a:graphic>
          <a:graphicData uri="http://schemas.openxmlformats.org/presentationml/2006/ole">
            <p:oleObj spid="_x0000_s3079" name="Equation" r:id="rId6" imgW="2120760" imgH="21564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785918" y="4500570"/>
          <a:ext cx="3743325" cy="392113"/>
        </p:xfrm>
        <a:graphic>
          <a:graphicData uri="http://schemas.openxmlformats.org/presentationml/2006/ole">
            <p:oleObj spid="_x0000_s3080" name="Equation" r:id="rId7" imgW="2057400" imgH="21564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1857356" y="5000636"/>
          <a:ext cx="3627437" cy="715963"/>
        </p:xfrm>
        <a:graphic>
          <a:graphicData uri="http://schemas.openxmlformats.org/presentationml/2006/ole">
            <p:oleObj spid="_x0000_s3081" name="Equation" r:id="rId8" imgW="1993680" imgH="393480" progId="Equation.3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857224" y="6000768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Resultant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786050" y="5929330"/>
          <a:ext cx="3351213" cy="485775"/>
        </p:xfrm>
        <a:graphic>
          <a:graphicData uri="http://schemas.openxmlformats.org/presentationml/2006/ole">
            <p:oleObj spid="_x0000_s3082" name="Equation" r:id="rId9" imgW="1841400" imgH="26640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Example[3]: problem 9-113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00562" y="1714488"/>
            <a:ext cx="3242810" cy="35004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If segment </a:t>
            </a:r>
            <a:r>
              <a:rPr lang="en-US" sz="2000" i="1" dirty="0" smtClean="0"/>
              <a:t>AB of gate ABC is long enough, the </a:t>
            </a:r>
            <a:r>
              <a:rPr lang="en-US" sz="2000" dirty="0" smtClean="0"/>
              <a:t>gate will be on the verge of opening. Determine the length </a:t>
            </a:r>
            <a:r>
              <a:rPr lang="en-US" sz="2000" i="1" dirty="0" smtClean="0"/>
              <a:t>L of this segment in order for this to occur. The gate is </a:t>
            </a:r>
            <a:r>
              <a:rPr lang="en-US" sz="2000" dirty="0" smtClean="0"/>
              <a:t>hinged at </a:t>
            </a:r>
            <a:r>
              <a:rPr lang="en-US" sz="2000" i="1" dirty="0" smtClean="0"/>
              <a:t>B and has a width of 1 m. The density of water is </a:t>
            </a:r>
            <a:r>
              <a:rPr lang="el-GR" sz="2000" dirty="0" smtClean="0"/>
              <a:t>ρ</a:t>
            </a:r>
            <a:r>
              <a:rPr lang="en-US" sz="2000" i="1" baseline="-25000" dirty="0" smtClean="0"/>
              <a:t>w</a:t>
            </a:r>
            <a:r>
              <a:rPr lang="en-US" sz="2000" i="1" dirty="0" smtClean="0"/>
              <a:t> = 1 Mg/m</a:t>
            </a:r>
            <a:r>
              <a:rPr lang="en-US" sz="2000" i="1" baseline="30000" dirty="0" smtClean="0"/>
              <a:t>3</a:t>
            </a:r>
            <a:endParaRPr lang="en-US" sz="2000" b="1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533899" y="1681153"/>
            <a:ext cx="4214842" cy="44243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Example[3]: problem 9-113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5814" y="2068868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F.B.D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179547" y="2609468"/>
            <a:ext cx="3383280" cy="36171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192953" y="2593735"/>
            <a:ext cx="3474720" cy="3573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problem 9-113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2071678"/>
            <a:ext cx="7358114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First, we have to find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AB</a:t>
            </a:r>
            <a:r>
              <a:rPr lang="en-US" sz="2000" dirty="0" smtClean="0"/>
              <a:t> and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BC</a:t>
            </a:r>
            <a:r>
              <a:rPr lang="en-US" sz="2000" dirty="0" smtClean="0"/>
              <a:t> from the relation between pressure and the depth: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20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Now we can find the concentrated loads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022475" y="3071813"/>
          <a:ext cx="5170488" cy="801687"/>
        </p:xfrm>
        <a:graphic>
          <a:graphicData uri="http://schemas.openxmlformats.org/presentationml/2006/ole">
            <p:oleObj spid="_x0000_s6152" name="Equation" r:id="rId5" imgW="2946240" imgH="457200" progId="Equation.3">
              <p:embed/>
            </p:oleObj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2857488" y="4714884"/>
          <a:ext cx="3608387" cy="1514475"/>
        </p:xfrm>
        <a:graphic>
          <a:graphicData uri="http://schemas.openxmlformats.org/presentationml/2006/ole">
            <p:oleObj spid="_x0000_s6153" name="Equation" r:id="rId6" imgW="2057400" imgH="863280" progId="Equation.3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-32" y="878190"/>
            <a:ext cx="582211" cy="327269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8662" y="1071546"/>
            <a:ext cx="3600000" cy="360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Example[2]: </a:t>
            </a:r>
            <a:r>
              <a:rPr lang="en-US" sz="2000" b="1" smtClean="0"/>
              <a:t>problem </a:t>
            </a:r>
            <a:r>
              <a:rPr lang="en-US" sz="2000" b="1" smtClean="0"/>
              <a:t>9-113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00562" y="1571612"/>
            <a:ext cx="173736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05814" y="1997430"/>
            <a:ext cx="3017520" cy="36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Moment equation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714612" y="4929198"/>
          <a:ext cx="4786346" cy="1407294"/>
        </p:xfrm>
        <a:graphic>
          <a:graphicData uri="http://schemas.openxmlformats.org/presentationml/2006/ole">
            <p:oleObj spid="_x0000_s7170" name="Equation" r:id="rId5" imgW="2158920" imgH="6346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57224" y="2571744"/>
            <a:ext cx="735811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Finally apply equilibrium equation: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Since the gate is verge of opening, </a:t>
            </a:r>
            <a:r>
              <a:rPr lang="en-US" sz="2000" dirty="0" err="1" smtClean="0"/>
              <a:t>Cx</a:t>
            </a:r>
            <a:r>
              <a:rPr lang="en-US" sz="2000" dirty="0" smtClean="0"/>
              <a:t> = 0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 smtClean="0"/>
              <a:t>Apply equilibrium moment equation at point B. by this step we eliminate the reactions at point B. assume counter clockwise is the positive direction :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/>
          <p:cNvSpPr/>
          <p:nvPr/>
        </p:nvSpPr>
        <p:spPr>
          <a:xfrm>
            <a:off x="571472" y="254348"/>
            <a:ext cx="108000" cy="644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5">
                  <a:lumMod val="5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757718" y="927082"/>
            <a:ext cx="7236000" cy="1588"/>
          </a:xfrm>
          <a:prstGeom prst="line">
            <a:avLst/>
          </a:prstGeom>
          <a:ln w="31750">
            <a:solidFill>
              <a:schemeClr val="accent5">
                <a:lumMod val="50000"/>
              </a:schemeClr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71406" y="878190"/>
            <a:ext cx="515975" cy="2742802"/>
          </a:xfrm>
          <a:prstGeom prst="rect">
            <a:avLst/>
          </a:prstGeom>
        </p:spPr>
        <p:txBody>
          <a:bodyPr vert="wordArtVert"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Statics 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57224" y="214290"/>
            <a:ext cx="7000924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chemeClr val="accent1"/>
              </a:buClr>
              <a:buSzPct val="80000"/>
            </a:pP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resultant of distributed Loads</a:t>
            </a:r>
            <a:endParaRPr lang="en-US" sz="24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8062016" y="415028"/>
            <a:ext cx="1008000" cy="100800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8066754" y="422896"/>
            <a:ext cx="1005840" cy="100584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9525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1000100" y="1714488"/>
            <a:ext cx="7286676" cy="4286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chapter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End of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See you in the next lecture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Don’t forget to answer the quiz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277</Words>
  <Application>Microsoft Office PowerPoint</Application>
  <PresentationFormat>On-screen Show (4:3)</PresentationFormat>
  <Paragraphs>66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Laith Batarseh</dc:creator>
  <cp:lastModifiedBy>AviRec</cp:lastModifiedBy>
  <cp:revision>400</cp:revision>
  <dcterms:created xsi:type="dcterms:W3CDTF">2013-05-06T16:21:25Z</dcterms:created>
  <dcterms:modified xsi:type="dcterms:W3CDTF">2014-01-13T07:04:53Z</dcterms:modified>
</cp:coreProperties>
</file>