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94" r:id="rId4"/>
    <p:sldId id="295" r:id="rId5"/>
    <p:sldId id="296" r:id="rId6"/>
    <p:sldId id="297" r:id="rId7"/>
    <p:sldId id="285" r:id="rId8"/>
    <p:sldId id="298" r:id="rId9"/>
    <p:sldId id="299" r:id="rId10"/>
    <p:sldId id="300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2/8/2014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785926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smtClean="0"/>
              <a:t>Chapter </a:t>
            </a:r>
            <a:r>
              <a:rPr lang="en-US" sz="4000" smtClean="0"/>
              <a:t>nine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721523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9.1. moment of inertia 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10.1: rectangular area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857224" y="1714488"/>
            <a:ext cx="1571636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Solution </a:t>
            </a:r>
            <a:endParaRPr lang="en-US" sz="5400" b="1" dirty="0" smtClean="0"/>
          </a:p>
        </p:txBody>
      </p:sp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60418" name="Bitmap Image" r:id="rId4" imgW="0" imgH="0" progId="PBrush">
              <p:embed/>
            </p:oleObj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857224" y="2357430"/>
            <a:ext cx="271464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Part b: </a:t>
            </a:r>
            <a:endParaRPr lang="en-US" sz="5400" b="1" dirty="0" smtClean="0"/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/>
        </p:nvGraphicFramePr>
        <p:xfrm>
          <a:off x="3481388" y="2921000"/>
          <a:ext cx="1966912" cy="539750"/>
        </p:xfrm>
        <a:graphic>
          <a:graphicData uri="http://schemas.openxmlformats.org/presentationml/2006/ole">
            <p:oleObj spid="_x0000_s60419" name="Equation" r:id="rId5" imgW="647640" imgH="177480" progId="Equation.3">
              <p:embed/>
            </p:oleObj>
          </a:graphicData>
        </a:graphic>
      </p:graphicFrame>
      <p:graphicFrame>
        <p:nvGraphicFramePr>
          <p:cNvPr id="59396" name="Object 2"/>
          <p:cNvGraphicFramePr>
            <a:graphicFrameLocks noChangeAspect="1"/>
          </p:cNvGraphicFramePr>
          <p:nvPr/>
        </p:nvGraphicFramePr>
        <p:xfrm>
          <a:off x="1804988" y="3717925"/>
          <a:ext cx="5478462" cy="1211263"/>
        </p:xfrm>
        <a:graphic>
          <a:graphicData uri="http://schemas.openxmlformats.org/presentationml/2006/ole">
            <p:oleObj spid="_x0000_s60420" name="Equation" r:id="rId6" imgW="2184120" imgH="4824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Inertia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28662" y="1857364"/>
            <a:ext cx="77153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Inertia is defined as the body resistance to motion.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 magnitude of inertia is related proportionally to the body mass.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 mathematical relation that relates the motion of a body to its mass is Newton’s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law of motion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There are two types of inertia: the translational (mass) and the rotational (mass moment of inertia).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 translational inertia represents the resistance for a translational motion while the mass moment of inertia represents the resistance for a rotational motion </a:t>
            </a:r>
            <a:endParaRPr lang="en-US" sz="20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Moment of inertia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14348" y="1857364"/>
            <a:ext cx="34290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Moment of inertia is the moment produced when an area is subjected to a distributed load that vary in linear fashion as shown in the fig.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The load (P) is a function in the distance y: P= Cy. Where C is a constant   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928662" y="149736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Definition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4095752" y="1714488"/>
            <a:ext cx="5262594" cy="4481538"/>
            <a:chOff x="3071802" y="3286124"/>
            <a:chExt cx="5262594" cy="4481538"/>
          </a:xfrm>
        </p:grpSpPr>
        <p:sp>
          <p:nvSpPr>
            <p:cNvPr id="35" name="Parallelogram 34"/>
            <p:cNvSpPr/>
            <p:nvPr/>
          </p:nvSpPr>
          <p:spPr>
            <a:xfrm>
              <a:off x="5715008" y="5064033"/>
              <a:ext cx="1500198" cy="1143008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Parallelogram 42"/>
            <p:cNvSpPr/>
            <p:nvPr/>
          </p:nvSpPr>
          <p:spPr>
            <a:xfrm>
              <a:off x="5883610" y="5564099"/>
              <a:ext cx="1188720" cy="142876"/>
            </a:xfrm>
            <a:prstGeom prst="parallelogram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Isosceles Triangle 41"/>
            <p:cNvSpPr/>
            <p:nvPr/>
          </p:nvSpPr>
          <p:spPr>
            <a:xfrm rot="17040000">
              <a:off x="4710574" y="4931048"/>
              <a:ext cx="1186287" cy="1140988"/>
            </a:xfrm>
            <a:prstGeom prst="triangle">
              <a:avLst>
                <a:gd name="adj" fmla="val 18191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" name="Group 34"/>
            <p:cNvGrpSpPr/>
            <p:nvPr/>
          </p:nvGrpSpPr>
          <p:grpSpPr>
            <a:xfrm>
              <a:off x="3071802" y="3286124"/>
              <a:ext cx="5262594" cy="4481538"/>
              <a:chOff x="2428860" y="1785926"/>
              <a:chExt cx="5262594" cy="4481538"/>
            </a:xfrm>
          </p:grpSpPr>
          <p:cxnSp>
            <p:nvCxnSpPr>
              <p:cNvPr id="17" name="AutoShape 33"/>
              <p:cNvCxnSpPr>
                <a:cxnSpLocks noChangeShapeType="1"/>
              </p:cNvCxnSpPr>
              <p:nvPr/>
            </p:nvCxnSpPr>
            <p:spPr bwMode="auto">
              <a:xfrm>
                <a:off x="4500561" y="4286256"/>
                <a:ext cx="2651760" cy="1588"/>
              </a:xfrm>
              <a:prstGeom prst="straightConnector1">
                <a:avLst/>
              </a:prstGeom>
              <a:ln>
                <a:headEnd/>
                <a:tailEnd type="stealth" w="lg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AutoShape 34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3540442" y="3316756"/>
                <a:ext cx="1920240" cy="1588"/>
              </a:xfrm>
              <a:prstGeom prst="straightConnector1">
                <a:avLst/>
              </a:prstGeom>
              <a:ln>
                <a:headEnd/>
                <a:tailEnd type="stealth" w="lg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AutoShape 35"/>
              <p:cNvCxnSpPr>
                <a:cxnSpLocks noChangeShapeType="1"/>
              </p:cNvCxnSpPr>
              <p:nvPr/>
            </p:nvCxnSpPr>
            <p:spPr bwMode="auto">
              <a:xfrm rot="10800000" flipV="1">
                <a:off x="2857488" y="4286256"/>
                <a:ext cx="1645920" cy="1645920"/>
              </a:xfrm>
              <a:prstGeom prst="straightConnector1">
                <a:avLst/>
              </a:prstGeom>
              <a:ln>
                <a:headEnd/>
                <a:tailEnd type="stealth" w="lg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28860" y="5715016"/>
                <a:ext cx="500066" cy="5524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chemeClr val="tx1"/>
                    </a:solidFill>
                    <a:latin typeface="Aharoni" pitchFamily="2" charset="-79"/>
                    <a:cs typeface="Aharoni" pitchFamily="2" charset="-79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6929454" y="3805246"/>
                <a:ext cx="762000" cy="838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i="1" dirty="0" smtClean="0">
                    <a:solidFill>
                      <a:schemeClr val="tx1"/>
                    </a:solidFill>
                    <a:latin typeface="Aharoni" pitchFamily="2" charset="-79"/>
                    <a:cs typeface="Aharoni" pitchFamily="2" charset="-79"/>
                  </a:rPr>
                  <a:t>y</a:t>
                </a:r>
                <a:endParaRPr lang="en-US" sz="2000" i="1" dirty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4000496" y="1785926"/>
                <a:ext cx="762000" cy="838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i="1" dirty="0" smtClean="0">
                    <a:solidFill>
                      <a:schemeClr val="tx1"/>
                    </a:solidFill>
                    <a:latin typeface="Aharoni" pitchFamily="2" charset="-79"/>
                    <a:cs typeface="Aharoni" pitchFamily="2" charset="-79"/>
                  </a:rPr>
                  <a:t>z</a:t>
                </a:r>
                <a:endParaRPr lang="en-US" sz="2000" i="1" dirty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3214678" y="3571876"/>
                <a:ext cx="6429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 err="1" smtClean="0">
                    <a:latin typeface="Times New Roman" pitchFamily="18" charset="0"/>
                    <a:cs typeface="Times New Roman" pitchFamily="18" charset="0"/>
                  </a:rPr>
                  <a:t>dF</a:t>
                </a:r>
                <a:endParaRPr lang="en-US" sz="2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7" name="AutoShape 34"/>
              <p:cNvCxnSpPr>
                <a:cxnSpLocks noChangeShapeType="1"/>
              </p:cNvCxnSpPr>
              <p:nvPr/>
            </p:nvCxnSpPr>
            <p:spPr bwMode="auto">
              <a:xfrm>
                <a:off x="4000496" y="3929066"/>
                <a:ext cx="1428760" cy="188588"/>
              </a:xfrm>
              <a:prstGeom prst="straightConnector1">
                <a:avLst/>
              </a:prstGeom>
              <a:ln>
                <a:headEnd/>
                <a:tailEnd type="stealth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TextBox 45"/>
              <p:cNvSpPr txBox="1"/>
              <p:nvPr/>
            </p:nvSpPr>
            <p:spPr>
              <a:xfrm>
                <a:off x="5500694" y="3571876"/>
                <a:ext cx="6429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 err="1" smtClean="0">
                    <a:solidFill>
                      <a:srgbClr val="FFC000"/>
                    </a:solidFill>
                    <a:latin typeface="Times New Roman" pitchFamily="18" charset="0"/>
                    <a:cs typeface="Times New Roman" pitchFamily="18" charset="0"/>
                  </a:rPr>
                  <a:t>dA</a:t>
                </a:r>
                <a:endParaRPr lang="en-US" sz="2400" b="1" i="1" dirty="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2786050" y="4143380"/>
                <a:ext cx="15001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Load P</a:t>
                </a:r>
                <a:endParaRPr lang="en-US" sz="24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Moment of inertia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28662" y="3125786"/>
            <a:ext cx="7786742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FF0000"/>
                </a:solidFill>
              </a:rPr>
              <a:t>To find the moment, we define the differential moment (</a:t>
            </a:r>
            <a:r>
              <a:rPr lang="en-US" sz="2000" b="1" dirty="0" err="1" smtClean="0">
                <a:solidFill>
                  <a:srgbClr val="FF0000"/>
                </a:solidFill>
              </a:rPr>
              <a:t>dM</a:t>
            </a:r>
            <a:r>
              <a:rPr lang="en-US" sz="2000" b="1" dirty="0" smtClean="0">
                <a:solidFill>
                  <a:srgbClr val="FF0000"/>
                </a:solidFill>
              </a:rPr>
              <a:t>) as:  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28662" y="149736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Definition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4978429" y="3714752"/>
          <a:ext cx="3808413" cy="666750"/>
        </p:xfrm>
        <a:graphic>
          <a:graphicData uri="http://schemas.openxmlformats.org/presentationml/2006/ole">
            <p:oleObj spid="_x0000_s55298" name="Equation" r:id="rId4" imgW="1307880" imgH="22860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928662" y="1928802"/>
            <a:ext cx="7786742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FF0000"/>
                </a:solidFill>
              </a:rPr>
              <a:t>To find the moment, we define the differential force (</a:t>
            </a:r>
            <a:r>
              <a:rPr lang="en-US" sz="2000" b="1" dirty="0" err="1" smtClean="0">
                <a:solidFill>
                  <a:srgbClr val="FF0000"/>
                </a:solidFill>
              </a:rPr>
              <a:t>dF</a:t>
            </a:r>
            <a:r>
              <a:rPr lang="en-US" sz="2000" b="1" dirty="0" smtClean="0">
                <a:solidFill>
                  <a:srgbClr val="FF0000"/>
                </a:solidFill>
              </a:rPr>
              <a:t>) as:  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5143529" y="2551110"/>
          <a:ext cx="3476625" cy="592138"/>
        </p:xfrm>
        <a:graphic>
          <a:graphicData uri="http://schemas.openxmlformats.org/presentationml/2006/ole">
            <p:oleObj spid="_x0000_s55299" name="Equation" r:id="rId5" imgW="1193760" imgH="203040" progId="Equation.3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928662" y="4357694"/>
            <a:ext cx="7786742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FF0000"/>
                </a:solidFill>
              </a:rPr>
              <a:t>To find the moment, integrate the differential moment:  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4000496" y="5143512"/>
          <a:ext cx="4584700" cy="814387"/>
        </p:xfrm>
        <a:graphic>
          <a:graphicData uri="http://schemas.openxmlformats.org/presentationml/2006/ole">
            <p:oleObj spid="_x0000_s55300" name="Equation" r:id="rId6" imgW="1574640" imgH="279360" progId="Equation.3">
              <p:embed/>
            </p:oleObj>
          </a:graphicData>
        </a:graphic>
      </p:graphicFrame>
      <p:sp>
        <p:nvSpPr>
          <p:cNvPr id="32" name="Rectangle 31"/>
          <p:cNvSpPr/>
          <p:nvPr/>
        </p:nvSpPr>
        <p:spPr>
          <a:xfrm>
            <a:off x="7215206" y="4929198"/>
            <a:ext cx="1500198" cy="1071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857224" y="6143644"/>
            <a:ext cx="6500858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inertia of the area ,</a:t>
            </a:r>
            <a:r>
              <a:rPr lang="en-US" sz="2400" b="1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</a:t>
            </a:r>
            <a:r>
              <a:rPr lang="en-US" sz="2400" b="1" i="1" baseline="-250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about the x-axis 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hape 37"/>
          <p:cNvCxnSpPr>
            <a:stCxn id="32" idx="2"/>
            <a:endCxn id="36" idx="3"/>
          </p:cNvCxnSpPr>
          <p:nvPr/>
        </p:nvCxnSpPr>
        <p:spPr>
          <a:xfrm rot="5400000">
            <a:off x="7465240" y="5893611"/>
            <a:ext cx="392909" cy="607223"/>
          </a:xfrm>
          <a:prstGeom prst="bentConnector2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Moment of inertia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28662" y="149736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Mathematically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2166933"/>
            <a:ext cx="7786742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/>
              <a:t>The moment of inertia about x-axis, I</a:t>
            </a:r>
            <a:r>
              <a:rPr lang="en-US" sz="2400" b="1" baseline="-25000" dirty="0" smtClean="0"/>
              <a:t>x</a:t>
            </a:r>
            <a:r>
              <a:rPr lang="en-US" sz="2400" b="1" dirty="0" smtClean="0"/>
              <a:t> : </a:t>
            </a:r>
            <a:endParaRPr lang="en-US" sz="2400" b="1" dirty="0"/>
          </a:p>
        </p:txBody>
      </p:sp>
      <p:graphicFrame>
        <p:nvGraphicFramePr>
          <p:cNvPr id="56325" name="Object 2"/>
          <p:cNvGraphicFramePr>
            <a:graphicFrameLocks noChangeAspect="1"/>
          </p:cNvGraphicFramePr>
          <p:nvPr/>
        </p:nvGraphicFramePr>
        <p:xfrm>
          <a:off x="6226200" y="2166933"/>
          <a:ext cx="1917700" cy="690563"/>
        </p:xfrm>
        <a:graphic>
          <a:graphicData uri="http://schemas.openxmlformats.org/presentationml/2006/ole">
            <p:oleObj spid="_x0000_s56325" name="Equation" r:id="rId4" imgW="812520" imgH="291960" progId="Equation.3">
              <p:embed/>
            </p:oleObj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928662" y="3024189"/>
            <a:ext cx="7786742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/>
              <a:t>The moment of inertia about y-axis, </a:t>
            </a:r>
            <a:r>
              <a:rPr lang="en-US" sz="2400" b="1" dirty="0" err="1" smtClean="0"/>
              <a:t>I</a:t>
            </a:r>
            <a:r>
              <a:rPr lang="en-US" sz="2400" b="1" baseline="-25000" dirty="0" err="1" smtClean="0"/>
              <a:t>y</a:t>
            </a:r>
            <a:r>
              <a:rPr lang="en-US" sz="2400" b="1" dirty="0" smtClean="0"/>
              <a:t> : </a:t>
            </a:r>
            <a:endParaRPr lang="en-US" sz="2400" b="1" dirty="0"/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6286500" y="3024188"/>
          <a:ext cx="1797050" cy="690562"/>
        </p:xfrm>
        <a:graphic>
          <a:graphicData uri="http://schemas.openxmlformats.org/presentationml/2006/ole">
            <p:oleObj spid="_x0000_s56327" name="Equation" r:id="rId5" imgW="761760" imgH="291960" progId="Equation.3">
              <p:embed/>
            </p:oleObj>
          </a:graphicData>
        </a:graphic>
      </p:graphicFrame>
      <p:grpSp>
        <p:nvGrpSpPr>
          <p:cNvPr id="57" name="Group 56"/>
          <p:cNvGrpSpPr/>
          <p:nvPr/>
        </p:nvGrpSpPr>
        <p:grpSpPr>
          <a:xfrm>
            <a:off x="2214546" y="3714752"/>
            <a:ext cx="3690958" cy="2857520"/>
            <a:chOff x="2214546" y="3714752"/>
            <a:chExt cx="3690958" cy="2857520"/>
          </a:xfrm>
        </p:grpSpPr>
        <p:cxnSp>
          <p:nvCxnSpPr>
            <p:cNvPr id="25" name="AutoShape 33"/>
            <p:cNvCxnSpPr>
              <a:cxnSpLocks noChangeShapeType="1"/>
            </p:cNvCxnSpPr>
            <p:nvPr/>
          </p:nvCxnSpPr>
          <p:spPr bwMode="auto">
            <a:xfrm>
              <a:off x="2714611" y="6215082"/>
              <a:ext cx="265176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AutoShape 34"/>
            <p:cNvCxnSpPr>
              <a:cxnSpLocks noChangeShapeType="1"/>
            </p:cNvCxnSpPr>
            <p:nvPr/>
          </p:nvCxnSpPr>
          <p:spPr bwMode="auto">
            <a:xfrm rot="5400000" flipH="1" flipV="1">
              <a:off x="1754492" y="5245582"/>
              <a:ext cx="192024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5143504" y="5734072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x</a:t>
              </a:r>
              <a:endParaRPr lang="en-US" sz="20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214546" y="3714752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y</a:t>
              </a:r>
              <a:endParaRPr lang="en-US" sz="20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49706" y="4377128"/>
              <a:ext cx="2185603" cy="1484026"/>
            </a:xfrm>
            <a:custGeom>
              <a:avLst/>
              <a:gdLst>
                <a:gd name="connsiteX0" fmla="*/ 1367264 w 2185603"/>
                <a:gd name="connsiteY0" fmla="*/ 149902 h 1484026"/>
                <a:gd name="connsiteX1" fmla="*/ 1397245 w 2185603"/>
                <a:gd name="connsiteY1" fmla="*/ 104931 h 1484026"/>
                <a:gd name="connsiteX2" fmla="*/ 1352274 w 2185603"/>
                <a:gd name="connsiteY2" fmla="*/ 89941 h 1484026"/>
                <a:gd name="connsiteX3" fmla="*/ 1307304 w 2185603"/>
                <a:gd name="connsiteY3" fmla="*/ 59961 h 1484026"/>
                <a:gd name="connsiteX4" fmla="*/ 1157402 w 2185603"/>
                <a:gd name="connsiteY4" fmla="*/ 14990 h 1484026"/>
                <a:gd name="connsiteX5" fmla="*/ 1112432 w 2185603"/>
                <a:gd name="connsiteY5" fmla="*/ 0 h 1484026"/>
                <a:gd name="connsiteX6" fmla="*/ 1007501 w 2185603"/>
                <a:gd name="connsiteY6" fmla="*/ 14990 h 1484026"/>
                <a:gd name="connsiteX7" fmla="*/ 887579 w 2185603"/>
                <a:gd name="connsiteY7" fmla="*/ 44970 h 1484026"/>
                <a:gd name="connsiteX8" fmla="*/ 782648 w 2185603"/>
                <a:gd name="connsiteY8" fmla="*/ 74951 h 1484026"/>
                <a:gd name="connsiteX9" fmla="*/ 737678 w 2185603"/>
                <a:gd name="connsiteY9" fmla="*/ 104931 h 1484026"/>
                <a:gd name="connsiteX10" fmla="*/ 707697 w 2185603"/>
                <a:gd name="connsiteY10" fmla="*/ 134911 h 1484026"/>
                <a:gd name="connsiteX11" fmla="*/ 662727 w 2185603"/>
                <a:gd name="connsiteY11" fmla="*/ 149902 h 1484026"/>
                <a:gd name="connsiteX12" fmla="*/ 617756 w 2185603"/>
                <a:gd name="connsiteY12" fmla="*/ 179882 h 1484026"/>
                <a:gd name="connsiteX13" fmla="*/ 527815 w 2185603"/>
                <a:gd name="connsiteY13" fmla="*/ 209862 h 1484026"/>
                <a:gd name="connsiteX14" fmla="*/ 482845 w 2185603"/>
                <a:gd name="connsiteY14" fmla="*/ 239842 h 1484026"/>
                <a:gd name="connsiteX15" fmla="*/ 452864 w 2185603"/>
                <a:gd name="connsiteY15" fmla="*/ 269823 h 1484026"/>
                <a:gd name="connsiteX16" fmla="*/ 407894 w 2185603"/>
                <a:gd name="connsiteY16" fmla="*/ 284813 h 1484026"/>
                <a:gd name="connsiteX17" fmla="*/ 317953 w 2185603"/>
                <a:gd name="connsiteY17" fmla="*/ 359764 h 1484026"/>
                <a:gd name="connsiteX18" fmla="*/ 272983 w 2185603"/>
                <a:gd name="connsiteY18" fmla="*/ 434715 h 1484026"/>
                <a:gd name="connsiteX19" fmla="*/ 257992 w 2185603"/>
                <a:gd name="connsiteY19" fmla="*/ 479685 h 1484026"/>
                <a:gd name="connsiteX20" fmla="*/ 228012 w 2185603"/>
                <a:gd name="connsiteY20" fmla="*/ 524656 h 1484026"/>
                <a:gd name="connsiteX21" fmla="*/ 213022 w 2185603"/>
                <a:gd name="connsiteY21" fmla="*/ 569626 h 1484026"/>
                <a:gd name="connsiteX22" fmla="*/ 183042 w 2185603"/>
                <a:gd name="connsiteY22" fmla="*/ 614597 h 1484026"/>
                <a:gd name="connsiteX23" fmla="*/ 138071 w 2185603"/>
                <a:gd name="connsiteY23" fmla="*/ 749508 h 1484026"/>
                <a:gd name="connsiteX24" fmla="*/ 123081 w 2185603"/>
                <a:gd name="connsiteY24" fmla="*/ 794479 h 1484026"/>
                <a:gd name="connsiteX25" fmla="*/ 78110 w 2185603"/>
                <a:gd name="connsiteY25" fmla="*/ 884420 h 1484026"/>
                <a:gd name="connsiteX26" fmla="*/ 48130 w 2185603"/>
                <a:gd name="connsiteY26" fmla="*/ 929390 h 1484026"/>
                <a:gd name="connsiteX27" fmla="*/ 33140 w 2185603"/>
                <a:gd name="connsiteY27" fmla="*/ 974361 h 1484026"/>
                <a:gd name="connsiteX28" fmla="*/ 3160 w 2185603"/>
                <a:gd name="connsiteY28" fmla="*/ 1019331 h 1484026"/>
                <a:gd name="connsiteX29" fmla="*/ 18150 w 2185603"/>
                <a:gd name="connsiteY29" fmla="*/ 1094282 h 1484026"/>
                <a:gd name="connsiteX30" fmla="*/ 48130 w 2185603"/>
                <a:gd name="connsiteY30" fmla="*/ 1229193 h 1484026"/>
                <a:gd name="connsiteX31" fmla="*/ 78110 w 2185603"/>
                <a:gd name="connsiteY31" fmla="*/ 1259174 h 1484026"/>
                <a:gd name="connsiteX32" fmla="*/ 108091 w 2185603"/>
                <a:gd name="connsiteY32" fmla="*/ 1349115 h 1484026"/>
                <a:gd name="connsiteX33" fmla="*/ 153061 w 2185603"/>
                <a:gd name="connsiteY33" fmla="*/ 1379095 h 1484026"/>
                <a:gd name="connsiteX34" fmla="*/ 183042 w 2185603"/>
                <a:gd name="connsiteY34" fmla="*/ 1409075 h 1484026"/>
                <a:gd name="connsiteX35" fmla="*/ 272983 w 2185603"/>
                <a:gd name="connsiteY35" fmla="*/ 1439056 h 1484026"/>
                <a:gd name="connsiteX36" fmla="*/ 317953 w 2185603"/>
                <a:gd name="connsiteY36" fmla="*/ 1454046 h 1484026"/>
                <a:gd name="connsiteX37" fmla="*/ 572786 w 2185603"/>
                <a:gd name="connsiteY37" fmla="*/ 1484026 h 1484026"/>
                <a:gd name="connsiteX38" fmla="*/ 797638 w 2185603"/>
                <a:gd name="connsiteY38" fmla="*/ 1469036 h 1484026"/>
                <a:gd name="connsiteX39" fmla="*/ 1202373 w 2185603"/>
                <a:gd name="connsiteY39" fmla="*/ 1454046 h 1484026"/>
                <a:gd name="connsiteX40" fmla="*/ 1292314 w 2185603"/>
                <a:gd name="connsiteY40" fmla="*/ 1439056 h 1484026"/>
                <a:gd name="connsiteX41" fmla="*/ 1487186 w 2185603"/>
                <a:gd name="connsiteY41" fmla="*/ 1424065 h 1484026"/>
                <a:gd name="connsiteX42" fmla="*/ 1547146 w 2185603"/>
                <a:gd name="connsiteY42" fmla="*/ 1409075 h 1484026"/>
                <a:gd name="connsiteX43" fmla="*/ 1592117 w 2185603"/>
                <a:gd name="connsiteY43" fmla="*/ 1379095 h 1484026"/>
                <a:gd name="connsiteX44" fmla="*/ 1637087 w 2185603"/>
                <a:gd name="connsiteY44" fmla="*/ 1364105 h 1484026"/>
                <a:gd name="connsiteX45" fmla="*/ 1712038 w 2185603"/>
                <a:gd name="connsiteY45" fmla="*/ 1319134 h 1484026"/>
                <a:gd name="connsiteX46" fmla="*/ 1742019 w 2185603"/>
                <a:gd name="connsiteY46" fmla="*/ 1289154 h 1484026"/>
                <a:gd name="connsiteX47" fmla="*/ 1786989 w 2185603"/>
                <a:gd name="connsiteY47" fmla="*/ 1259174 h 1484026"/>
                <a:gd name="connsiteX48" fmla="*/ 1831960 w 2185603"/>
                <a:gd name="connsiteY48" fmla="*/ 1244183 h 1484026"/>
                <a:gd name="connsiteX49" fmla="*/ 1951881 w 2185603"/>
                <a:gd name="connsiteY49" fmla="*/ 1139252 h 1484026"/>
                <a:gd name="connsiteX50" fmla="*/ 1981861 w 2185603"/>
                <a:gd name="connsiteY50" fmla="*/ 1094282 h 1484026"/>
                <a:gd name="connsiteX51" fmla="*/ 1996851 w 2185603"/>
                <a:gd name="connsiteY51" fmla="*/ 1049311 h 1484026"/>
                <a:gd name="connsiteX52" fmla="*/ 2026832 w 2185603"/>
                <a:gd name="connsiteY52" fmla="*/ 1019331 h 1484026"/>
                <a:gd name="connsiteX53" fmla="*/ 2056812 w 2185603"/>
                <a:gd name="connsiteY53" fmla="*/ 929390 h 1484026"/>
                <a:gd name="connsiteX54" fmla="*/ 2101783 w 2185603"/>
                <a:gd name="connsiteY54" fmla="*/ 794479 h 1484026"/>
                <a:gd name="connsiteX55" fmla="*/ 2131763 w 2185603"/>
                <a:gd name="connsiteY55" fmla="*/ 704538 h 1484026"/>
                <a:gd name="connsiteX56" fmla="*/ 2161743 w 2185603"/>
                <a:gd name="connsiteY56" fmla="*/ 674557 h 1484026"/>
                <a:gd name="connsiteX57" fmla="*/ 2161743 w 2185603"/>
                <a:gd name="connsiteY57" fmla="*/ 359764 h 1484026"/>
                <a:gd name="connsiteX58" fmla="*/ 2146753 w 2185603"/>
                <a:gd name="connsiteY58" fmla="*/ 314793 h 1484026"/>
                <a:gd name="connsiteX59" fmla="*/ 2011842 w 2185603"/>
                <a:gd name="connsiteY59" fmla="*/ 254833 h 1484026"/>
                <a:gd name="connsiteX60" fmla="*/ 1831960 w 2185603"/>
                <a:gd name="connsiteY60" fmla="*/ 224852 h 1484026"/>
                <a:gd name="connsiteX61" fmla="*/ 1727028 w 2185603"/>
                <a:gd name="connsiteY61" fmla="*/ 209862 h 1484026"/>
                <a:gd name="connsiteX62" fmla="*/ 1562137 w 2185603"/>
                <a:gd name="connsiteY62" fmla="*/ 194872 h 1484026"/>
                <a:gd name="connsiteX63" fmla="*/ 1427225 w 2185603"/>
                <a:gd name="connsiteY63" fmla="*/ 179882 h 1484026"/>
                <a:gd name="connsiteX64" fmla="*/ 1397245 w 2185603"/>
                <a:gd name="connsiteY64" fmla="*/ 134911 h 1484026"/>
                <a:gd name="connsiteX65" fmla="*/ 1367264 w 2185603"/>
                <a:gd name="connsiteY65" fmla="*/ 149902 h 1484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2185603" h="1484026">
                  <a:moveTo>
                    <a:pt x="1367264" y="149902"/>
                  </a:moveTo>
                  <a:cubicBezTo>
                    <a:pt x="1367264" y="144905"/>
                    <a:pt x="1401615" y="122409"/>
                    <a:pt x="1397245" y="104931"/>
                  </a:cubicBezTo>
                  <a:cubicBezTo>
                    <a:pt x="1393413" y="89602"/>
                    <a:pt x="1366407" y="97007"/>
                    <a:pt x="1352274" y="89941"/>
                  </a:cubicBezTo>
                  <a:cubicBezTo>
                    <a:pt x="1336160" y="81884"/>
                    <a:pt x="1323767" y="67278"/>
                    <a:pt x="1307304" y="59961"/>
                  </a:cubicBezTo>
                  <a:cubicBezTo>
                    <a:pt x="1243177" y="31460"/>
                    <a:pt x="1218451" y="32432"/>
                    <a:pt x="1157402" y="14990"/>
                  </a:cubicBezTo>
                  <a:cubicBezTo>
                    <a:pt x="1142209" y="10649"/>
                    <a:pt x="1127422" y="4997"/>
                    <a:pt x="1112432" y="0"/>
                  </a:cubicBezTo>
                  <a:cubicBezTo>
                    <a:pt x="1077455" y="4997"/>
                    <a:pt x="1042147" y="8061"/>
                    <a:pt x="1007501" y="14990"/>
                  </a:cubicBezTo>
                  <a:cubicBezTo>
                    <a:pt x="967097" y="23071"/>
                    <a:pt x="927553" y="34976"/>
                    <a:pt x="887579" y="44970"/>
                  </a:cubicBezTo>
                  <a:cubicBezTo>
                    <a:pt x="812302" y="63789"/>
                    <a:pt x="847154" y="53449"/>
                    <a:pt x="782648" y="74951"/>
                  </a:cubicBezTo>
                  <a:cubicBezTo>
                    <a:pt x="767658" y="84944"/>
                    <a:pt x="751746" y="93677"/>
                    <a:pt x="737678" y="104931"/>
                  </a:cubicBezTo>
                  <a:cubicBezTo>
                    <a:pt x="726642" y="113760"/>
                    <a:pt x="719816" y="127640"/>
                    <a:pt x="707697" y="134911"/>
                  </a:cubicBezTo>
                  <a:cubicBezTo>
                    <a:pt x="694148" y="143041"/>
                    <a:pt x="676860" y="142836"/>
                    <a:pt x="662727" y="149902"/>
                  </a:cubicBezTo>
                  <a:cubicBezTo>
                    <a:pt x="646613" y="157959"/>
                    <a:pt x="634219" y="172565"/>
                    <a:pt x="617756" y="179882"/>
                  </a:cubicBezTo>
                  <a:cubicBezTo>
                    <a:pt x="588878" y="192717"/>
                    <a:pt x="527815" y="209862"/>
                    <a:pt x="527815" y="209862"/>
                  </a:cubicBezTo>
                  <a:cubicBezTo>
                    <a:pt x="512825" y="219855"/>
                    <a:pt x="496913" y="228588"/>
                    <a:pt x="482845" y="239842"/>
                  </a:cubicBezTo>
                  <a:cubicBezTo>
                    <a:pt x="471809" y="248671"/>
                    <a:pt x="464983" y="262551"/>
                    <a:pt x="452864" y="269823"/>
                  </a:cubicBezTo>
                  <a:cubicBezTo>
                    <a:pt x="439315" y="277953"/>
                    <a:pt x="422027" y="277747"/>
                    <a:pt x="407894" y="284813"/>
                  </a:cubicBezTo>
                  <a:cubicBezTo>
                    <a:pt x="366155" y="305683"/>
                    <a:pt x="351105" y="326612"/>
                    <a:pt x="317953" y="359764"/>
                  </a:cubicBezTo>
                  <a:cubicBezTo>
                    <a:pt x="275491" y="487150"/>
                    <a:pt x="334710" y="331837"/>
                    <a:pt x="272983" y="434715"/>
                  </a:cubicBezTo>
                  <a:cubicBezTo>
                    <a:pt x="264853" y="448264"/>
                    <a:pt x="265058" y="465552"/>
                    <a:pt x="257992" y="479685"/>
                  </a:cubicBezTo>
                  <a:cubicBezTo>
                    <a:pt x="249935" y="495799"/>
                    <a:pt x="236069" y="508542"/>
                    <a:pt x="228012" y="524656"/>
                  </a:cubicBezTo>
                  <a:cubicBezTo>
                    <a:pt x="220946" y="538789"/>
                    <a:pt x="220088" y="555493"/>
                    <a:pt x="213022" y="569626"/>
                  </a:cubicBezTo>
                  <a:cubicBezTo>
                    <a:pt x="204965" y="585740"/>
                    <a:pt x="190359" y="598134"/>
                    <a:pt x="183042" y="614597"/>
                  </a:cubicBezTo>
                  <a:cubicBezTo>
                    <a:pt x="183040" y="614602"/>
                    <a:pt x="145567" y="727020"/>
                    <a:pt x="138071" y="749508"/>
                  </a:cubicBezTo>
                  <a:cubicBezTo>
                    <a:pt x="133074" y="764498"/>
                    <a:pt x="131846" y="781332"/>
                    <a:pt x="123081" y="794479"/>
                  </a:cubicBezTo>
                  <a:cubicBezTo>
                    <a:pt x="37164" y="923355"/>
                    <a:pt x="140172" y="760297"/>
                    <a:pt x="78110" y="884420"/>
                  </a:cubicBezTo>
                  <a:cubicBezTo>
                    <a:pt x="70053" y="900534"/>
                    <a:pt x="58123" y="914400"/>
                    <a:pt x="48130" y="929390"/>
                  </a:cubicBezTo>
                  <a:cubicBezTo>
                    <a:pt x="43133" y="944380"/>
                    <a:pt x="40206" y="960228"/>
                    <a:pt x="33140" y="974361"/>
                  </a:cubicBezTo>
                  <a:cubicBezTo>
                    <a:pt x="25083" y="990475"/>
                    <a:pt x="5395" y="1001454"/>
                    <a:pt x="3160" y="1019331"/>
                  </a:cubicBezTo>
                  <a:cubicBezTo>
                    <a:pt x="0" y="1044613"/>
                    <a:pt x="13592" y="1069215"/>
                    <a:pt x="18150" y="1094282"/>
                  </a:cubicBezTo>
                  <a:cubicBezTo>
                    <a:pt x="21572" y="1113104"/>
                    <a:pt x="30893" y="1200464"/>
                    <a:pt x="48130" y="1229193"/>
                  </a:cubicBezTo>
                  <a:cubicBezTo>
                    <a:pt x="55401" y="1241312"/>
                    <a:pt x="68117" y="1249180"/>
                    <a:pt x="78110" y="1259174"/>
                  </a:cubicBezTo>
                  <a:cubicBezTo>
                    <a:pt x="88104" y="1289154"/>
                    <a:pt x="81796" y="1331585"/>
                    <a:pt x="108091" y="1349115"/>
                  </a:cubicBezTo>
                  <a:cubicBezTo>
                    <a:pt x="123081" y="1359108"/>
                    <a:pt x="138993" y="1367841"/>
                    <a:pt x="153061" y="1379095"/>
                  </a:cubicBezTo>
                  <a:cubicBezTo>
                    <a:pt x="164097" y="1387924"/>
                    <a:pt x="170401" y="1402755"/>
                    <a:pt x="183042" y="1409075"/>
                  </a:cubicBezTo>
                  <a:cubicBezTo>
                    <a:pt x="211308" y="1423208"/>
                    <a:pt x="243003" y="1429062"/>
                    <a:pt x="272983" y="1439056"/>
                  </a:cubicBezTo>
                  <a:cubicBezTo>
                    <a:pt x="287973" y="1444053"/>
                    <a:pt x="302367" y="1451448"/>
                    <a:pt x="317953" y="1454046"/>
                  </a:cubicBezTo>
                  <a:cubicBezTo>
                    <a:pt x="462334" y="1478109"/>
                    <a:pt x="377625" y="1466284"/>
                    <a:pt x="572786" y="1484026"/>
                  </a:cubicBezTo>
                  <a:lnTo>
                    <a:pt x="797638" y="1469036"/>
                  </a:lnTo>
                  <a:cubicBezTo>
                    <a:pt x="932489" y="1462615"/>
                    <a:pt x="1067616" y="1462213"/>
                    <a:pt x="1202373" y="1454046"/>
                  </a:cubicBezTo>
                  <a:cubicBezTo>
                    <a:pt x="1232711" y="1452207"/>
                    <a:pt x="1262087" y="1442238"/>
                    <a:pt x="1292314" y="1439056"/>
                  </a:cubicBezTo>
                  <a:cubicBezTo>
                    <a:pt x="1357105" y="1432236"/>
                    <a:pt x="1422229" y="1429062"/>
                    <a:pt x="1487186" y="1424065"/>
                  </a:cubicBezTo>
                  <a:cubicBezTo>
                    <a:pt x="1507173" y="1419068"/>
                    <a:pt x="1528210" y="1417190"/>
                    <a:pt x="1547146" y="1409075"/>
                  </a:cubicBezTo>
                  <a:cubicBezTo>
                    <a:pt x="1563705" y="1401978"/>
                    <a:pt x="1576003" y="1387152"/>
                    <a:pt x="1592117" y="1379095"/>
                  </a:cubicBezTo>
                  <a:cubicBezTo>
                    <a:pt x="1606250" y="1372029"/>
                    <a:pt x="1622097" y="1369102"/>
                    <a:pt x="1637087" y="1364105"/>
                  </a:cubicBezTo>
                  <a:cubicBezTo>
                    <a:pt x="1713050" y="1288142"/>
                    <a:pt x="1614743" y="1377510"/>
                    <a:pt x="1712038" y="1319134"/>
                  </a:cubicBezTo>
                  <a:cubicBezTo>
                    <a:pt x="1724157" y="1311863"/>
                    <a:pt x="1730983" y="1297983"/>
                    <a:pt x="1742019" y="1289154"/>
                  </a:cubicBezTo>
                  <a:cubicBezTo>
                    <a:pt x="1756087" y="1277900"/>
                    <a:pt x="1770875" y="1267231"/>
                    <a:pt x="1786989" y="1259174"/>
                  </a:cubicBezTo>
                  <a:cubicBezTo>
                    <a:pt x="1801122" y="1252107"/>
                    <a:pt x="1817827" y="1251250"/>
                    <a:pt x="1831960" y="1244183"/>
                  </a:cubicBezTo>
                  <a:cubicBezTo>
                    <a:pt x="1871577" y="1224374"/>
                    <a:pt x="1932344" y="1168558"/>
                    <a:pt x="1951881" y="1139252"/>
                  </a:cubicBezTo>
                  <a:lnTo>
                    <a:pt x="1981861" y="1094282"/>
                  </a:lnTo>
                  <a:cubicBezTo>
                    <a:pt x="1986858" y="1079292"/>
                    <a:pt x="1988721" y="1062860"/>
                    <a:pt x="1996851" y="1049311"/>
                  </a:cubicBezTo>
                  <a:cubicBezTo>
                    <a:pt x="2004122" y="1037192"/>
                    <a:pt x="2020512" y="1031972"/>
                    <a:pt x="2026832" y="1019331"/>
                  </a:cubicBezTo>
                  <a:cubicBezTo>
                    <a:pt x="2040965" y="991065"/>
                    <a:pt x="2046819" y="959370"/>
                    <a:pt x="2056812" y="929390"/>
                  </a:cubicBezTo>
                  <a:lnTo>
                    <a:pt x="2101783" y="794479"/>
                  </a:lnTo>
                  <a:lnTo>
                    <a:pt x="2131763" y="704538"/>
                  </a:lnTo>
                  <a:lnTo>
                    <a:pt x="2161743" y="674557"/>
                  </a:lnTo>
                  <a:cubicBezTo>
                    <a:pt x="2179532" y="514450"/>
                    <a:pt x="2185603" y="538720"/>
                    <a:pt x="2161743" y="359764"/>
                  </a:cubicBezTo>
                  <a:cubicBezTo>
                    <a:pt x="2159655" y="344101"/>
                    <a:pt x="2156624" y="327132"/>
                    <a:pt x="2146753" y="314793"/>
                  </a:cubicBezTo>
                  <a:cubicBezTo>
                    <a:pt x="2120839" y="282400"/>
                    <a:pt x="2039324" y="263994"/>
                    <a:pt x="2011842" y="254833"/>
                  </a:cubicBezTo>
                  <a:cubicBezTo>
                    <a:pt x="1920435" y="224364"/>
                    <a:pt x="1992631" y="244936"/>
                    <a:pt x="1831960" y="224852"/>
                  </a:cubicBezTo>
                  <a:cubicBezTo>
                    <a:pt x="1796900" y="220470"/>
                    <a:pt x="1762144" y="213764"/>
                    <a:pt x="1727028" y="209862"/>
                  </a:cubicBezTo>
                  <a:cubicBezTo>
                    <a:pt x="1672175" y="203767"/>
                    <a:pt x="1617053" y="200364"/>
                    <a:pt x="1562137" y="194872"/>
                  </a:cubicBezTo>
                  <a:cubicBezTo>
                    <a:pt x="1517114" y="190370"/>
                    <a:pt x="1472196" y="184879"/>
                    <a:pt x="1427225" y="179882"/>
                  </a:cubicBezTo>
                  <a:cubicBezTo>
                    <a:pt x="1417232" y="164892"/>
                    <a:pt x="1411313" y="146166"/>
                    <a:pt x="1397245" y="134911"/>
                  </a:cubicBezTo>
                  <a:cubicBezTo>
                    <a:pt x="1384906" y="125040"/>
                    <a:pt x="1367264" y="154899"/>
                    <a:pt x="1367264" y="149902"/>
                  </a:cubicBezTo>
                  <a:close/>
                </a:path>
              </a:pathLst>
            </a:custGeom>
            <a:ln w="31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143372" y="4929198"/>
              <a:ext cx="285752" cy="285752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/>
            <p:nvPr/>
          </p:nvCxnSpPr>
          <p:spPr>
            <a:xfrm rot="5400000" flipH="1" flipV="1">
              <a:off x="4149088" y="4791244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0800000" flipH="1" flipV="1">
              <a:off x="4440556" y="5070485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0800000">
              <a:off x="2714612" y="4786322"/>
              <a:ext cx="1571636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>
              <a:off x="4024154" y="5628491"/>
              <a:ext cx="109728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3143240" y="4357694"/>
              <a:ext cx="4286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x</a:t>
              </a:r>
              <a:endParaRPr lang="en-US" sz="2000" b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286248" y="5357826"/>
              <a:ext cx="4286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y</a:t>
              </a:r>
              <a:endParaRPr lang="en-US" sz="2000" b="1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357686" y="4572008"/>
              <a:ext cx="6429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err="1" smtClean="0">
                  <a:solidFill>
                    <a:srgbClr val="FF0000"/>
                  </a:solidFill>
                </a:rPr>
                <a:t>dA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929190" y="4071942"/>
              <a:ext cx="2857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2"/>
                  </a:solidFill>
                </a:rPr>
                <a:t>A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Moment of inertia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28662" y="149736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Mathematically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8662" y="2166933"/>
            <a:ext cx="7786742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/>
              <a:t>The polar moment of inertia, J</a:t>
            </a:r>
            <a:r>
              <a:rPr lang="en-US" sz="2400" b="1" baseline="-25000" dirty="0" smtClean="0"/>
              <a:t>o</a:t>
            </a:r>
            <a:r>
              <a:rPr lang="en-US" sz="2400" b="1" dirty="0" smtClean="0"/>
              <a:t> : </a:t>
            </a:r>
            <a:endParaRPr lang="en-US" sz="2400" b="1" dirty="0"/>
          </a:p>
        </p:txBody>
      </p:sp>
      <p:graphicFrame>
        <p:nvGraphicFramePr>
          <p:cNvPr id="56325" name="Object 2"/>
          <p:cNvGraphicFramePr>
            <a:graphicFrameLocks noChangeAspect="1"/>
          </p:cNvGraphicFramePr>
          <p:nvPr/>
        </p:nvGraphicFramePr>
        <p:xfrm>
          <a:off x="5486428" y="2238371"/>
          <a:ext cx="3086100" cy="690563"/>
        </p:xfrm>
        <a:graphic>
          <a:graphicData uri="http://schemas.openxmlformats.org/presentationml/2006/ole">
            <p:oleObj spid="_x0000_s57346" name="Equation" r:id="rId4" imgW="1307880" imgH="291960" progId="Equation.3">
              <p:embed/>
            </p:oleObj>
          </a:graphicData>
        </a:graphic>
      </p:graphicFrame>
      <p:grpSp>
        <p:nvGrpSpPr>
          <p:cNvPr id="2" name="Group 56"/>
          <p:cNvGrpSpPr/>
          <p:nvPr/>
        </p:nvGrpSpPr>
        <p:grpSpPr>
          <a:xfrm>
            <a:off x="3143240" y="3143248"/>
            <a:ext cx="3690958" cy="2857520"/>
            <a:chOff x="2214546" y="3714752"/>
            <a:chExt cx="3690958" cy="2857520"/>
          </a:xfrm>
        </p:grpSpPr>
        <p:cxnSp>
          <p:nvCxnSpPr>
            <p:cNvPr id="25" name="AutoShape 33"/>
            <p:cNvCxnSpPr>
              <a:cxnSpLocks noChangeShapeType="1"/>
            </p:cNvCxnSpPr>
            <p:nvPr/>
          </p:nvCxnSpPr>
          <p:spPr bwMode="auto">
            <a:xfrm>
              <a:off x="2714611" y="6215082"/>
              <a:ext cx="265176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AutoShape 34"/>
            <p:cNvCxnSpPr>
              <a:cxnSpLocks noChangeShapeType="1"/>
            </p:cNvCxnSpPr>
            <p:nvPr/>
          </p:nvCxnSpPr>
          <p:spPr bwMode="auto">
            <a:xfrm rot="5400000" flipH="1" flipV="1">
              <a:off x="1754492" y="5245582"/>
              <a:ext cx="192024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5143504" y="5734072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x</a:t>
              </a:r>
              <a:endParaRPr lang="en-US" sz="20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214546" y="3714752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y</a:t>
              </a:r>
              <a:endParaRPr lang="en-US" sz="20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>
              <a:off x="3249706" y="4377128"/>
              <a:ext cx="2185603" cy="1484026"/>
            </a:xfrm>
            <a:custGeom>
              <a:avLst/>
              <a:gdLst>
                <a:gd name="connsiteX0" fmla="*/ 1367264 w 2185603"/>
                <a:gd name="connsiteY0" fmla="*/ 149902 h 1484026"/>
                <a:gd name="connsiteX1" fmla="*/ 1397245 w 2185603"/>
                <a:gd name="connsiteY1" fmla="*/ 104931 h 1484026"/>
                <a:gd name="connsiteX2" fmla="*/ 1352274 w 2185603"/>
                <a:gd name="connsiteY2" fmla="*/ 89941 h 1484026"/>
                <a:gd name="connsiteX3" fmla="*/ 1307304 w 2185603"/>
                <a:gd name="connsiteY3" fmla="*/ 59961 h 1484026"/>
                <a:gd name="connsiteX4" fmla="*/ 1157402 w 2185603"/>
                <a:gd name="connsiteY4" fmla="*/ 14990 h 1484026"/>
                <a:gd name="connsiteX5" fmla="*/ 1112432 w 2185603"/>
                <a:gd name="connsiteY5" fmla="*/ 0 h 1484026"/>
                <a:gd name="connsiteX6" fmla="*/ 1007501 w 2185603"/>
                <a:gd name="connsiteY6" fmla="*/ 14990 h 1484026"/>
                <a:gd name="connsiteX7" fmla="*/ 887579 w 2185603"/>
                <a:gd name="connsiteY7" fmla="*/ 44970 h 1484026"/>
                <a:gd name="connsiteX8" fmla="*/ 782648 w 2185603"/>
                <a:gd name="connsiteY8" fmla="*/ 74951 h 1484026"/>
                <a:gd name="connsiteX9" fmla="*/ 737678 w 2185603"/>
                <a:gd name="connsiteY9" fmla="*/ 104931 h 1484026"/>
                <a:gd name="connsiteX10" fmla="*/ 707697 w 2185603"/>
                <a:gd name="connsiteY10" fmla="*/ 134911 h 1484026"/>
                <a:gd name="connsiteX11" fmla="*/ 662727 w 2185603"/>
                <a:gd name="connsiteY11" fmla="*/ 149902 h 1484026"/>
                <a:gd name="connsiteX12" fmla="*/ 617756 w 2185603"/>
                <a:gd name="connsiteY12" fmla="*/ 179882 h 1484026"/>
                <a:gd name="connsiteX13" fmla="*/ 527815 w 2185603"/>
                <a:gd name="connsiteY13" fmla="*/ 209862 h 1484026"/>
                <a:gd name="connsiteX14" fmla="*/ 482845 w 2185603"/>
                <a:gd name="connsiteY14" fmla="*/ 239842 h 1484026"/>
                <a:gd name="connsiteX15" fmla="*/ 452864 w 2185603"/>
                <a:gd name="connsiteY15" fmla="*/ 269823 h 1484026"/>
                <a:gd name="connsiteX16" fmla="*/ 407894 w 2185603"/>
                <a:gd name="connsiteY16" fmla="*/ 284813 h 1484026"/>
                <a:gd name="connsiteX17" fmla="*/ 317953 w 2185603"/>
                <a:gd name="connsiteY17" fmla="*/ 359764 h 1484026"/>
                <a:gd name="connsiteX18" fmla="*/ 272983 w 2185603"/>
                <a:gd name="connsiteY18" fmla="*/ 434715 h 1484026"/>
                <a:gd name="connsiteX19" fmla="*/ 257992 w 2185603"/>
                <a:gd name="connsiteY19" fmla="*/ 479685 h 1484026"/>
                <a:gd name="connsiteX20" fmla="*/ 228012 w 2185603"/>
                <a:gd name="connsiteY20" fmla="*/ 524656 h 1484026"/>
                <a:gd name="connsiteX21" fmla="*/ 213022 w 2185603"/>
                <a:gd name="connsiteY21" fmla="*/ 569626 h 1484026"/>
                <a:gd name="connsiteX22" fmla="*/ 183042 w 2185603"/>
                <a:gd name="connsiteY22" fmla="*/ 614597 h 1484026"/>
                <a:gd name="connsiteX23" fmla="*/ 138071 w 2185603"/>
                <a:gd name="connsiteY23" fmla="*/ 749508 h 1484026"/>
                <a:gd name="connsiteX24" fmla="*/ 123081 w 2185603"/>
                <a:gd name="connsiteY24" fmla="*/ 794479 h 1484026"/>
                <a:gd name="connsiteX25" fmla="*/ 78110 w 2185603"/>
                <a:gd name="connsiteY25" fmla="*/ 884420 h 1484026"/>
                <a:gd name="connsiteX26" fmla="*/ 48130 w 2185603"/>
                <a:gd name="connsiteY26" fmla="*/ 929390 h 1484026"/>
                <a:gd name="connsiteX27" fmla="*/ 33140 w 2185603"/>
                <a:gd name="connsiteY27" fmla="*/ 974361 h 1484026"/>
                <a:gd name="connsiteX28" fmla="*/ 3160 w 2185603"/>
                <a:gd name="connsiteY28" fmla="*/ 1019331 h 1484026"/>
                <a:gd name="connsiteX29" fmla="*/ 18150 w 2185603"/>
                <a:gd name="connsiteY29" fmla="*/ 1094282 h 1484026"/>
                <a:gd name="connsiteX30" fmla="*/ 48130 w 2185603"/>
                <a:gd name="connsiteY30" fmla="*/ 1229193 h 1484026"/>
                <a:gd name="connsiteX31" fmla="*/ 78110 w 2185603"/>
                <a:gd name="connsiteY31" fmla="*/ 1259174 h 1484026"/>
                <a:gd name="connsiteX32" fmla="*/ 108091 w 2185603"/>
                <a:gd name="connsiteY32" fmla="*/ 1349115 h 1484026"/>
                <a:gd name="connsiteX33" fmla="*/ 153061 w 2185603"/>
                <a:gd name="connsiteY33" fmla="*/ 1379095 h 1484026"/>
                <a:gd name="connsiteX34" fmla="*/ 183042 w 2185603"/>
                <a:gd name="connsiteY34" fmla="*/ 1409075 h 1484026"/>
                <a:gd name="connsiteX35" fmla="*/ 272983 w 2185603"/>
                <a:gd name="connsiteY35" fmla="*/ 1439056 h 1484026"/>
                <a:gd name="connsiteX36" fmla="*/ 317953 w 2185603"/>
                <a:gd name="connsiteY36" fmla="*/ 1454046 h 1484026"/>
                <a:gd name="connsiteX37" fmla="*/ 572786 w 2185603"/>
                <a:gd name="connsiteY37" fmla="*/ 1484026 h 1484026"/>
                <a:gd name="connsiteX38" fmla="*/ 797638 w 2185603"/>
                <a:gd name="connsiteY38" fmla="*/ 1469036 h 1484026"/>
                <a:gd name="connsiteX39" fmla="*/ 1202373 w 2185603"/>
                <a:gd name="connsiteY39" fmla="*/ 1454046 h 1484026"/>
                <a:gd name="connsiteX40" fmla="*/ 1292314 w 2185603"/>
                <a:gd name="connsiteY40" fmla="*/ 1439056 h 1484026"/>
                <a:gd name="connsiteX41" fmla="*/ 1487186 w 2185603"/>
                <a:gd name="connsiteY41" fmla="*/ 1424065 h 1484026"/>
                <a:gd name="connsiteX42" fmla="*/ 1547146 w 2185603"/>
                <a:gd name="connsiteY42" fmla="*/ 1409075 h 1484026"/>
                <a:gd name="connsiteX43" fmla="*/ 1592117 w 2185603"/>
                <a:gd name="connsiteY43" fmla="*/ 1379095 h 1484026"/>
                <a:gd name="connsiteX44" fmla="*/ 1637087 w 2185603"/>
                <a:gd name="connsiteY44" fmla="*/ 1364105 h 1484026"/>
                <a:gd name="connsiteX45" fmla="*/ 1712038 w 2185603"/>
                <a:gd name="connsiteY45" fmla="*/ 1319134 h 1484026"/>
                <a:gd name="connsiteX46" fmla="*/ 1742019 w 2185603"/>
                <a:gd name="connsiteY46" fmla="*/ 1289154 h 1484026"/>
                <a:gd name="connsiteX47" fmla="*/ 1786989 w 2185603"/>
                <a:gd name="connsiteY47" fmla="*/ 1259174 h 1484026"/>
                <a:gd name="connsiteX48" fmla="*/ 1831960 w 2185603"/>
                <a:gd name="connsiteY48" fmla="*/ 1244183 h 1484026"/>
                <a:gd name="connsiteX49" fmla="*/ 1951881 w 2185603"/>
                <a:gd name="connsiteY49" fmla="*/ 1139252 h 1484026"/>
                <a:gd name="connsiteX50" fmla="*/ 1981861 w 2185603"/>
                <a:gd name="connsiteY50" fmla="*/ 1094282 h 1484026"/>
                <a:gd name="connsiteX51" fmla="*/ 1996851 w 2185603"/>
                <a:gd name="connsiteY51" fmla="*/ 1049311 h 1484026"/>
                <a:gd name="connsiteX52" fmla="*/ 2026832 w 2185603"/>
                <a:gd name="connsiteY52" fmla="*/ 1019331 h 1484026"/>
                <a:gd name="connsiteX53" fmla="*/ 2056812 w 2185603"/>
                <a:gd name="connsiteY53" fmla="*/ 929390 h 1484026"/>
                <a:gd name="connsiteX54" fmla="*/ 2101783 w 2185603"/>
                <a:gd name="connsiteY54" fmla="*/ 794479 h 1484026"/>
                <a:gd name="connsiteX55" fmla="*/ 2131763 w 2185603"/>
                <a:gd name="connsiteY55" fmla="*/ 704538 h 1484026"/>
                <a:gd name="connsiteX56" fmla="*/ 2161743 w 2185603"/>
                <a:gd name="connsiteY56" fmla="*/ 674557 h 1484026"/>
                <a:gd name="connsiteX57" fmla="*/ 2161743 w 2185603"/>
                <a:gd name="connsiteY57" fmla="*/ 359764 h 1484026"/>
                <a:gd name="connsiteX58" fmla="*/ 2146753 w 2185603"/>
                <a:gd name="connsiteY58" fmla="*/ 314793 h 1484026"/>
                <a:gd name="connsiteX59" fmla="*/ 2011842 w 2185603"/>
                <a:gd name="connsiteY59" fmla="*/ 254833 h 1484026"/>
                <a:gd name="connsiteX60" fmla="*/ 1831960 w 2185603"/>
                <a:gd name="connsiteY60" fmla="*/ 224852 h 1484026"/>
                <a:gd name="connsiteX61" fmla="*/ 1727028 w 2185603"/>
                <a:gd name="connsiteY61" fmla="*/ 209862 h 1484026"/>
                <a:gd name="connsiteX62" fmla="*/ 1562137 w 2185603"/>
                <a:gd name="connsiteY62" fmla="*/ 194872 h 1484026"/>
                <a:gd name="connsiteX63" fmla="*/ 1427225 w 2185603"/>
                <a:gd name="connsiteY63" fmla="*/ 179882 h 1484026"/>
                <a:gd name="connsiteX64" fmla="*/ 1397245 w 2185603"/>
                <a:gd name="connsiteY64" fmla="*/ 134911 h 1484026"/>
                <a:gd name="connsiteX65" fmla="*/ 1367264 w 2185603"/>
                <a:gd name="connsiteY65" fmla="*/ 149902 h 1484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2185603" h="1484026">
                  <a:moveTo>
                    <a:pt x="1367264" y="149902"/>
                  </a:moveTo>
                  <a:cubicBezTo>
                    <a:pt x="1367264" y="144905"/>
                    <a:pt x="1401615" y="122409"/>
                    <a:pt x="1397245" y="104931"/>
                  </a:cubicBezTo>
                  <a:cubicBezTo>
                    <a:pt x="1393413" y="89602"/>
                    <a:pt x="1366407" y="97007"/>
                    <a:pt x="1352274" y="89941"/>
                  </a:cubicBezTo>
                  <a:cubicBezTo>
                    <a:pt x="1336160" y="81884"/>
                    <a:pt x="1323767" y="67278"/>
                    <a:pt x="1307304" y="59961"/>
                  </a:cubicBezTo>
                  <a:cubicBezTo>
                    <a:pt x="1243177" y="31460"/>
                    <a:pt x="1218451" y="32432"/>
                    <a:pt x="1157402" y="14990"/>
                  </a:cubicBezTo>
                  <a:cubicBezTo>
                    <a:pt x="1142209" y="10649"/>
                    <a:pt x="1127422" y="4997"/>
                    <a:pt x="1112432" y="0"/>
                  </a:cubicBezTo>
                  <a:cubicBezTo>
                    <a:pt x="1077455" y="4997"/>
                    <a:pt x="1042147" y="8061"/>
                    <a:pt x="1007501" y="14990"/>
                  </a:cubicBezTo>
                  <a:cubicBezTo>
                    <a:pt x="967097" y="23071"/>
                    <a:pt x="927553" y="34976"/>
                    <a:pt x="887579" y="44970"/>
                  </a:cubicBezTo>
                  <a:cubicBezTo>
                    <a:pt x="812302" y="63789"/>
                    <a:pt x="847154" y="53449"/>
                    <a:pt x="782648" y="74951"/>
                  </a:cubicBezTo>
                  <a:cubicBezTo>
                    <a:pt x="767658" y="84944"/>
                    <a:pt x="751746" y="93677"/>
                    <a:pt x="737678" y="104931"/>
                  </a:cubicBezTo>
                  <a:cubicBezTo>
                    <a:pt x="726642" y="113760"/>
                    <a:pt x="719816" y="127640"/>
                    <a:pt x="707697" y="134911"/>
                  </a:cubicBezTo>
                  <a:cubicBezTo>
                    <a:pt x="694148" y="143041"/>
                    <a:pt x="676860" y="142836"/>
                    <a:pt x="662727" y="149902"/>
                  </a:cubicBezTo>
                  <a:cubicBezTo>
                    <a:pt x="646613" y="157959"/>
                    <a:pt x="634219" y="172565"/>
                    <a:pt x="617756" y="179882"/>
                  </a:cubicBezTo>
                  <a:cubicBezTo>
                    <a:pt x="588878" y="192717"/>
                    <a:pt x="527815" y="209862"/>
                    <a:pt x="527815" y="209862"/>
                  </a:cubicBezTo>
                  <a:cubicBezTo>
                    <a:pt x="512825" y="219855"/>
                    <a:pt x="496913" y="228588"/>
                    <a:pt x="482845" y="239842"/>
                  </a:cubicBezTo>
                  <a:cubicBezTo>
                    <a:pt x="471809" y="248671"/>
                    <a:pt x="464983" y="262551"/>
                    <a:pt x="452864" y="269823"/>
                  </a:cubicBezTo>
                  <a:cubicBezTo>
                    <a:pt x="439315" y="277953"/>
                    <a:pt x="422027" y="277747"/>
                    <a:pt x="407894" y="284813"/>
                  </a:cubicBezTo>
                  <a:cubicBezTo>
                    <a:pt x="366155" y="305683"/>
                    <a:pt x="351105" y="326612"/>
                    <a:pt x="317953" y="359764"/>
                  </a:cubicBezTo>
                  <a:cubicBezTo>
                    <a:pt x="275491" y="487150"/>
                    <a:pt x="334710" y="331837"/>
                    <a:pt x="272983" y="434715"/>
                  </a:cubicBezTo>
                  <a:cubicBezTo>
                    <a:pt x="264853" y="448264"/>
                    <a:pt x="265058" y="465552"/>
                    <a:pt x="257992" y="479685"/>
                  </a:cubicBezTo>
                  <a:cubicBezTo>
                    <a:pt x="249935" y="495799"/>
                    <a:pt x="236069" y="508542"/>
                    <a:pt x="228012" y="524656"/>
                  </a:cubicBezTo>
                  <a:cubicBezTo>
                    <a:pt x="220946" y="538789"/>
                    <a:pt x="220088" y="555493"/>
                    <a:pt x="213022" y="569626"/>
                  </a:cubicBezTo>
                  <a:cubicBezTo>
                    <a:pt x="204965" y="585740"/>
                    <a:pt x="190359" y="598134"/>
                    <a:pt x="183042" y="614597"/>
                  </a:cubicBezTo>
                  <a:cubicBezTo>
                    <a:pt x="183040" y="614602"/>
                    <a:pt x="145567" y="727020"/>
                    <a:pt x="138071" y="749508"/>
                  </a:cubicBezTo>
                  <a:cubicBezTo>
                    <a:pt x="133074" y="764498"/>
                    <a:pt x="131846" y="781332"/>
                    <a:pt x="123081" y="794479"/>
                  </a:cubicBezTo>
                  <a:cubicBezTo>
                    <a:pt x="37164" y="923355"/>
                    <a:pt x="140172" y="760297"/>
                    <a:pt x="78110" y="884420"/>
                  </a:cubicBezTo>
                  <a:cubicBezTo>
                    <a:pt x="70053" y="900534"/>
                    <a:pt x="58123" y="914400"/>
                    <a:pt x="48130" y="929390"/>
                  </a:cubicBezTo>
                  <a:cubicBezTo>
                    <a:pt x="43133" y="944380"/>
                    <a:pt x="40206" y="960228"/>
                    <a:pt x="33140" y="974361"/>
                  </a:cubicBezTo>
                  <a:cubicBezTo>
                    <a:pt x="25083" y="990475"/>
                    <a:pt x="5395" y="1001454"/>
                    <a:pt x="3160" y="1019331"/>
                  </a:cubicBezTo>
                  <a:cubicBezTo>
                    <a:pt x="0" y="1044613"/>
                    <a:pt x="13592" y="1069215"/>
                    <a:pt x="18150" y="1094282"/>
                  </a:cubicBezTo>
                  <a:cubicBezTo>
                    <a:pt x="21572" y="1113104"/>
                    <a:pt x="30893" y="1200464"/>
                    <a:pt x="48130" y="1229193"/>
                  </a:cubicBezTo>
                  <a:cubicBezTo>
                    <a:pt x="55401" y="1241312"/>
                    <a:pt x="68117" y="1249180"/>
                    <a:pt x="78110" y="1259174"/>
                  </a:cubicBezTo>
                  <a:cubicBezTo>
                    <a:pt x="88104" y="1289154"/>
                    <a:pt x="81796" y="1331585"/>
                    <a:pt x="108091" y="1349115"/>
                  </a:cubicBezTo>
                  <a:cubicBezTo>
                    <a:pt x="123081" y="1359108"/>
                    <a:pt x="138993" y="1367841"/>
                    <a:pt x="153061" y="1379095"/>
                  </a:cubicBezTo>
                  <a:cubicBezTo>
                    <a:pt x="164097" y="1387924"/>
                    <a:pt x="170401" y="1402755"/>
                    <a:pt x="183042" y="1409075"/>
                  </a:cubicBezTo>
                  <a:cubicBezTo>
                    <a:pt x="211308" y="1423208"/>
                    <a:pt x="243003" y="1429062"/>
                    <a:pt x="272983" y="1439056"/>
                  </a:cubicBezTo>
                  <a:cubicBezTo>
                    <a:pt x="287973" y="1444053"/>
                    <a:pt x="302367" y="1451448"/>
                    <a:pt x="317953" y="1454046"/>
                  </a:cubicBezTo>
                  <a:cubicBezTo>
                    <a:pt x="462334" y="1478109"/>
                    <a:pt x="377625" y="1466284"/>
                    <a:pt x="572786" y="1484026"/>
                  </a:cubicBezTo>
                  <a:lnTo>
                    <a:pt x="797638" y="1469036"/>
                  </a:lnTo>
                  <a:cubicBezTo>
                    <a:pt x="932489" y="1462615"/>
                    <a:pt x="1067616" y="1462213"/>
                    <a:pt x="1202373" y="1454046"/>
                  </a:cubicBezTo>
                  <a:cubicBezTo>
                    <a:pt x="1232711" y="1452207"/>
                    <a:pt x="1262087" y="1442238"/>
                    <a:pt x="1292314" y="1439056"/>
                  </a:cubicBezTo>
                  <a:cubicBezTo>
                    <a:pt x="1357105" y="1432236"/>
                    <a:pt x="1422229" y="1429062"/>
                    <a:pt x="1487186" y="1424065"/>
                  </a:cubicBezTo>
                  <a:cubicBezTo>
                    <a:pt x="1507173" y="1419068"/>
                    <a:pt x="1528210" y="1417190"/>
                    <a:pt x="1547146" y="1409075"/>
                  </a:cubicBezTo>
                  <a:cubicBezTo>
                    <a:pt x="1563705" y="1401978"/>
                    <a:pt x="1576003" y="1387152"/>
                    <a:pt x="1592117" y="1379095"/>
                  </a:cubicBezTo>
                  <a:cubicBezTo>
                    <a:pt x="1606250" y="1372029"/>
                    <a:pt x="1622097" y="1369102"/>
                    <a:pt x="1637087" y="1364105"/>
                  </a:cubicBezTo>
                  <a:cubicBezTo>
                    <a:pt x="1713050" y="1288142"/>
                    <a:pt x="1614743" y="1377510"/>
                    <a:pt x="1712038" y="1319134"/>
                  </a:cubicBezTo>
                  <a:cubicBezTo>
                    <a:pt x="1724157" y="1311863"/>
                    <a:pt x="1730983" y="1297983"/>
                    <a:pt x="1742019" y="1289154"/>
                  </a:cubicBezTo>
                  <a:cubicBezTo>
                    <a:pt x="1756087" y="1277900"/>
                    <a:pt x="1770875" y="1267231"/>
                    <a:pt x="1786989" y="1259174"/>
                  </a:cubicBezTo>
                  <a:cubicBezTo>
                    <a:pt x="1801122" y="1252107"/>
                    <a:pt x="1817827" y="1251250"/>
                    <a:pt x="1831960" y="1244183"/>
                  </a:cubicBezTo>
                  <a:cubicBezTo>
                    <a:pt x="1871577" y="1224374"/>
                    <a:pt x="1932344" y="1168558"/>
                    <a:pt x="1951881" y="1139252"/>
                  </a:cubicBezTo>
                  <a:lnTo>
                    <a:pt x="1981861" y="1094282"/>
                  </a:lnTo>
                  <a:cubicBezTo>
                    <a:pt x="1986858" y="1079292"/>
                    <a:pt x="1988721" y="1062860"/>
                    <a:pt x="1996851" y="1049311"/>
                  </a:cubicBezTo>
                  <a:cubicBezTo>
                    <a:pt x="2004122" y="1037192"/>
                    <a:pt x="2020512" y="1031972"/>
                    <a:pt x="2026832" y="1019331"/>
                  </a:cubicBezTo>
                  <a:cubicBezTo>
                    <a:pt x="2040965" y="991065"/>
                    <a:pt x="2046819" y="959370"/>
                    <a:pt x="2056812" y="929390"/>
                  </a:cubicBezTo>
                  <a:lnTo>
                    <a:pt x="2101783" y="794479"/>
                  </a:lnTo>
                  <a:lnTo>
                    <a:pt x="2131763" y="704538"/>
                  </a:lnTo>
                  <a:lnTo>
                    <a:pt x="2161743" y="674557"/>
                  </a:lnTo>
                  <a:cubicBezTo>
                    <a:pt x="2179532" y="514450"/>
                    <a:pt x="2185603" y="538720"/>
                    <a:pt x="2161743" y="359764"/>
                  </a:cubicBezTo>
                  <a:cubicBezTo>
                    <a:pt x="2159655" y="344101"/>
                    <a:pt x="2156624" y="327132"/>
                    <a:pt x="2146753" y="314793"/>
                  </a:cubicBezTo>
                  <a:cubicBezTo>
                    <a:pt x="2120839" y="282400"/>
                    <a:pt x="2039324" y="263994"/>
                    <a:pt x="2011842" y="254833"/>
                  </a:cubicBezTo>
                  <a:cubicBezTo>
                    <a:pt x="1920435" y="224364"/>
                    <a:pt x="1992631" y="244936"/>
                    <a:pt x="1831960" y="224852"/>
                  </a:cubicBezTo>
                  <a:cubicBezTo>
                    <a:pt x="1796900" y="220470"/>
                    <a:pt x="1762144" y="213764"/>
                    <a:pt x="1727028" y="209862"/>
                  </a:cubicBezTo>
                  <a:cubicBezTo>
                    <a:pt x="1672175" y="203767"/>
                    <a:pt x="1617053" y="200364"/>
                    <a:pt x="1562137" y="194872"/>
                  </a:cubicBezTo>
                  <a:cubicBezTo>
                    <a:pt x="1517114" y="190370"/>
                    <a:pt x="1472196" y="184879"/>
                    <a:pt x="1427225" y="179882"/>
                  </a:cubicBezTo>
                  <a:cubicBezTo>
                    <a:pt x="1417232" y="164892"/>
                    <a:pt x="1411313" y="146166"/>
                    <a:pt x="1397245" y="134911"/>
                  </a:cubicBezTo>
                  <a:cubicBezTo>
                    <a:pt x="1384906" y="125040"/>
                    <a:pt x="1367264" y="154899"/>
                    <a:pt x="1367264" y="149902"/>
                  </a:cubicBezTo>
                  <a:close/>
                </a:path>
              </a:pathLst>
            </a:custGeom>
            <a:ln w="31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143372" y="4929198"/>
              <a:ext cx="285752" cy="285752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/>
            <p:nvPr/>
          </p:nvCxnSpPr>
          <p:spPr>
            <a:xfrm rot="5400000" flipH="1" flipV="1">
              <a:off x="4149088" y="4791244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0800000" flipH="1" flipV="1">
              <a:off x="4440556" y="5070485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0800000">
              <a:off x="2714612" y="4786322"/>
              <a:ext cx="1571636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>
              <a:off x="4024154" y="5628491"/>
              <a:ext cx="109728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3143240" y="4357694"/>
              <a:ext cx="4286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x</a:t>
              </a:r>
              <a:endParaRPr lang="en-US" sz="2000" b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286248" y="5357826"/>
              <a:ext cx="4286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y</a:t>
              </a:r>
              <a:endParaRPr lang="en-US" sz="2000" b="1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357686" y="4572008"/>
              <a:ext cx="6429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err="1" smtClean="0">
                  <a:solidFill>
                    <a:srgbClr val="FF0000"/>
                  </a:solidFill>
                </a:rPr>
                <a:t>dA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52" name="Straight Connector 51"/>
            <p:cNvCxnSpPr/>
            <p:nvPr/>
          </p:nvCxnSpPr>
          <p:spPr>
            <a:xfrm rot="10800000" flipV="1">
              <a:off x="2714612" y="5072074"/>
              <a:ext cx="1571636" cy="114300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4929190" y="4071942"/>
              <a:ext cx="2857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2"/>
                  </a:solidFill>
                </a:rPr>
                <a:t>A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428992" y="5072074"/>
              <a:ext cx="4286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r</a:t>
              </a:r>
              <a:endParaRPr lang="en-US" sz="2000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405042" y="6072206"/>
              <a:ext cx="4286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O</a:t>
              </a:r>
              <a:endParaRPr lang="en-US" sz="2000" b="1" dirty="0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10.1: rectangular area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857224" y="1714488"/>
            <a:ext cx="785818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Determine the moment of inertia for the rectangular area shown in Fig. with respect to (a) the x’ axis, (b) y’ axis</a:t>
            </a:r>
            <a:endParaRPr lang="en-US" sz="5400" dirty="0" smtClean="0"/>
          </a:p>
        </p:txBody>
      </p:sp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43010" name="Bitmap Image" r:id="rId4" imgW="0" imgH="0" progId="PBrush">
              <p:embed/>
            </p:oleObj>
          </a:graphicData>
        </a:graphic>
      </p:graphicFrame>
      <p:grpSp>
        <p:nvGrpSpPr>
          <p:cNvPr id="71" name="Group 70"/>
          <p:cNvGrpSpPr/>
          <p:nvPr/>
        </p:nvGrpSpPr>
        <p:grpSpPr>
          <a:xfrm>
            <a:off x="2809868" y="2928934"/>
            <a:ext cx="4333900" cy="3471944"/>
            <a:chOff x="2071670" y="3214686"/>
            <a:chExt cx="4333900" cy="3471944"/>
          </a:xfrm>
        </p:grpSpPr>
        <p:sp>
          <p:nvSpPr>
            <p:cNvPr id="40" name="Rectangle 39"/>
            <p:cNvSpPr/>
            <p:nvPr/>
          </p:nvSpPr>
          <p:spPr>
            <a:xfrm>
              <a:off x="3128962" y="4286256"/>
              <a:ext cx="1371600" cy="1828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AutoShape 33"/>
            <p:cNvCxnSpPr>
              <a:cxnSpLocks noChangeShapeType="1"/>
            </p:cNvCxnSpPr>
            <p:nvPr/>
          </p:nvCxnSpPr>
          <p:spPr bwMode="auto">
            <a:xfrm>
              <a:off x="3786182" y="5143512"/>
              <a:ext cx="137160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4881570" y="4733940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x'</a:t>
              </a:r>
              <a:endParaRPr lang="en-US" sz="20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286117" y="3214686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y'</a:t>
              </a:r>
              <a:endParaRPr lang="en-US" sz="20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 rot="10800000" flipH="1" flipV="1">
              <a:off x="2726044" y="4276096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6200000">
              <a:off x="2401082" y="4742662"/>
              <a:ext cx="91440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2071670" y="4563437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h/2</a:t>
              </a:r>
              <a:endParaRPr lang="en-US" sz="2000" b="1" dirty="0"/>
            </a:p>
          </p:txBody>
        </p:sp>
        <p:cxnSp>
          <p:nvCxnSpPr>
            <p:cNvPr id="45" name="Straight Connector 44"/>
            <p:cNvCxnSpPr/>
            <p:nvPr/>
          </p:nvCxnSpPr>
          <p:spPr>
            <a:xfrm rot="10800000" flipH="1" flipV="1">
              <a:off x="2714613" y="5213362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0800000" flipH="1" flipV="1">
              <a:off x="2714613" y="6142056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>
              <a:off x="2401082" y="5685650"/>
              <a:ext cx="91440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2071670" y="5506425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h/2</a:t>
              </a:r>
              <a:endParaRPr lang="en-US" sz="2000" b="1" dirty="0"/>
            </a:p>
          </p:txBody>
        </p:sp>
        <p:cxnSp>
          <p:nvCxnSpPr>
            <p:cNvPr id="51" name="Straight Connector 50"/>
            <p:cNvCxnSpPr/>
            <p:nvPr/>
          </p:nvCxnSpPr>
          <p:spPr>
            <a:xfrm rot="5400000" flipH="1" flipV="1">
              <a:off x="4364196" y="6280010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0800000">
              <a:off x="3814762" y="6286520"/>
              <a:ext cx="68580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 flipH="1" flipV="1">
              <a:off x="3649816" y="6280010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 flipH="1" flipV="1">
              <a:off x="3006874" y="6280010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>
              <a:off x="3100382" y="6286520"/>
              <a:ext cx="68580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3714744" y="6286520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b/2</a:t>
              </a:r>
              <a:endParaRPr lang="en-US" sz="2000" b="1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000364" y="6286520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b/2</a:t>
              </a:r>
              <a:endParaRPr lang="en-US" sz="2000" b="1" dirty="0"/>
            </a:p>
          </p:txBody>
        </p:sp>
        <p:cxnSp>
          <p:nvCxnSpPr>
            <p:cNvPr id="37" name="AutoShape 34"/>
            <p:cNvCxnSpPr>
              <a:cxnSpLocks noChangeShapeType="1"/>
            </p:cNvCxnSpPr>
            <p:nvPr/>
          </p:nvCxnSpPr>
          <p:spPr bwMode="auto">
            <a:xfrm rot="5400000" flipH="1" flipV="1">
              <a:off x="3100383" y="4471212"/>
              <a:ext cx="137160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AutoShape 33"/>
            <p:cNvCxnSpPr>
              <a:cxnSpLocks noChangeShapeType="1"/>
            </p:cNvCxnSpPr>
            <p:nvPr/>
          </p:nvCxnSpPr>
          <p:spPr bwMode="auto">
            <a:xfrm>
              <a:off x="4548182" y="6124588"/>
              <a:ext cx="137160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5643570" y="5715016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err="1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x</a:t>
              </a:r>
              <a:r>
                <a:rPr lang="en-US" sz="2000" i="1" baseline="-25000" dirty="0" err="1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b</a:t>
              </a:r>
              <a:endParaRPr lang="en-US" sz="2000" i="1" baseline="-25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762364" y="5143512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C</a:t>
              </a:r>
              <a:endParaRPr lang="en-US" sz="2000" b="1" dirty="0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10.1: rectangular area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857224" y="1714488"/>
            <a:ext cx="1571636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Solution </a:t>
            </a:r>
            <a:endParaRPr lang="en-US" sz="5400" b="1" dirty="0" smtClean="0"/>
          </a:p>
        </p:txBody>
      </p:sp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8370" name="Bitmap Image" r:id="rId4" imgW="0" imgH="0" progId="PBrush">
              <p:embed/>
            </p:oleObj>
          </a:graphicData>
        </a:graphic>
      </p:graphicFrame>
      <p:grpSp>
        <p:nvGrpSpPr>
          <p:cNvPr id="2" name="Group 70"/>
          <p:cNvGrpSpPr/>
          <p:nvPr/>
        </p:nvGrpSpPr>
        <p:grpSpPr>
          <a:xfrm>
            <a:off x="500034" y="3028890"/>
            <a:ext cx="4333900" cy="3471944"/>
            <a:chOff x="2071670" y="3214686"/>
            <a:chExt cx="4333900" cy="3471944"/>
          </a:xfrm>
        </p:grpSpPr>
        <p:sp>
          <p:nvSpPr>
            <p:cNvPr id="40" name="Rectangle 39"/>
            <p:cNvSpPr/>
            <p:nvPr/>
          </p:nvSpPr>
          <p:spPr>
            <a:xfrm>
              <a:off x="3128962" y="4286256"/>
              <a:ext cx="1371600" cy="1828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AutoShape 33"/>
            <p:cNvCxnSpPr>
              <a:cxnSpLocks noChangeShapeType="1"/>
            </p:cNvCxnSpPr>
            <p:nvPr/>
          </p:nvCxnSpPr>
          <p:spPr bwMode="auto">
            <a:xfrm>
              <a:off x="3786182" y="5143512"/>
              <a:ext cx="137160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4881570" y="4733940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x'</a:t>
              </a:r>
              <a:endParaRPr lang="en-US" sz="20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286117" y="3214686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y'</a:t>
              </a:r>
              <a:endParaRPr lang="en-US" sz="20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 rot="10800000" flipH="1" flipV="1">
              <a:off x="2726044" y="4276096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6200000">
              <a:off x="2401082" y="4742662"/>
              <a:ext cx="91440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2071670" y="4563437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h/2</a:t>
              </a:r>
              <a:endParaRPr lang="en-US" sz="2000" b="1" dirty="0"/>
            </a:p>
          </p:txBody>
        </p:sp>
        <p:cxnSp>
          <p:nvCxnSpPr>
            <p:cNvPr id="45" name="Straight Connector 44"/>
            <p:cNvCxnSpPr/>
            <p:nvPr/>
          </p:nvCxnSpPr>
          <p:spPr>
            <a:xfrm rot="10800000" flipH="1" flipV="1">
              <a:off x="2714613" y="5213362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0800000" flipH="1" flipV="1">
              <a:off x="2714613" y="6142056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>
              <a:off x="2401082" y="5685650"/>
              <a:ext cx="91440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2071670" y="5506425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h/2</a:t>
              </a:r>
              <a:endParaRPr lang="en-US" sz="2000" b="1" dirty="0"/>
            </a:p>
          </p:txBody>
        </p:sp>
        <p:cxnSp>
          <p:nvCxnSpPr>
            <p:cNvPr id="51" name="Straight Connector 50"/>
            <p:cNvCxnSpPr/>
            <p:nvPr/>
          </p:nvCxnSpPr>
          <p:spPr>
            <a:xfrm rot="5400000" flipH="1" flipV="1">
              <a:off x="4364196" y="6280010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0800000">
              <a:off x="3814762" y="6286520"/>
              <a:ext cx="68580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 flipH="1" flipV="1">
              <a:off x="3649816" y="6280010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 flipH="1" flipV="1">
              <a:off x="3006874" y="6280010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>
              <a:off x="3100382" y="6286520"/>
              <a:ext cx="68580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3714744" y="6286520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b/2</a:t>
              </a:r>
              <a:endParaRPr lang="en-US" sz="2000" b="1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000364" y="6286520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b/2</a:t>
              </a:r>
              <a:endParaRPr lang="en-US" sz="2000" b="1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3143240" y="4572008"/>
              <a:ext cx="1371600" cy="18288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AutoShape 34"/>
            <p:cNvCxnSpPr>
              <a:cxnSpLocks noChangeShapeType="1"/>
            </p:cNvCxnSpPr>
            <p:nvPr/>
          </p:nvCxnSpPr>
          <p:spPr bwMode="auto">
            <a:xfrm rot="5400000" flipH="1" flipV="1">
              <a:off x="3100383" y="4471212"/>
              <a:ext cx="137160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0800000" flipH="1" flipV="1">
              <a:off x="4572000" y="4572008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0800000" flipH="1" flipV="1">
              <a:off x="4572000" y="4786322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>
              <a:off x="4624230" y="4679795"/>
              <a:ext cx="18288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AutoShape 33"/>
            <p:cNvCxnSpPr>
              <a:cxnSpLocks noChangeShapeType="1"/>
            </p:cNvCxnSpPr>
            <p:nvPr/>
          </p:nvCxnSpPr>
          <p:spPr bwMode="auto">
            <a:xfrm>
              <a:off x="4548182" y="6124588"/>
              <a:ext cx="137160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5643570" y="5715016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err="1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x</a:t>
              </a:r>
              <a:r>
                <a:rPr lang="en-US" sz="2000" i="1" baseline="-25000" dirty="0" err="1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b</a:t>
              </a:r>
              <a:endParaRPr lang="en-US" sz="2000" i="1" baseline="-25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572000" y="4429132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err="1" smtClean="0"/>
                <a:t>dy</a:t>
              </a:r>
              <a:r>
                <a:rPr lang="en-US" sz="2000" b="1" dirty="0" smtClean="0"/>
                <a:t>'</a:t>
              </a:r>
              <a:endParaRPr lang="en-US" sz="2000" b="1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762364" y="5143512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C</a:t>
              </a:r>
              <a:endParaRPr lang="en-US" sz="2000" b="1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857224" y="2357430"/>
            <a:ext cx="271464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Differential element </a:t>
            </a:r>
            <a:endParaRPr lang="en-US" sz="5400" b="1" dirty="0" smtClean="0"/>
          </a:p>
        </p:txBody>
      </p:sp>
      <p:grpSp>
        <p:nvGrpSpPr>
          <p:cNvPr id="48" name="Group 70"/>
          <p:cNvGrpSpPr/>
          <p:nvPr/>
        </p:nvGrpSpPr>
        <p:grpSpPr>
          <a:xfrm>
            <a:off x="5024446" y="3028890"/>
            <a:ext cx="4333900" cy="3471944"/>
            <a:chOff x="2071670" y="3214686"/>
            <a:chExt cx="4333900" cy="3471944"/>
          </a:xfrm>
        </p:grpSpPr>
        <p:sp>
          <p:nvSpPr>
            <p:cNvPr id="53" name="Rectangle 52"/>
            <p:cNvSpPr/>
            <p:nvPr/>
          </p:nvSpPr>
          <p:spPr>
            <a:xfrm>
              <a:off x="3128962" y="4286256"/>
              <a:ext cx="1371600" cy="1828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AutoShape 33"/>
            <p:cNvCxnSpPr>
              <a:cxnSpLocks noChangeShapeType="1"/>
            </p:cNvCxnSpPr>
            <p:nvPr/>
          </p:nvCxnSpPr>
          <p:spPr bwMode="auto">
            <a:xfrm>
              <a:off x="3786182" y="5143512"/>
              <a:ext cx="137160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4881570" y="4733940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x'</a:t>
              </a:r>
              <a:endParaRPr lang="en-US" sz="20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286117" y="3214686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y'</a:t>
              </a:r>
              <a:endParaRPr lang="en-US" sz="2000" i="1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>
            <a:xfrm rot="10800000" flipH="1" flipV="1">
              <a:off x="2726044" y="4276096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>
              <a:off x="2401082" y="4742662"/>
              <a:ext cx="91440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2071670" y="4563437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h/2</a:t>
              </a:r>
              <a:endParaRPr lang="en-US" sz="2000" b="1" dirty="0"/>
            </a:p>
          </p:txBody>
        </p:sp>
        <p:cxnSp>
          <p:nvCxnSpPr>
            <p:cNvPr id="76" name="Straight Connector 75"/>
            <p:cNvCxnSpPr/>
            <p:nvPr/>
          </p:nvCxnSpPr>
          <p:spPr>
            <a:xfrm rot="10800000" flipH="1" flipV="1">
              <a:off x="2714613" y="5213362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10800000" flipH="1" flipV="1">
              <a:off x="2714613" y="6142056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>
              <a:off x="2401082" y="5685650"/>
              <a:ext cx="91440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2071670" y="5506425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h/2</a:t>
              </a:r>
              <a:endParaRPr lang="en-US" sz="2000" b="1" dirty="0"/>
            </a:p>
          </p:txBody>
        </p:sp>
        <p:cxnSp>
          <p:nvCxnSpPr>
            <p:cNvPr id="80" name="Straight Connector 79"/>
            <p:cNvCxnSpPr/>
            <p:nvPr/>
          </p:nvCxnSpPr>
          <p:spPr>
            <a:xfrm rot="5400000" flipH="1" flipV="1">
              <a:off x="4364196" y="6280010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0800000">
              <a:off x="3814762" y="6286520"/>
              <a:ext cx="68580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3649816" y="6280010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3006874" y="6280010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0800000">
              <a:off x="3100382" y="6286520"/>
              <a:ext cx="68580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3714744" y="6286520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b/2</a:t>
              </a:r>
              <a:endParaRPr lang="en-US" sz="2000" b="1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3000364" y="6286520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b/2</a:t>
              </a:r>
              <a:endParaRPr lang="en-US" sz="2000" b="1" dirty="0"/>
            </a:p>
          </p:txBody>
        </p:sp>
        <p:sp>
          <p:nvSpPr>
            <p:cNvPr id="87" name="Rectangle 86"/>
            <p:cNvSpPr/>
            <p:nvPr/>
          </p:nvSpPr>
          <p:spPr>
            <a:xfrm rot="5400000">
              <a:off x="2439338" y="5080698"/>
              <a:ext cx="1828800" cy="18288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8" name="AutoShape 34"/>
            <p:cNvCxnSpPr>
              <a:cxnSpLocks noChangeShapeType="1"/>
            </p:cNvCxnSpPr>
            <p:nvPr/>
          </p:nvCxnSpPr>
          <p:spPr bwMode="auto">
            <a:xfrm rot="5400000" flipH="1" flipV="1">
              <a:off x="3100383" y="4471212"/>
              <a:ext cx="137160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16200000" flipH="1" flipV="1">
              <a:off x="3125932" y="4048346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 flipV="1">
              <a:off x="3338658" y="4048346"/>
              <a:ext cx="27432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3262298" y="4041836"/>
              <a:ext cx="182880" cy="1588"/>
            </a:xfrm>
            <a:prstGeom prst="line">
              <a:avLst/>
            </a:prstGeom>
            <a:ln w="15875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AutoShape 33"/>
            <p:cNvCxnSpPr>
              <a:cxnSpLocks noChangeShapeType="1"/>
            </p:cNvCxnSpPr>
            <p:nvPr/>
          </p:nvCxnSpPr>
          <p:spPr bwMode="auto">
            <a:xfrm>
              <a:off x="4548182" y="6124588"/>
              <a:ext cx="1371600" cy="1588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3" name="Rectangle 92"/>
            <p:cNvSpPr/>
            <p:nvPr/>
          </p:nvSpPr>
          <p:spPr>
            <a:xfrm>
              <a:off x="5643570" y="5715016"/>
              <a:ext cx="762000" cy="838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i="1" dirty="0" err="1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x</a:t>
              </a:r>
              <a:r>
                <a:rPr lang="en-US" sz="2000" i="1" baseline="-25000" dirty="0" err="1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b</a:t>
              </a:r>
              <a:endParaRPr lang="en-US" sz="2000" i="1" baseline="-250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905108" y="3543358"/>
              <a:ext cx="714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err="1" smtClean="0"/>
                <a:t>dx</a:t>
              </a:r>
              <a:r>
                <a:rPr lang="en-US" sz="2000" b="1" dirty="0" smtClean="0"/>
                <a:t>'</a:t>
              </a:r>
              <a:endParaRPr lang="en-US" sz="2000" b="1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762364" y="5143512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 smtClean="0"/>
                <a:t>C</a:t>
              </a:r>
              <a:endParaRPr lang="en-US" sz="2000" b="1" dirty="0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inertia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10.1: rectangular area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857224" y="1714488"/>
            <a:ext cx="1571636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Solution </a:t>
            </a:r>
            <a:endParaRPr lang="en-US" sz="5400" b="1" dirty="0" smtClean="0"/>
          </a:p>
        </p:txBody>
      </p:sp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9394" name="Bitmap Image" r:id="rId4" imgW="0" imgH="0" progId="PBrush">
              <p:embed/>
            </p:oleObj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857224" y="2357430"/>
            <a:ext cx="271464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Part a: </a:t>
            </a:r>
            <a:endParaRPr lang="en-US" sz="5400" b="1" dirty="0" smtClean="0"/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/>
        </p:nvGraphicFramePr>
        <p:xfrm>
          <a:off x="3500430" y="2883213"/>
          <a:ext cx="1928826" cy="617225"/>
        </p:xfrm>
        <a:graphic>
          <a:graphicData uri="http://schemas.openxmlformats.org/presentationml/2006/ole">
            <p:oleObj spid="_x0000_s59395" name="Equation" r:id="rId5" imgW="634680" imgH="203040" progId="Equation.3">
              <p:embed/>
            </p:oleObj>
          </a:graphicData>
        </a:graphic>
      </p:graphicFrame>
      <p:graphicFrame>
        <p:nvGraphicFramePr>
          <p:cNvPr id="59396" name="Object 2"/>
          <p:cNvGraphicFramePr>
            <a:graphicFrameLocks noChangeAspect="1"/>
          </p:cNvGraphicFramePr>
          <p:nvPr/>
        </p:nvGraphicFramePr>
        <p:xfrm>
          <a:off x="1741046" y="3717935"/>
          <a:ext cx="5605888" cy="1211263"/>
        </p:xfrm>
        <a:graphic>
          <a:graphicData uri="http://schemas.openxmlformats.org/presentationml/2006/ole">
            <p:oleObj spid="_x0000_s59396" name="Equation" r:id="rId6" imgW="2234880" imgH="4824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1650</TotalTime>
  <Words>419</Words>
  <Application>Microsoft Office PowerPoint</Application>
  <PresentationFormat>On-screen Show (4:3)</PresentationFormat>
  <Paragraphs>116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Equation</vt:lpstr>
      <vt:lpstr>Bitmap Image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406</cp:revision>
  <dcterms:created xsi:type="dcterms:W3CDTF">2013-05-06T16:21:25Z</dcterms:created>
  <dcterms:modified xsi:type="dcterms:W3CDTF">2014-02-08T14:01:28Z</dcterms:modified>
</cp:coreProperties>
</file>