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77" r:id="rId4"/>
    <p:sldId id="278" r:id="rId5"/>
    <p:sldId id="279" r:id="rId6"/>
    <p:sldId id="280" r:id="rId7"/>
    <p:sldId id="281" r:id="rId8"/>
    <p:sldId id="282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</a:t>
            </a:r>
            <a:r>
              <a:rPr lang="en-US" sz="4000" smtClean="0"/>
              <a:t>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9.2. Parallel - </a:t>
            </a:r>
            <a:r>
              <a:rPr lang="en-US" sz="32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Axis Theorem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Parallel - Axis Theorem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715304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This method is used to find the moment of inertia about an axis not passing in the </a:t>
            </a:r>
            <a:r>
              <a:rPr lang="en-US" sz="2800" dirty="0" err="1" smtClean="0"/>
              <a:t>centroid</a:t>
            </a:r>
            <a:r>
              <a:rPr lang="en-US" sz="2800" dirty="0" smtClean="0"/>
              <a:t> of the area.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The axis under study is parallel to axis passing through the </a:t>
            </a:r>
            <a:r>
              <a:rPr lang="en-US" sz="2800" dirty="0" err="1" smtClean="0"/>
              <a:t>centroid</a:t>
            </a:r>
            <a:r>
              <a:rPr lang="en-US" sz="2800" dirty="0" smtClean="0"/>
              <a:t> which the moment of inertia is known.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Derivation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928688" y="1741486"/>
          <a:ext cx="3973512" cy="1473200"/>
        </p:xfrm>
        <a:graphic>
          <a:graphicData uri="http://schemas.openxmlformats.org/presentationml/2006/ole">
            <p:oleObj spid="_x0000_s77830" name="Equation" r:id="rId4" imgW="2260440" imgH="8380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969949" y="3300423"/>
          <a:ext cx="1673225" cy="1628775"/>
        </p:xfrm>
        <a:graphic>
          <a:graphicData uri="http://schemas.openxmlformats.org/presentationml/2006/ole">
            <p:oleObj spid="_x0000_s77831" name="Equation" r:id="rId5" imgW="952200" imgH="92700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928662" y="5214950"/>
          <a:ext cx="2187378" cy="642942"/>
        </p:xfrm>
        <a:graphic>
          <a:graphicData uri="http://schemas.openxmlformats.org/presentationml/2006/ole">
            <p:oleObj spid="_x0000_s77832" name="Equation" r:id="rId6" imgW="863280" imgH="253800" progId="Equation.3">
              <p:embed/>
            </p:oleObj>
          </a:graphicData>
        </a:graphic>
      </p:graphicFrame>
      <p:graphicFrame>
        <p:nvGraphicFramePr>
          <p:cNvPr id="77833" name="Object 6"/>
          <p:cNvGraphicFramePr>
            <a:graphicFrameLocks noChangeAspect="1"/>
          </p:cNvGraphicFramePr>
          <p:nvPr/>
        </p:nvGraphicFramePr>
        <p:xfrm>
          <a:off x="1000100" y="5929330"/>
          <a:ext cx="2219325" cy="642937"/>
        </p:xfrm>
        <a:graphic>
          <a:graphicData uri="http://schemas.openxmlformats.org/presentationml/2006/ole">
            <p:oleObj spid="_x0000_s77833" name="Equation" r:id="rId7" imgW="876240" imgH="253800" progId="Equation.3">
              <p:embed/>
            </p:oleObj>
          </a:graphicData>
        </a:graphic>
      </p:graphicFrame>
      <p:graphicFrame>
        <p:nvGraphicFramePr>
          <p:cNvPr id="77834" name="Object 6"/>
          <p:cNvGraphicFramePr>
            <a:graphicFrameLocks noChangeAspect="1"/>
          </p:cNvGraphicFramePr>
          <p:nvPr/>
        </p:nvGraphicFramePr>
        <p:xfrm>
          <a:off x="3825875" y="5945188"/>
          <a:ext cx="2284413" cy="611187"/>
        </p:xfrm>
        <a:graphic>
          <a:graphicData uri="http://schemas.openxmlformats.org/presentationml/2006/ole">
            <p:oleObj spid="_x0000_s77834" name="Equation" r:id="rId8" imgW="901440" imgH="241200" progId="Equation.3">
              <p:embed/>
            </p:oleObj>
          </a:graphicData>
        </a:graphic>
      </p:graphicFrame>
      <p:pic>
        <p:nvPicPr>
          <p:cNvPr id="77835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48281" y="2119328"/>
            <a:ext cx="3952875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10-17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857364"/>
            <a:ext cx="7572428" cy="8803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Determine the moment of inertia of the triangular area about the x, </a:t>
            </a:r>
            <a:r>
              <a:rPr lang="en-US" b="1" i="1" dirty="0" smtClean="0"/>
              <a:t>y, x’ and y’  axes .</a:t>
            </a:r>
            <a:endParaRPr lang="en-US" b="1" dirty="0"/>
          </a:p>
        </p:txBody>
      </p:sp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2980985" y="2662562"/>
            <a:ext cx="3496335" cy="417195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14" name="Straight Arrow Connector 13"/>
          <p:cNvCxnSpPr/>
          <p:nvPr/>
        </p:nvCxnSpPr>
        <p:spPr>
          <a:xfrm rot="5400000">
            <a:off x="3393273" y="5393545"/>
            <a:ext cx="107157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020367" y="4856171"/>
            <a:ext cx="9144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00496" y="535782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86116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10-17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571612"/>
            <a:ext cx="135732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b="1" dirty="0" smtClean="0"/>
              <a:t>Solution </a:t>
            </a:r>
            <a:endParaRPr lang="en-US" b="1" dirty="0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5974914" y="2026086"/>
            <a:ext cx="2824149" cy="2486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928662" y="2214554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</a:t>
            </a:r>
            <a:r>
              <a:rPr lang="en-US" sz="2800" baseline="-25000" dirty="0" smtClean="0"/>
              <a:t>x’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1000100" y="3214686"/>
          <a:ext cx="2763838" cy="1055687"/>
        </p:xfrm>
        <a:graphic>
          <a:graphicData uri="http://schemas.openxmlformats.org/presentationml/2006/ole">
            <p:oleObj spid="_x0000_s95237" name="Equation" r:id="rId5" imgW="1130040" imgH="431640" progId="Equation.3">
              <p:embed/>
            </p:oleObj>
          </a:graphicData>
        </a:graphic>
      </p:graphicFrame>
      <p:graphicFrame>
        <p:nvGraphicFramePr>
          <p:cNvPr id="95238" name="Object 2"/>
          <p:cNvGraphicFramePr>
            <a:graphicFrameLocks noChangeAspect="1"/>
          </p:cNvGraphicFramePr>
          <p:nvPr/>
        </p:nvGraphicFramePr>
        <p:xfrm>
          <a:off x="857224" y="4714884"/>
          <a:ext cx="6846888" cy="1211263"/>
        </p:xfrm>
        <a:graphic>
          <a:graphicData uri="http://schemas.openxmlformats.org/presentationml/2006/ole">
            <p:oleObj spid="_x0000_s95238" name="Equation" r:id="rId6" imgW="273024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10-17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571612"/>
            <a:ext cx="135732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28662" y="2214554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I</a:t>
            </a:r>
            <a:r>
              <a:rPr lang="en-US" sz="2800" baseline="-25000" dirty="0" err="1" smtClean="0"/>
              <a:t>y</a:t>
            </a:r>
            <a:r>
              <a:rPr lang="en-US" sz="2800" baseline="-25000" dirty="0" smtClean="0"/>
              <a:t>’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1016000" y="2857500"/>
          <a:ext cx="2732088" cy="1055688"/>
        </p:xfrm>
        <a:graphic>
          <a:graphicData uri="http://schemas.openxmlformats.org/presentationml/2006/ole">
            <p:oleObj spid="_x0000_s96258" name="Equation" r:id="rId4" imgW="1117440" imgH="431640" progId="Equation.3">
              <p:embed/>
            </p:oleObj>
          </a:graphicData>
        </a:graphic>
      </p:graphicFrame>
      <p:graphicFrame>
        <p:nvGraphicFramePr>
          <p:cNvPr id="95238" name="Object 2"/>
          <p:cNvGraphicFramePr>
            <a:graphicFrameLocks noChangeAspect="1"/>
          </p:cNvGraphicFramePr>
          <p:nvPr/>
        </p:nvGraphicFramePr>
        <p:xfrm>
          <a:off x="928662" y="4572008"/>
          <a:ext cx="6688138" cy="1211263"/>
        </p:xfrm>
        <a:graphic>
          <a:graphicData uri="http://schemas.openxmlformats.org/presentationml/2006/ole">
            <p:oleObj spid="_x0000_s96259" name="Equation" r:id="rId5" imgW="2666880" imgH="482400" progId="Equation.3">
              <p:embed/>
            </p:oleObj>
          </a:graphicData>
        </a:graphic>
      </p:graphicFrame>
      <p:pic>
        <p:nvPicPr>
          <p:cNvPr id="9626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5521123" y="1870289"/>
            <a:ext cx="2992891" cy="2538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10-17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571612"/>
            <a:ext cx="135732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b="1" dirty="0" smtClean="0"/>
              <a:t>Solution 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28662" y="2143116"/>
            <a:ext cx="285752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Parallel axis theorem </a:t>
            </a:r>
            <a:endParaRPr lang="en-US" sz="2000" b="1" dirty="0"/>
          </a:p>
        </p:txBody>
      </p:sp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1643042" y="2857496"/>
          <a:ext cx="5114926" cy="996950"/>
        </p:xfrm>
        <a:graphic>
          <a:graphicData uri="http://schemas.openxmlformats.org/presentationml/2006/ole">
            <p:oleObj spid="_x0000_s97284" name="Equation" r:id="rId4" imgW="2019240" imgH="393480" progId="Equation.3">
              <p:embed/>
            </p:oleObj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1562114" y="3932248"/>
          <a:ext cx="5081588" cy="996950"/>
        </p:xfrm>
        <a:graphic>
          <a:graphicData uri="http://schemas.openxmlformats.org/presentationml/2006/ole">
            <p:oleObj spid="_x0000_s97285" name="Equation" r:id="rId5" imgW="200628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[1]: Prob. 10-17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28662" y="1571612"/>
            <a:ext cx="7786742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n-US" b="1" dirty="0" smtClean="0"/>
              <a:t>If we take the same problem however the distances </a:t>
            </a:r>
            <a:r>
              <a:rPr lang="el-GR" b="1" dirty="0" smtClean="0"/>
              <a:t>α</a:t>
            </a:r>
            <a:r>
              <a:rPr lang="en-US" b="1" dirty="0" smtClean="0"/>
              <a:t> and </a:t>
            </a:r>
            <a:r>
              <a:rPr lang="el-GR" b="1" dirty="0" smtClean="0"/>
              <a:t>β</a:t>
            </a:r>
            <a:r>
              <a:rPr lang="en-US" b="1" dirty="0" smtClean="0"/>
              <a:t> are from the </a:t>
            </a:r>
            <a:r>
              <a:rPr lang="en-US" b="1" dirty="0" err="1" smtClean="0"/>
              <a:t>centroid</a:t>
            </a:r>
            <a:r>
              <a:rPr lang="en-US" b="1" dirty="0" smtClean="0"/>
              <a:t>. </a:t>
            </a:r>
            <a:endParaRPr lang="en-US" b="1" dirty="0"/>
          </a:p>
        </p:txBody>
      </p:sp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3786182" y="2643182"/>
          <a:ext cx="5148263" cy="996950"/>
        </p:xfrm>
        <a:graphic>
          <a:graphicData uri="http://schemas.openxmlformats.org/presentationml/2006/ole">
            <p:oleObj spid="_x0000_s98306" name="Equation" r:id="rId4" imgW="2031840" imgH="393480" progId="Equation.3">
              <p:embed/>
            </p:oleObj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3857620" y="4000504"/>
          <a:ext cx="5113338" cy="996950"/>
        </p:xfrm>
        <a:graphic>
          <a:graphicData uri="http://schemas.openxmlformats.org/presentationml/2006/ole">
            <p:oleObj spid="_x0000_s98307" name="Equation" r:id="rId5" imgW="2019240" imgH="393480" progId="Equation.3">
              <p:embed/>
            </p:oleObj>
          </a:graphicData>
        </a:graphic>
      </p:graphicFrame>
      <p:graphicFrame>
        <p:nvGraphicFramePr>
          <p:cNvPr id="98308" name="Object 2"/>
          <p:cNvGraphicFramePr>
            <a:graphicFrameLocks noChangeAspect="1"/>
          </p:cNvGraphicFramePr>
          <p:nvPr/>
        </p:nvGraphicFramePr>
        <p:xfrm>
          <a:off x="1071538" y="2500306"/>
          <a:ext cx="1846263" cy="987425"/>
        </p:xfrm>
        <a:graphic>
          <a:graphicData uri="http://schemas.openxmlformats.org/presentationml/2006/ole">
            <p:oleObj spid="_x0000_s98308" name="Equation" r:id="rId6" imgW="736560" imgH="393480" progId="Equation.3">
              <p:embed/>
            </p:oleObj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928662" y="4071942"/>
          <a:ext cx="1878013" cy="987425"/>
        </p:xfrm>
        <a:graphic>
          <a:graphicData uri="http://schemas.openxmlformats.org/presentationml/2006/ole">
            <p:oleObj spid="_x0000_s98309" name="Equation" r:id="rId7" imgW="74916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Parallel - Axis Theorem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Words>208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428</cp:revision>
  <dcterms:created xsi:type="dcterms:W3CDTF">2013-05-06T16:21:25Z</dcterms:created>
  <dcterms:modified xsi:type="dcterms:W3CDTF">2014-02-08T14:01:15Z</dcterms:modified>
</cp:coreProperties>
</file>