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79" r:id="rId4"/>
    <p:sldId id="280" r:id="rId5"/>
    <p:sldId id="278" r:id="rId6"/>
    <p:sldId id="282" r:id="rId7"/>
    <p:sldId id="283" r:id="rId8"/>
    <p:sldId id="284" r:id="rId9"/>
    <p:sldId id="281" r:id="rId10"/>
    <p:sldId id="285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smtClean="0"/>
              <a:t>Chapter </a:t>
            </a:r>
            <a:r>
              <a:rPr lang="en-US" sz="4000" smtClean="0"/>
              <a:t>nine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9.3. </a:t>
            </a:r>
            <a:r>
              <a:rPr lang="en-US" sz="32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Exercise : Prob. 10-11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6429420" cy="46487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Hint: the differential element can be drawn as shown below    </a:t>
            </a:r>
            <a:endParaRPr lang="en-US" b="1" dirty="0"/>
          </a:p>
        </p:txBody>
      </p:sp>
      <p:pic>
        <p:nvPicPr>
          <p:cNvPr id="1177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2786058"/>
            <a:ext cx="3643338" cy="374813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Main concept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28662" y="1857364"/>
            <a:ext cx="77153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This is a method used to transfer any irregular area into regular one (rectangle or ring) that has no moment of inertia about its </a:t>
            </a:r>
            <a:r>
              <a:rPr lang="en-US" sz="2800" dirty="0" err="1" smtClean="0"/>
              <a:t>centroid</a:t>
            </a:r>
            <a:r>
              <a:rPr lang="en-US" sz="2800" dirty="0" smtClean="0"/>
              <a:t> and tend to rotate about a certain axis (for rectangular area) or about a point (for the ring area)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Main concept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614486" y="4714883"/>
            <a:ext cx="2743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>
            <a:off x="243681" y="3371046"/>
            <a:ext cx="2743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615014" y="4714883"/>
            <a:ext cx="2743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>
            <a:off x="4244209" y="3371046"/>
            <a:ext cx="2743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900371" y="2428868"/>
            <a:ext cx="142876" cy="19288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21" idx="1"/>
          </p:cNvCxnSpPr>
          <p:nvPr/>
        </p:nvCxnSpPr>
        <p:spPr>
          <a:xfrm rot="10800000" flipV="1">
            <a:off x="1614487" y="3428998"/>
            <a:ext cx="128588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 rot="5400000">
            <a:off x="6722304" y="2464587"/>
            <a:ext cx="142876" cy="19288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6858016" y="3571876"/>
            <a:ext cx="0" cy="10972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29124" y="4429132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x</a:t>
            </a:r>
            <a:endParaRPr lang="en-US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428728" y="1500174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y</a:t>
            </a:r>
            <a:endParaRPr lang="en-US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929454" y="3857628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k</a:t>
            </a:r>
            <a:r>
              <a:rPr lang="en-US" sz="2400" b="1" baseline="-25000" dirty="0" err="1" smtClean="0"/>
              <a:t>x</a:t>
            </a:r>
            <a:endParaRPr lang="en-US" sz="2400" b="1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5357818" y="1500174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y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000232" y="2786058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k</a:t>
            </a:r>
            <a:r>
              <a:rPr lang="en-US" sz="2400" b="1" baseline="-25000" dirty="0" err="1" smtClean="0"/>
              <a:t>y</a:t>
            </a:r>
            <a:endParaRPr lang="en-US" sz="2400" b="1" baseline="-25000" dirty="0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6500826" y="5000636"/>
          <a:ext cx="1413720" cy="571504"/>
        </p:xfrm>
        <a:graphic>
          <a:graphicData uri="http://schemas.openxmlformats.org/presentationml/2006/ole">
            <p:oleObj spid="_x0000_s94210" name="Equation" r:id="rId4" imgW="596880" imgH="241200" progId="Equation.3">
              <p:embed/>
            </p:oleObj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8358214" y="4357694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x</a:t>
            </a:r>
            <a:endParaRPr lang="en-US" sz="2400" b="1" dirty="0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2428875" y="4914900"/>
          <a:ext cx="1414463" cy="601663"/>
        </p:xfrm>
        <a:graphic>
          <a:graphicData uri="http://schemas.openxmlformats.org/presentationml/2006/ole">
            <p:oleObj spid="_x0000_s94211" name="Equation" r:id="rId5" imgW="596880" imgH="253800" progId="Equation.3">
              <p:embed/>
            </p:oleObj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6415088" y="5632450"/>
          <a:ext cx="1444625" cy="1052513"/>
        </p:xfrm>
        <a:graphic>
          <a:graphicData uri="http://schemas.openxmlformats.org/presentationml/2006/ole">
            <p:oleObj spid="_x0000_s94212" name="Equation" r:id="rId6" imgW="609480" imgH="444240" progId="Equation.3">
              <p:embed/>
            </p:oleObj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2271713" y="5629275"/>
          <a:ext cx="1474787" cy="1082675"/>
        </p:xfrm>
        <a:graphic>
          <a:graphicData uri="http://schemas.openxmlformats.org/presentationml/2006/ole">
            <p:oleObj spid="_x0000_s94214" name="Equation" r:id="rId7" imgW="622080" imgH="4572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Main concept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614486" y="5253350"/>
            <a:ext cx="2743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>
            <a:off x="243681" y="3909513"/>
            <a:ext cx="2743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1571604" y="3610277"/>
            <a:ext cx="2000264" cy="164307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29124" y="4967599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x</a:t>
            </a:r>
            <a:endParaRPr lang="en-US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428728" y="2038641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y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000232" y="4005868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k</a:t>
            </a:r>
            <a:endParaRPr lang="en-US" sz="2400" b="1" baseline="-25000" dirty="0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6099175" y="3324530"/>
          <a:ext cx="1504950" cy="601662"/>
        </p:xfrm>
        <a:graphic>
          <a:graphicData uri="http://schemas.openxmlformats.org/presentationml/2006/ole">
            <p:oleObj spid="_x0000_s95235" name="Equation" r:id="rId4" imgW="634680" imgH="253800" progId="Equation.3">
              <p:embed/>
            </p:oleObj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6316663" y="4124630"/>
          <a:ext cx="1414462" cy="1052512"/>
        </p:xfrm>
        <a:graphic>
          <a:graphicData uri="http://schemas.openxmlformats.org/presentationml/2006/ole">
            <p:oleObj spid="_x0000_s95237" name="Equation" r:id="rId5" imgW="596880" imgH="444240" progId="Equation.3">
              <p:embed/>
            </p:oleObj>
          </a:graphicData>
        </a:graphic>
      </p:graphicFrame>
      <p:sp>
        <p:nvSpPr>
          <p:cNvPr id="37" name="Donut 36"/>
          <p:cNvSpPr/>
          <p:nvPr/>
        </p:nvSpPr>
        <p:spPr>
          <a:xfrm>
            <a:off x="2643174" y="2681583"/>
            <a:ext cx="1828800" cy="1828800"/>
          </a:xfrm>
          <a:prstGeom prst="donut">
            <a:avLst>
              <a:gd name="adj" fmla="val 638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71538" y="5324789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/>
              <a:t>O</a:t>
            </a:r>
            <a:endParaRPr lang="en-US" sz="24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Prob. 10-4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7572428" cy="5078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Find the radii of gyration : </a:t>
            </a:r>
            <a:r>
              <a:rPr lang="en-US" b="1" dirty="0" err="1" smtClean="0"/>
              <a:t>k</a:t>
            </a:r>
            <a:r>
              <a:rPr lang="en-US" b="1" baseline="-25000" dirty="0" err="1" smtClean="0"/>
              <a:t>x</a:t>
            </a:r>
            <a:r>
              <a:rPr lang="en-US" b="1" dirty="0" smtClean="0"/>
              <a:t> and </a:t>
            </a:r>
            <a:r>
              <a:rPr lang="en-US" b="1" dirty="0" err="1" smtClean="0"/>
              <a:t>k</a:t>
            </a:r>
            <a:r>
              <a:rPr lang="en-US" b="1" baseline="-25000" dirty="0" err="1" smtClean="0"/>
              <a:t>y</a:t>
            </a:r>
            <a:r>
              <a:rPr lang="en-US" b="1" dirty="0" smtClean="0"/>
              <a:t>  for the following area    </a:t>
            </a:r>
            <a:endParaRPr lang="en-US" b="1" dirty="0"/>
          </a:p>
        </p:txBody>
      </p:sp>
      <p:pic>
        <p:nvPicPr>
          <p:cNvPr id="1116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2643182"/>
            <a:ext cx="4457704" cy="366744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Prob. 10-4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5"/>
            <a:ext cx="1500198" cy="5078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Solution </a:t>
            </a:r>
            <a:endParaRPr lang="en-US" b="1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754209" y="3000377"/>
          <a:ext cx="5889625" cy="1022350"/>
        </p:xfrm>
        <a:graphic>
          <a:graphicData uri="http://schemas.openxmlformats.org/presentationml/2006/ole">
            <p:oleObj spid="_x0000_s112644" name="Equation" r:id="rId4" imgW="2781000" imgH="482400" progId="Equation.3">
              <p:embed/>
            </p:oleObj>
          </a:graphicData>
        </a:graphic>
      </p:graphicFrame>
      <p:graphicFrame>
        <p:nvGraphicFramePr>
          <p:cNvPr id="112647" name="Object 2"/>
          <p:cNvGraphicFramePr>
            <a:graphicFrameLocks noChangeAspect="1"/>
          </p:cNvGraphicFramePr>
          <p:nvPr/>
        </p:nvGraphicFramePr>
        <p:xfrm>
          <a:off x="1500166" y="4075126"/>
          <a:ext cx="6561138" cy="1211262"/>
        </p:xfrm>
        <a:graphic>
          <a:graphicData uri="http://schemas.openxmlformats.org/presentationml/2006/ole">
            <p:oleObj spid="_x0000_s112647" name="Equation" r:id="rId5" imgW="2616120" imgH="48240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1214414" y="2786058"/>
            <a:ext cx="7000924" cy="278608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Prob. 10-4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5"/>
            <a:ext cx="1500198" cy="5078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Solution </a:t>
            </a:r>
            <a:endParaRPr lang="en-US" b="1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857356" y="2714620"/>
          <a:ext cx="5429250" cy="1206500"/>
        </p:xfrm>
        <a:graphic>
          <a:graphicData uri="http://schemas.openxmlformats.org/presentationml/2006/ole">
            <p:oleObj spid="_x0000_s115714" name="Equation" r:id="rId4" imgW="2171520" imgH="482400" progId="Equation.3">
              <p:embed/>
            </p:oleObj>
          </a:graphicData>
        </a:graphic>
      </p:graphicFrame>
      <p:graphicFrame>
        <p:nvGraphicFramePr>
          <p:cNvPr id="112647" name="Object 2"/>
          <p:cNvGraphicFramePr>
            <a:graphicFrameLocks noChangeAspect="1"/>
          </p:cNvGraphicFramePr>
          <p:nvPr/>
        </p:nvGraphicFramePr>
        <p:xfrm>
          <a:off x="1731965" y="3786188"/>
          <a:ext cx="5954712" cy="1211262"/>
        </p:xfrm>
        <a:graphic>
          <a:graphicData uri="http://schemas.openxmlformats.org/presentationml/2006/ole">
            <p:oleObj spid="_x0000_s115715" name="Equation" r:id="rId5" imgW="2374560" imgH="48240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1142976" y="2571744"/>
            <a:ext cx="7000924" cy="278608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Prob. 10-4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5"/>
            <a:ext cx="1500198" cy="5078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Solution </a:t>
            </a:r>
            <a:endParaRPr lang="en-US" b="1" dirty="0"/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/>
        </p:nvGraphicFramePr>
        <p:xfrm>
          <a:off x="2357422" y="2571744"/>
          <a:ext cx="4003675" cy="1052513"/>
        </p:xfrm>
        <a:graphic>
          <a:graphicData uri="http://schemas.openxmlformats.org/presentationml/2006/ole">
            <p:oleObj spid="_x0000_s116740" name="Equation" r:id="rId4" imgW="1688760" imgH="444240" progId="Equation.3">
              <p:embed/>
            </p:oleObj>
          </a:graphicData>
        </a:graphic>
      </p:graphicFrame>
      <p:graphicFrame>
        <p:nvGraphicFramePr>
          <p:cNvPr id="116741" name="Object 5"/>
          <p:cNvGraphicFramePr>
            <a:graphicFrameLocks noChangeAspect="1"/>
          </p:cNvGraphicFramePr>
          <p:nvPr/>
        </p:nvGraphicFramePr>
        <p:xfrm>
          <a:off x="2285984" y="3714752"/>
          <a:ext cx="4213225" cy="1082675"/>
        </p:xfrm>
        <a:graphic>
          <a:graphicData uri="http://schemas.openxmlformats.org/presentationml/2006/ole">
            <p:oleObj spid="_x0000_s116741" name="Equation" r:id="rId5" imgW="1777680" imgH="4572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FF0000"/>
                </a:solidFill>
              </a:rPr>
              <a:t>Radius of Gyration of an Area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Exercise : Prob. 10-11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7572428" cy="5078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Find the radii of gyration :  </a:t>
            </a:r>
            <a:r>
              <a:rPr lang="en-US" b="1" dirty="0" err="1" smtClean="0"/>
              <a:t>k</a:t>
            </a:r>
            <a:r>
              <a:rPr lang="en-US" b="1" baseline="-25000" dirty="0" err="1" smtClean="0"/>
              <a:t>y</a:t>
            </a:r>
            <a:endParaRPr lang="en-US" b="1" dirty="0"/>
          </a:p>
        </p:txBody>
      </p:sp>
      <p:pic>
        <p:nvPicPr>
          <p:cNvPr id="1146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2571744"/>
            <a:ext cx="4833940" cy="38148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1745</TotalTime>
  <Words>245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434</cp:revision>
  <dcterms:created xsi:type="dcterms:W3CDTF">2013-05-06T16:21:25Z</dcterms:created>
  <dcterms:modified xsi:type="dcterms:W3CDTF">2014-02-08T14:01:08Z</dcterms:modified>
</cp:coreProperties>
</file>