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2" r:id="rId3"/>
    <p:sldId id="285" r:id="rId4"/>
    <p:sldId id="286" r:id="rId5"/>
    <p:sldId id="287" r:id="rId6"/>
    <p:sldId id="283" r:id="rId7"/>
    <p:sldId id="288" r:id="rId8"/>
    <p:sldId id="289" r:id="rId9"/>
    <p:sldId id="290" r:id="rId10"/>
    <p:sldId id="284" r:id="rId11"/>
    <p:sldId id="291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ABF34-2BC1-473B-87C0-8E88AE821395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FCB0-6134-47E1-BE4E-4821DD2DF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6F84-8023-47C8-9124-E02C765911A4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B7F41-00C5-4285-AB36-E0AF075D8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8BD-0D06-471B-9EB2-9D27EBA77692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AB64-F6C2-4545-ABD9-8E11665509A0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4C64-8AB9-4927-92EB-D5081CD61AD1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EA74-A2C4-47DC-BB4A-714E13492C46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99A7-4279-4BD8-AFEB-BE4EE285AADF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8BE-78BC-40C8-8B75-2FBA2B0C7A19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1267-5607-40C2-8EB9-EFBB991A6307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79D6-DDC1-4FA0-87E5-7A127C70911D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230D-0681-410D-BA04-0D43F99ED355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5A0C-6548-42FD-BFFC-106D921BB2E8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527-D86F-453B-AF27-A507A1D589B9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DEF7-A956-4A6A-B0D8-71EDC7B65DBA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57158" y="406748"/>
            <a:ext cx="108000" cy="630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42844" y="559148"/>
            <a:ext cx="108000" cy="615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00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1357290" y="1785926"/>
            <a:ext cx="360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Chapter </a:t>
            </a:r>
            <a:r>
              <a:rPr lang="en-US" sz="4000" dirty="0" smtClean="0"/>
              <a:t>nine</a:t>
            </a:r>
            <a:endParaRPr lang="en-US" sz="4000" dirty="0"/>
          </a:p>
        </p:txBody>
      </p:sp>
      <p:sp>
        <p:nvSpPr>
          <p:cNvPr id="115" name="Rectangle 114"/>
          <p:cNvSpPr/>
          <p:nvPr/>
        </p:nvSpPr>
        <p:spPr>
          <a:xfrm>
            <a:off x="1357290" y="4214818"/>
            <a:ext cx="6500858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Laith</a:t>
            </a:r>
            <a:r>
              <a:rPr lang="en-US" sz="4000" dirty="0" smtClean="0"/>
              <a:t> </a:t>
            </a:r>
            <a:r>
              <a:rPr lang="en-US" sz="4000" dirty="0" err="1" smtClean="0"/>
              <a:t>Batarseh</a:t>
            </a:r>
            <a:endParaRPr lang="en-US" sz="4000" dirty="0"/>
          </a:p>
        </p:txBody>
      </p:sp>
      <p:sp>
        <p:nvSpPr>
          <p:cNvPr id="117" name="Rectangle 116"/>
          <p:cNvSpPr/>
          <p:nvPr/>
        </p:nvSpPr>
        <p:spPr>
          <a:xfrm>
            <a:off x="3664486" y="142852"/>
            <a:ext cx="18362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Statics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357290" y="2603248"/>
            <a:ext cx="7215238" cy="754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9.4. Composite Areas-II </a:t>
            </a:r>
            <a:endParaRPr lang="en-US" sz="32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357686" y="3429000"/>
            <a:ext cx="698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8005762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01024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[3]: Prob. 10-42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8662" y="1857364"/>
            <a:ext cx="321471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Determine the moment of inertia of the beam’s cross-sectional area about the y axis.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235386" y="2479732"/>
            <a:ext cx="4673759" cy="3000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[3]: Prob. 10-42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00100" y="1785926"/>
            <a:ext cx="15716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Solution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71538" y="2571744"/>
            <a:ext cx="771530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Because the y-axis passes through the </a:t>
            </a:r>
            <a:r>
              <a:rPr lang="en-US" dirty="0" err="1" smtClean="0"/>
              <a:t>centroids</a:t>
            </a:r>
            <a:r>
              <a:rPr lang="en-US" dirty="0" smtClean="0"/>
              <a:t> of all areas, we don’t need the parallel axis theorem and simply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y</a:t>
            </a:r>
            <a:r>
              <a:rPr lang="en-US" dirty="0" smtClean="0"/>
              <a:t> equal: </a:t>
            </a:r>
            <a:endParaRPr lang="en-US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785918" y="3857628"/>
          <a:ext cx="6466270" cy="857256"/>
        </p:xfrm>
        <a:graphic>
          <a:graphicData uri="http://schemas.openxmlformats.org/presentationml/2006/ole">
            <p:oleObj spid="_x0000_s11266" name="Equation" r:id="rId4" imgW="3251160" imgH="43164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1406" y="878190"/>
            <a:ext cx="515975" cy="274280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214414" y="1357298"/>
            <a:ext cx="6215106" cy="391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End of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See you in the next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Don’t forget to answer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the quiz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[1]: Prob. 10-33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8662" y="1857364"/>
            <a:ext cx="75724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Determine the moment of inertia of the beam’s cross-sectional area about the y axis.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065692" y="1934913"/>
            <a:ext cx="3726996" cy="5286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[1]: Prob. 10-33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8662" y="1857364"/>
            <a:ext cx="12801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Solution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250030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 can start with dividing this area into 3 different areas as shown below   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805401" y="2695137"/>
            <a:ext cx="2560320" cy="4028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828772" y="2958047"/>
            <a:ext cx="2509841" cy="3451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[1]: Prob. 10-33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8662" y="1857364"/>
            <a:ext cx="12801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Solution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76" y="235743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(1) and (2)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855789" y="3998674"/>
            <a:ext cx="2000264" cy="31469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000100" y="2857496"/>
          <a:ext cx="4402137" cy="703262"/>
        </p:xfrm>
        <a:graphic>
          <a:graphicData uri="http://schemas.openxmlformats.org/presentationml/2006/ole">
            <p:oleObj spid="_x0000_s3074" name="Equation" r:id="rId5" imgW="2705040" imgH="431640" progId="Equation.3">
              <p:embed/>
            </p:oleObj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092202" y="3786187"/>
          <a:ext cx="4216400" cy="703262"/>
        </p:xfrm>
        <a:graphic>
          <a:graphicData uri="http://schemas.openxmlformats.org/presentationml/2006/ole">
            <p:oleObj spid="_x0000_s3077" name="Equation" r:id="rId6" imgW="2590560" imgH="43164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[1]: Prob. 10-33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8662" y="1857364"/>
            <a:ext cx="12801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Solution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76" y="235743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(3)</a:t>
            </a:r>
            <a:endParaRPr lang="en-US" b="1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142976" y="2786058"/>
          <a:ext cx="3286125" cy="703263"/>
        </p:xfrm>
        <a:graphic>
          <a:graphicData uri="http://schemas.openxmlformats.org/presentationml/2006/ole">
            <p:oleObj spid="_x0000_s4098" name="Equation" r:id="rId4" imgW="2019240" imgH="431640" progId="Equation.3">
              <p:embed/>
            </p:oleObj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971648" y="3315236"/>
            <a:ext cx="2509841" cy="3451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928662" y="364331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inertia </a:t>
            </a:r>
            <a:endParaRPr lang="en-US" b="1" dirty="0"/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933450" y="4159258"/>
          <a:ext cx="3638550" cy="412750"/>
        </p:xfrm>
        <a:graphic>
          <a:graphicData uri="http://schemas.openxmlformats.org/presentationml/2006/ole">
            <p:oleObj spid="_x0000_s4100" name="Equation" r:id="rId6" imgW="2234880" imgH="25380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[2]: Prob. 10-35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8662" y="1857364"/>
            <a:ext cx="75724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Determine the moment of inertia of the beam’s cross-sectional area about the y axis.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804629" y="1624473"/>
            <a:ext cx="3871901" cy="60521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[2]: Prob. 10-35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8662" y="1857364"/>
            <a:ext cx="12801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Solution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250030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We can start with dividing this area into 3 different areas as shown below   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31479" y="2868993"/>
            <a:ext cx="2166134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107309" y="2892604"/>
            <a:ext cx="2215798" cy="2286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4087906" y="4127408"/>
            <a:ext cx="1325377" cy="3786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[2]: Prob. 10-35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8662" y="1857364"/>
            <a:ext cx="12801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Solution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57224" y="235743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(1)</a:t>
            </a:r>
            <a:endParaRPr lang="en-US" b="1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857224" y="2857496"/>
          <a:ext cx="4008438" cy="703263"/>
        </p:xfrm>
        <a:graphic>
          <a:graphicData uri="http://schemas.openxmlformats.org/presentationml/2006/ole">
            <p:oleObj spid="_x0000_s7170" name="Equation" r:id="rId4" imgW="2463480" imgH="431640" progId="Equation.3">
              <p:embed/>
            </p:oleObj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430343" y="3641700"/>
            <a:ext cx="2639976" cy="278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TextBox 21"/>
          <p:cNvSpPr txBox="1"/>
          <p:nvPr/>
        </p:nvSpPr>
        <p:spPr>
          <a:xfrm>
            <a:off x="5000628" y="235743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(2)</a:t>
            </a:r>
            <a:endParaRPr lang="en-US" b="1" dirty="0"/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5154613" y="2857500"/>
          <a:ext cx="3698875" cy="703263"/>
        </p:xfrm>
        <a:graphic>
          <a:graphicData uri="http://schemas.openxmlformats.org/presentationml/2006/ole">
            <p:oleObj spid="_x0000_s7172" name="Equation" r:id="rId6" imgW="2273040" imgH="431640" progId="Equation.3">
              <p:embed/>
            </p:oleObj>
          </a:graphicData>
        </a:graphic>
      </p:graphicFrame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6302485" y="2912962"/>
            <a:ext cx="1325377" cy="3786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[2]: Prob. 10-35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77262" y="1857364"/>
            <a:ext cx="12801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Solution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76" y="235743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(3)</a:t>
            </a:r>
            <a:endParaRPr lang="en-US" b="1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142976" y="2786058"/>
          <a:ext cx="1943100" cy="641350"/>
        </p:xfrm>
        <a:graphic>
          <a:graphicData uri="http://schemas.openxmlformats.org/presentationml/2006/ole">
            <p:oleObj spid="_x0000_s8194" name="Equation" r:id="rId4" imgW="1193760" imgH="393480" progId="Equation.3">
              <p:embed/>
            </p:oleObj>
          </a:graphicData>
        </a:graphic>
      </p:graphicFrame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178085" y="3608204"/>
            <a:ext cx="2215798" cy="2286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TextBox 21"/>
          <p:cNvSpPr txBox="1"/>
          <p:nvPr/>
        </p:nvSpPr>
        <p:spPr>
          <a:xfrm>
            <a:off x="4643438" y="2944812"/>
            <a:ext cx="17145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Total inertia </a:t>
            </a:r>
            <a:endParaRPr lang="en-US" b="1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929190" y="3730630"/>
          <a:ext cx="3576637" cy="412750"/>
        </p:xfrm>
        <a:graphic>
          <a:graphicData uri="http://schemas.openxmlformats.org/presentationml/2006/ole">
            <p:oleObj spid="_x0000_s8196" name="Equation" r:id="rId6" imgW="2197080" imgH="253800" progId="Equation.3">
              <p:embed/>
            </p:oleObj>
          </a:graphicData>
        </a:graphic>
      </p:graphicFrame>
      <p:cxnSp>
        <p:nvCxnSpPr>
          <p:cNvPr id="24" name="Shape 23"/>
          <p:cNvCxnSpPr>
            <a:endCxn id="22" idx="1"/>
          </p:cNvCxnSpPr>
          <p:nvPr/>
        </p:nvCxnSpPr>
        <p:spPr>
          <a:xfrm rot="16200000" flipV="1">
            <a:off x="4378581" y="3394335"/>
            <a:ext cx="815466" cy="285752"/>
          </a:xfrm>
          <a:prstGeom prst="bentConnector4">
            <a:avLst>
              <a:gd name="adj1" fmla="val 38677"/>
              <a:gd name="adj2" fmla="val 1799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</TotalTime>
  <Words>259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Laith Batarseh</dc:creator>
  <cp:lastModifiedBy>Laith</cp:lastModifiedBy>
  <cp:revision>443</cp:revision>
  <dcterms:created xsi:type="dcterms:W3CDTF">2013-05-06T16:21:25Z</dcterms:created>
  <dcterms:modified xsi:type="dcterms:W3CDTF">2014-02-08T14:00:47Z</dcterms:modified>
</cp:coreProperties>
</file>