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2" r:id="rId3"/>
    <p:sldId id="292" r:id="rId4"/>
    <p:sldId id="293" r:id="rId5"/>
    <p:sldId id="285" r:id="rId6"/>
    <p:sldId id="294" r:id="rId7"/>
    <p:sldId id="295" r:id="rId8"/>
    <p:sldId id="296" r:id="rId9"/>
    <p:sldId id="297" r:id="rId10"/>
    <p:sldId id="298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png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9.5. product of inertia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128016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85786" y="2500306"/>
            <a:ext cx="83582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The  differential element of product of inertia is expressed as: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Finally, integrate </a:t>
            </a:r>
            <a:r>
              <a:rPr lang="en-US" b="1" dirty="0" err="1" smtClean="0"/>
              <a:t>dI</a:t>
            </a:r>
            <a:r>
              <a:rPr lang="en-US" b="1" baseline="-25000" dirty="0" err="1" smtClean="0"/>
              <a:t>xy</a:t>
            </a:r>
            <a:r>
              <a:rPr lang="en-US" b="1" baseline="-25000" dirty="0" smtClean="0"/>
              <a:t> </a:t>
            </a:r>
            <a:r>
              <a:rPr lang="en-US" b="1" dirty="0" smtClean="0"/>
              <a:t>from 0 to b:  </a:t>
            </a:r>
            <a:endParaRPr lang="en-US" b="1" dirty="0"/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2214546" y="4429132"/>
          <a:ext cx="4635500" cy="1079500"/>
        </p:xfrm>
        <a:graphic>
          <a:graphicData uri="http://schemas.openxmlformats.org/presentationml/2006/ole">
            <p:oleObj spid="_x0000_s43012" name="Equation" r:id="rId4" imgW="2070000" imgH="48240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3643306" y="2928934"/>
          <a:ext cx="2794014" cy="849380"/>
        </p:xfrm>
        <a:graphic>
          <a:graphicData uri="http://schemas.openxmlformats.org/presentationml/2006/ole">
            <p:oleObj spid="_x0000_s43013" name="Equation" r:id="rId5" imgW="158724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Product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33575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Product of inertia (</a:t>
            </a:r>
            <a:r>
              <a:rPr lang="en-US" dirty="0" err="1" smtClean="0"/>
              <a:t>I</a:t>
            </a:r>
            <a:r>
              <a:rPr lang="en-US" baseline="-25000" dirty="0" err="1" smtClean="0"/>
              <a:t>xy</a:t>
            </a:r>
            <a:r>
              <a:rPr lang="en-US" dirty="0" smtClean="0"/>
              <a:t>) is given as  </a:t>
            </a:r>
            <a:endParaRPr lang="en-US" b="1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00100" y="2428868"/>
          <a:ext cx="2214578" cy="771747"/>
        </p:xfrm>
        <a:graphic>
          <a:graphicData uri="http://schemas.openxmlformats.org/presentationml/2006/ole">
            <p:oleObj spid="_x0000_s5121" name="Equation" r:id="rId4" imgW="838080" imgH="291960" progId="Equation.3">
              <p:embed/>
            </p:oleObj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6355" y="2643182"/>
            <a:ext cx="3971925" cy="35433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5" name="Rectangle 14"/>
          <p:cNvSpPr/>
          <p:nvPr/>
        </p:nvSpPr>
        <p:spPr>
          <a:xfrm>
            <a:off x="928662" y="3643314"/>
            <a:ext cx="371477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Note that if the differential element was chosen in 2D (i.e. </a:t>
            </a:r>
            <a:r>
              <a:rPr lang="en-US" dirty="0" err="1" smtClean="0"/>
              <a:t>dA</a:t>
            </a:r>
            <a:r>
              <a:rPr lang="en-US" dirty="0" smtClean="0"/>
              <a:t>=</a:t>
            </a:r>
            <a:r>
              <a:rPr lang="en-US" dirty="0" err="1" smtClean="0"/>
              <a:t>dx.dy</a:t>
            </a:r>
            <a:r>
              <a:rPr lang="en-US" dirty="0" smtClean="0"/>
              <a:t>), then the integration about the area A is a double integral.</a:t>
            </a:r>
            <a:endParaRPr lang="en-US" b="1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14414" y="5000636"/>
          <a:ext cx="3114675" cy="712788"/>
        </p:xfrm>
        <a:graphic>
          <a:graphicData uri="http://schemas.openxmlformats.org/presentationml/2006/ole">
            <p:oleObj spid="_x0000_s5124" name="Equation" r:id="rId6" imgW="1384200" imgH="31716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Product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33575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Product of inertia (</a:t>
            </a:r>
            <a:r>
              <a:rPr lang="en-US" dirty="0" err="1" smtClean="0"/>
              <a:t>I</a:t>
            </a:r>
            <a:r>
              <a:rPr lang="en-US" baseline="-25000" dirty="0" err="1" smtClean="0"/>
              <a:t>xy</a:t>
            </a:r>
            <a:r>
              <a:rPr lang="en-US" dirty="0" smtClean="0"/>
              <a:t>) is given as  </a:t>
            </a:r>
            <a:endParaRPr lang="en-US" b="1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00100" y="2428868"/>
          <a:ext cx="2214578" cy="771747"/>
        </p:xfrm>
        <a:graphic>
          <a:graphicData uri="http://schemas.openxmlformats.org/presentationml/2006/ole">
            <p:oleObj spid="_x0000_s27650" name="Equation" r:id="rId4" imgW="838080" imgH="291960" progId="Equation.3">
              <p:embed/>
            </p:oleObj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6355" y="2643182"/>
            <a:ext cx="3971925" cy="35433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5" name="Rectangle 14"/>
          <p:cNvSpPr/>
          <p:nvPr/>
        </p:nvSpPr>
        <p:spPr>
          <a:xfrm>
            <a:off x="928662" y="3643314"/>
            <a:ext cx="371477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Note that if the differential element was chosen in 1D, then the integration about the area A is a single integral (i.e.  </a:t>
            </a:r>
            <a:endParaRPr lang="en-US" b="1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785786" y="5072074"/>
          <a:ext cx="4000499" cy="577291"/>
        </p:xfrm>
        <a:graphic>
          <a:graphicData uri="http://schemas.openxmlformats.org/presentationml/2006/ole">
            <p:oleObj spid="_x0000_s27651" name="Equation" r:id="rId6" imgW="2019240" imgH="29196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Parallel axis theorem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33575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Apply the parallel axis theorem </a:t>
            </a:r>
            <a:endParaRPr lang="en-US" b="1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857224" y="2500306"/>
          <a:ext cx="3929090" cy="728553"/>
        </p:xfrm>
        <a:graphic>
          <a:graphicData uri="http://schemas.openxmlformats.org/presentationml/2006/ole">
            <p:oleObj spid="_x0000_s28674" name="Equation" r:id="rId4" imgW="1574640" imgH="291960" progId="Equation.3">
              <p:embed/>
            </p:oleObj>
          </a:graphicData>
        </a:graphic>
      </p:graphicFrame>
      <p:pic>
        <p:nvPicPr>
          <p:cNvPr id="18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1714488"/>
            <a:ext cx="3071834" cy="27387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857224" y="3357562"/>
          <a:ext cx="3057525" cy="1069975"/>
        </p:xfrm>
        <a:graphic>
          <a:graphicData uri="http://schemas.openxmlformats.org/presentationml/2006/ole">
            <p:oleObj spid="_x0000_s28676" name="Equation" r:id="rId6" imgW="1739880" imgH="609480" progId="Equation.3">
              <p:embed/>
            </p:oleObj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76313" y="4630749"/>
          <a:ext cx="1852613" cy="512763"/>
        </p:xfrm>
        <a:graphic>
          <a:graphicData uri="http://schemas.openxmlformats.org/presentationml/2006/ole">
            <p:oleObj spid="_x0000_s28678" name="Equation" r:id="rId7" imgW="1054080" imgH="291960" progId="Equation.3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785786" y="5345130"/>
          <a:ext cx="3168650" cy="512762"/>
        </p:xfrm>
        <a:graphic>
          <a:graphicData uri="http://schemas.openxmlformats.org/presentationml/2006/ole">
            <p:oleObj spid="_x0000_s28679" name="Equation" r:id="rId8" imgW="1803240" imgH="291960" progId="Equation.3">
              <p:embed/>
            </p:oleObj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785786" y="5929330"/>
          <a:ext cx="2344737" cy="512762"/>
        </p:xfrm>
        <a:graphic>
          <a:graphicData uri="http://schemas.openxmlformats.org/presentationml/2006/ole">
            <p:oleObj spid="_x0000_s28680" name="Equation" r:id="rId9" imgW="1333440" imgH="291960" progId="Equation.3">
              <p:embed/>
            </p:oleObj>
          </a:graphicData>
        </a:graphic>
      </p:graphicFrame>
      <p:sp>
        <p:nvSpPr>
          <p:cNvPr id="20" name="Right Brace 19"/>
          <p:cNvSpPr/>
          <p:nvPr/>
        </p:nvSpPr>
        <p:spPr>
          <a:xfrm>
            <a:off x="4214810" y="4786322"/>
            <a:ext cx="500066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5000628" y="5214950"/>
          <a:ext cx="3263900" cy="601663"/>
        </p:xfrm>
        <a:graphic>
          <a:graphicData uri="http://schemas.openxmlformats.org/presentationml/2006/ole">
            <p:oleObj spid="_x0000_s28681" name="Equation" r:id="rId10" imgW="1307880" imgH="2412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50099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Determine</a:t>
            </a:r>
            <a:r>
              <a:rPr lang="en-US" b="1" dirty="0" smtClean="0"/>
              <a:t> the product of inertia </a:t>
            </a:r>
            <a:r>
              <a:rPr lang="en-US" b="1" i="1" dirty="0" err="1" smtClean="0"/>
              <a:t>I</a:t>
            </a:r>
            <a:r>
              <a:rPr lang="en-US" b="1" i="1" baseline="-25000" dirty="0" err="1" smtClean="0"/>
              <a:t>xy</a:t>
            </a:r>
            <a:r>
              <a:rPr lang="en-US" b="1" dirty="0" smtClean="0"/>
              <a:t> for the given triangle </a:t>
            </a:r>
            <a:endParaRPr lang="en-US" b="1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62271" y="2571744"/>
            <a:ext cx="3709993" cy="34260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128016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2500306"/>
            <a:ext cx="5143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By taking a vertical differential element as shown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By taking a differential element for </a:t>
            </a:r>
            <a:r>
              <a:rPr lang="en-US" b="1" dirty="0" err="1" smtClean="0"/>
              <a:t>dI</a:t>
            </a:r>
            <a:r>
              <a:rPr lang="en-US" b="1" baseline="-25000" dirty="0" err="1" smtClean="0"/>
              <a:t>xy</a:t>
            </a:r>
            <a:r>
              <a:rPr lang="en-US" b="1" dirty="0" smtClean="0"/>
              <a:t>:   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/>
              <a:t>The first term equal zero due to the symmetry in the area and the 2</a:t>
            </a:r>
            <a:r>
              <a:rPr lang="en-US" b="1" baseline="30000" dirty="0" smtClean="0"/>
              <a:t>nd</a:t>
            </a:r>
            <a:r>
              <a:rPr lang="en-US" b="1" dirty="0" smtClean="0"/>
              <a:t> term can be expressed as: </a:t>
            </a:r>
            <a:endParaRPr lang="en-US" b="1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3071810"/>
            <a:ext cx="2834640" cy="31671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142976" y="3571876"/>
          <a:ext cx="3411534" cy="539863"/>
        </p:xfrm>
        <a:graphic>
          <a:graphicData uri="http://schemas.openxmlformats.org/presentationml/2006/ole">
            <p:oleObj spid="_x0000_s36867" name="Equation" r:id="rId5" imgW="1523880" imgH="241200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000100" y="5214950"/>
          <a:ext cx="3382962" cy="965200"/>
        </p:xfrm>
        <a:graphic>
          <a:graphicData uri="http://schemas.openxmlformats.org/presentationml/2006/ole">
            <p:oleObj spid="_x0000_s36868" name="Equation" r:id="rId6" imgW="1511280" imgH="43164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128016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2500306"/>
            <a:ext cx="83582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Express yin terms of x:</a:t>
            </a:r>
            <a:r>
              <a:rPr lang="en-US" b="1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The  differential element of product of inertia is expressed as: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Finally, integrate </a:t>
            </a:r>
            <a:r>
              <a:rPr lang="en-US" b="1" dirty="0" err="1" smtClean="0"/>
              <a:t>dI</a:t>
            </a:r>
            <a:r>
              <a:rPr lang="en-US" b="1" baseline="-25000" dirty="0" err="1" smtClean="0"/>
              <a:t>xy</a:t>
            </a:r>
            <a:r>
              <a:rPr lang="en-US" b="1" baseline="-25000" dirty="0" smtClean="0"/>
              <a:t> </a:t>
            </a:r>
            <a:r>
              <a:rPr lang="en-US" b="1" dirty="0" smtClean="0"/>
              <a:t>from 0 to b:  </a:t>
            </a:r>
            <a:endParaRPr lang="en-US" b="1" dirty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071538" y="2857496"/>
          <a:ext cx="5741988" cy="993775"/>
        </p:xfrm>
        <a:graphic>
          <a:graphicData uri="http://schemas.openxmlformats.org/presentationml/2006/ole">
            <p:oleObj spid="_x0000_s38915" name="Equation" r:id="rId4" imgW="2565360" imgH="444240" progId="Equation.3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714876" y="4357694"/>
          <a:ext cx="2274888" cy="938213"/>
        </p:xfrm>
        <a:graphic>
          <a:graphicData uri="http://schemas.openxmlformats.org/presentationml/2006/ole">
            <p:oleObj spid="_x0000_s38916" name="Equation" r:id="rId5" imgW="1015920" imgH="419040" progId="Equation.3">
              <p:embed/>
            </p:oleObj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4429124" y="5500702"/>
          <a:ext cx="3355975" cy="1079500"/>
        </p:xfrm>
        <a:graphic>
          <a:graphicData uri="http://schemas.openxmlformats.org/presentationml/2006/ole">
            <p:oleObj spid="_x0000_s38917" name="Equation" r:id="rId6" imgW="149832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128016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2500306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/>
              <a:t>We can solve the same problem by taking a horizontal element  instead of vertical one as shown. 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857628"/>
            <a:ext cx="3002650" cy="233838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product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[10.6]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128016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2500306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The term </a:t>
            </a:r>
            <a:r>
              <a:rPr lang="en-US" b="1" dirty="0" err="1" smtClean="0"/>
              <a:t>dA</a:t>
            </a:r>
            <a:r>
              <a:rPr lang="en-US" b="1" dirty="0" smtClean="0"/>
              <a:t>(</a:t>
            </a:r>
            <a:r>
              <a:rPr lang="en-US" b="1" dirty="0" err="1" smtClean="0"/>
              <a:t>dx</a:t>
            </a:r>
            <a:r>
              <a:rPr lang="en-US" b="1" dirty="0" smtClean="0"/>
              <a:t>)(</a:t>
            </a:r>
            <a:r>
              <a:rPr lang="en-US" b="1" dirty="0" err="1" smtClean="0"/>
              <a:t>dy</a:t>
            </a:r>
            <a:r>
              <a:rPr lang="en-US" b="1" dirty="0" smtClean="0"/>
              <a:t>):</a:t>
            </a:r>
            <a:endParaRPr lang="en-US" b="1" dirty="0"/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2214546" y="3071810"/>
          <a:ext cx="5629275" cy="3095625"/>
        </p:xfrm>
        <a:graphic>
          <a:graphicData uri="http://schemas.openxmlformats.org/presentationml/2006/ole">
            <p:oleObj spid="_x0000_s41986" name="Equation" r:id="rId4" imgW="2514600" imgH="13842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Words>296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468</cp:revision>
  <dcterms:created xsi:type="dcterms:W3CDTF">2013-05-06T16:21:25Z</dcterms:created>
  <dcterms:modified xsi:type="dcterms:W3CDTF">2014-02-21T13:26:13Z</dcterms:modified>
</cp:coreProperties>
</file>