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2" r:id="rId3"/>
    <p:sldId id="292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3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3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785926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smtClean="0"/>
              <a:t>Chapter nine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357290" y="2603248"/>
            <a:ext cx="7215238" cy="7543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9.6. mass moment of inertia - I</a:t>
            </a:r>
            <a:endParaRPr lang="en-US" sz="32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mass 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Composite bodies 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2643174" y="4572008"/>
          <a:ext cx="4000528" cy="1354025"/>
        </p:xfrm>
        <a:graphic>
          <a:graphicData uri="http://schemas.openxmlformats.org/presentationml/2006/ole">
            <p:oleObj spid="_x0000_s52226" name="Equation" r:id="rId4" imgW="1320480" imgH="444240" progId="Equation.3">
              <p:embed/>
            </p:oleObj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1071538" y="2143116"/>
            <a:ext cx="74295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Low"/>
            <a:r>
              <a:rPr lang="en-US" sz="2800" b="1" dirty="0" smtClean="0"/>
              <a:t>If the body is a combination of (n) simple bodies each one has a mass moment of inertia, the mass moment of inertia for this composite body is simply the summation of all individual mass moment of inertia  </a:t>
            </a:r>
            <a:endParaRPr lang="en-US" sz="2800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mass 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214414" y="1357298"/>
            <a:ext cx="6215106" cy="39147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End of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See you in the next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Don’t forget to answer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the quiz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mass 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Definition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28662" y="1857364"/>
            <a:ext cx="7429552" cy="258532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Mass moment of inertia is the body resistance to angular motion</a:t>
            </a:r>
          </a:p>
          <a:p>
            <a:pPr algn="l"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/>
              <a:t>It is important concept when dealing with rotational bodies such as: gears, turbine blades and shafts.</a:t>
            </a:r>
          </a:p>
          <a:p>
            <a:pPr algn="justLow"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/>
              <a:t>The mathematical formula  for the mass moment  for a body that has a mass (m) is: </a:t>
            </a:r>
            <a:endParaRPr lang="en-US" b="1" dirty="0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1142976" y="5000636"/>
          <a:ext cx="2261168" cy="928694"/>
        </p:xfrm>
        <a:graphic>
          <a:graphicData uri="http://schemas.openxmlformats.org/presentationml/2006/ole">
            <p:oleObj spid="_x0000_s5125" name="Equation" r:id="rId4" imgW="711000" imgH="291960" progId="Equation.3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000496" y="4572008"/>
            <a:ext cx="4429156" cy="2126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Where:-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dm is a differential element lies at the boundary of the body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r is the radial distance from dm to the axis of rotation  </a:t>
            </a:r>
            <a:endParaRPr lang="en-US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mass 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Procedures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928662" y="1857364"/>
            <a:ext cx="7500990" cy="337015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Low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/>
              <a:t>Select a differential element. This element cans be:</a:t>
            </a:r>
          </a:p>
          <a:p>
            <a:pPr algn="justLow">
              <a:lnSpc>
                <a:spcPct val="150000"/>
              </a:lnSpc>
            </a:pPr>
            <a:endParaRPr lang="en-US" sz="1600" b="1" dirty="0" smtClean="0"/>
          </a:p>
          <a:p>
            <a:pPr lvl="2" algn="justLow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b="1" dirty="0" smtClean="0"/>
              <a:t> Shell element</a:t>
            </a:r>
          </a:p>
          <a:p>
            <a:pPr lvl="2" algn="justLow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b="1" dirty="0" smtClean="0"/>
              <a:t>Disc element</a:t>
            </a:r>
          </a:p>
          <a:p>
            <a:pPr lvl="2" algn="justLow">
              <a:lnSpc>
                <a:spcPct val="150000"/>
              </a:lnSpc>
            </a:pPr>
            <a:endParaRPr lang="en-US" sz="1100" b="1" dirty="0" smtClean="0"/>
          </a:p>
          <a:p>
            <a:pPr algn="justLow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/>
              <a:t> represent the differential element as a function of distance r. </a:t>
            </a:r>
            <a:endParaRPr lang="en-US" sz="2400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mass 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[1]: cylinder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928662" y="1785926"/>
            <a:ext cx="4929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Find the mass moment of inertia about z-axis 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928662" y="2357430"/>
            <a:ext cx="128588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Solution 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928662" y="2928934"/>
            <a:ext cx="4929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Differential element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b="1" i="1" baseline="-2500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b="1" dirty="0" smtClean="0"/>
              <a:t>:</a:t>
            </a:r>
            <a:endParaRPr lang="en-US" b="1" dirty="0"/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1000100" y="3500438"/>
          <a:ext cx="3611588" cy="500066"/>
        </p:xfrm>
        <a:graphic>
          <a:graphicData uri="http://schemas.openxmlformats.org/presentationml/2006/ole">
            <p:oleObj spid="_x0000_s45058" name="Equation" r:id="rId4" imgW="1650960" imgH="228600" progId="Equation.3">
              <p:embed/>
            </p:oleObj>
          </a:graphicData>
        </a:graphic>
      </p:graphicFrame>
      <p:grpSp>
        <p:nvGrpSpPr>
          <p:cNvPr id="40" name="Group 39"/>
          <p:cNvGrpSpPr/>
          <p:nvPr/>
        </p:nvGrpSpPr>
        <p:grpSpPr>
          <a:xfrm>
            <a:off x="5500694" y="2428868"/>
            <a:ext cx="3357586" cy="3786214"/>
            <a:chOff x="5500694" y="2428868"/>
            <a:chExt cx="3357586" cy="3786214"/>
          </a:xfrm>
        </p:grpSpPr>
        <p:grpSp>
          <p:nvGrpSpPr>
            <p:cNvPr id="24" name="Group 23"/>
            <p:cNvGrpSpPr/>
            <p:nvPr/>
          </p:nvGrpSpPr>
          <p:grpSpPr>
            <a:xfrm>
              <a:off x="6000760" y="2428868"/>
              <a:ext cx="2857520" cy="3214710"/>
              <a:chOff x="6000760" y="1571612"/>
              <a:chExt cx="2857520" cy="3214710"/>
            </a:xfrm>
          </p:grpSpPr>
          <p:sp>
            <p:nvSpPr>
              <p:cNvPr id="11" name="Flowchart: Magnetic Disk 10"/>
              <p:cNvSpPr/>
              <p:nvPr/>
            </p:nvSpPr>
            <p:spPr>
              <a:xfrm>
                <a:off x="6000760" y="2786058"/>
                <a:ext cx="1357322" cy="2000264"/>
              </a:xfrm>
              <a:prstGeom prst="flowChartMagneticDisk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8501090" y="3610277"/>
                <a:ext cx="3571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i="1" dirty="0" smtClean="0">
                    <a:latin typeface="Times New Roman" pitchFamily="18" charset="0"/>
                    <a:cs typeface="Times New Roman" pitchFamily="18" charset="0"/>
                  </a:rPr>
                  <a:t>y</a:t>
                </a:r>
                <a:endParaRPr lang="en-US" sz="24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6500826" y="1571612"/>
                <a:ext cx="3571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i="1" dirty="0" smtClean="0">
                    <a:latin typeface="Times New Roman" pitchFamily="18" charset="0"/>
                    <a:cs typeface="Times New Roman" pitchFamily="18" charset="0"/>
                  </a:rPr>
                  <a:t>z</a:t>
                </a:r>
                <a:endParaRPr lang="en-US" sz="24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5" name="Flowchart: Magnetic Disk 34"/>
            <p:cNvSpPr/>
            <p:nvPr/>
          </p:nvSpPr>
          <p:spPr>
            <a:xfrm>
              <a:off x="6286512" y="4357694"/>
              <a:ext cx="857256" cy="1071570"/>
            </a:xfrm>
            <a:prstGeom prst="flowChartMagneticDisk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>
              <a:off x="6715140" y="4784734"/>
              <a:ext cx="1785950" cy="158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rot="16200000">
              <a:off x="5822959" y="3892553"/>
              <a:ext cx="1785950" cy="158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 rot="5400000">
              <a:off x="5715802" y="4856966"/>
              <a:ext cx="1071570" cy="930282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5500694" y="5753417"/>
              <a:ext cx="3571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x </a:t>
              </a:r>
              <a:endParaRPr lang="en-US" sz="2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3357554" y="6110607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928794" y="4071942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z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1020118" y="6427808"/>
            <a:ext cx="2194560" cy="1588"/>
          </a:xfrm>
          <a:prstGeom prst="straightConnector1">
            <a:avLst/>
          </a:prstGeom>
          <a:ln w="2222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6200000">
            <a:off x="1250927" y="5535627"/>
            <a:ext cx="1785950" cy="1588"/>
          </a:xfrm>
          <a:prstGeom prst="straightConnector1">
            <a:avLst/>
          </a:prstGeom>
          <a:ln w="2222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1428728" y="5000636"/>
            <a:ext cx="1428760" cy="1428760"/>
          </a:xfrm>
          <a:prstGeom prst="rect">
            <a:avLst/>
          </a:prstGeom>
          <a:noFill/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1694478" y="5000636"/>
            <a:ext cx="91440" cy="142876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2551734" y="5000636"/>
            <a:ext cx="91440" cy="142876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/>
          <p:cNvCxnSpPr/>
          <p:nvPr/>
        </p:nvCxnSpPr>
        <p:spPr>
          <a:xfrm rot="16200000" flipV="1">
            <a:off x="2464579" y="4893479"/>
            <a:ext cx="214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2143108" y="4857760"/>
            <a:ext cx="42862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rot="10800000">
            <a:off x="1785918" y="5286388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1500166" y="5286388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2285984" y="4500570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1785918" y="5000636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dr</a:t>
            </a:r>
            <a:endParaRPr lang="en-US" sz="1600" dirty="0"/>
          </a:p>
        </p:txBody>
      </p:sp>
      <p:sp>
        <p:nvSpPr>
          <p:cNvPr id="66" name="Line Callout 1 65"/>
          <p:cNvSpPr/>
          <p:nvPr/>
        </p:nvSpPr>
        <p:spPr>
          <a:xfrm>
            <a:off x="3000364" y="5143512"/>
            <a:ext cx="714380" cy="428628"/>
          </a:xfrm>
          <a:prstGeom prst="borderCallout1">
            <a:avLst>
              <a:gd name="adj1" fmla="val 18750"/>
              <a:gd name="adj2" fmla="val -8333"/>
              <a:gd name="adj3" fmla="val 118056"/>
              <a:gd name="adj4" fmla="val -5766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Shell </a:t>
            </a:r>
            <a:endParaRPr lang="en-US" dirty="0"/>
          </a:p>
        </p:txBody>
      </p:sp>
      <p:cxnSp>
        <p:nvCxnSpPr>
          <p:cNvPr id="67" name="Straight Arrow Connector 66"/>
          <p:cNvCxnSpPr/>
          <p:nvPr/>
        </p:nvCxnSpPr>
        <p:spPr>
          <a:xfrm flipV="1">
            <a:off x="6715140" y="3786190"/>
            <a:ext cx="42862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6643702" y="3631172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</a:t>
            </a:r>
            <a:endParaRPr lang="en-US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mass 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[1]: cylinder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928662" y="1785926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Integrate:</a:t>
            </a:r>
            <a:endParaRPr lang="en-US" sz="2400" b="1" dirty="0"/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928662" y="2428868"/>
          <a:ext cx="5000625" cy="1055687"/>
        </p:xfrm>
        <a:graphic>
          <a:graphicData uri="http://schemas.openxmlformats.org/presentationml/2006/ole">
            <p:oleObj spid="_x0000_s46082" name="Equation" r:id="rId4" imgW="2286000" imgH="482400" progId="Equation.3">
              <p:embed/>
            </p:oleObj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857224" y="3571876"/>
            <a:ext cx="67866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But the mass (m) equal: m = </a:t>
            </a:r>
            <a:r>
              <a:rPr lang="el-GR" sz="2400" b="1" dirty="0" smtClean="0"/>
              <a:t>ρ</a:t>
            </a:r>
            <a:r>
              <a:rPr lang="en-US" sz="2400" b="1" dirty="0" smtClean="0"/>
              <a:t>.volume, or </a:t>
            </a:r>
            <a:endParaRPr lang="en-US" sz="2400" b="1" dirty="0"/>
          </a:p>
        </p:txBody>
      </p:sp>
      <p:graphicFrame>
        <p:nvGraphicFramePr>
          <p:cNvPr id="45" name="Object 44"/>
          <p:cNvGraphicFramePr>
            <a:graphicFrameLocks noChangeAspect="1"/>
          </p:cNvGraphicFramePr>
          <p:nvPr/>
        </p:nvGraphicFramePr>
        <p:xfrm>
          <a:off x="2857488" y="4071942"/>
          <a:ext cx="1555750" cy="500062"/>
        </p:xfrm>
        <a:graphic>
          <a:graphicData uri="http://schemas.openxmlformats.org/presentationml/2006/ole">
            <p:oleObj spid="_x0000_s46083" name="Equation" r:id="rId5" imgW="711000" imgH="228600" progId="Equation.3">
              <p:embed/>
            </p:oleObj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928662" y="4857760"/>
            <a:ext cx="67866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Substitute m in </a:t>
            </a:r>
            <a:r>
              <a:rPr lang="en-US" sz="2400" b="1" dirty="0" err="1" smtClean="0"/>
              <a:t>I</a:t>
            </a:r>
            <a:r>
              <a:rPr lang="en-US" sz="2400" b="1" baseline="-25000" dirty="0" err="1" smtClean="0"/>
              <a:t>z</a:t>
            </a:r>
            <a:r>
              <a:rPr lang="en-US" sz="2400" b="1" dirty="0" smtClean="0"/>
              <a:t>:</a:t>
            </a:r>
            <a:endParaRPr lang="en-US" sz="2400" b="1" dirty="0"/>
          </a:p>
        </p:txBody>
      </p:sp>
      <p:graphicFrame>
        <p:nvGraphicFramePr>
          <p:cNvPr id="50" name="Object 49"/>
          <p:cNvGraphicFramePr>
            <a:graphicFrameLocks noChangeAspect="1"/>
          </p:cNvGraphicFramePr>
          <p:nvPr/>
        </p:nvGraphicFramePr>
        <p:xfrm>
          <a:off x="2722563" y="5526088"/>
          <a:ext cx="1555750" cy="862012"/>
        </p:xfrm>
        <a:graphic>
          <a:graphicData uri="http://schemas.openxmlformats.org/presentationml/2006/ole">
            <p:oleObj spid="_x0000_s46084" name="Equation" r:id="rId6" imgW="711000" imgH="39348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mass 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Special cases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/>
          <p:cNvGrpSpPr/>
          <p:nvPr/>
        </p:nvGrpSpPr>
        <p:grpSpPr>
          <a:xfrm>
            <a:off x="1214414" y="2700338"/>
            <a:ext cx="2743200" cy="3441722"/>
            <a:chOff x="1785918" y="2087536"/>
            <a:chExt cx="2743200" cy="3441722"/>
          </a:xfrm>
        </p:grpSpPr>
        <p:graphicFrame>
          <p:nvGraphicFramePr>
            <p:cNvPr id="50" name="Object 49"/>
            <p:cNvGraphicFramePr>
              <a:graphicFrameLocks noChangeAspect="1"/>
            </p:cNvGraphicFramePr>
            <p:nvPr/>
          </p:nvGraphicFramePr>
          <p:xfrm>
            <a:off x="2616204" y="2087536"/>
            <a:ext cx="1333500" cy="530225"/>
          </p:xfrm>
          <a:graphic>
            <a:graphicData uri="http://schemas.openxmlformats.org/presentationml/2006/ole">
              <p:oleObj spid="_x0000_s47108" name="Equation" r:id="rId4" imgW="609480" imgH="241200" progId="Equation.3">
                <p:embed/>
              </p:oleObj>
            </a:graphicData>
          </a:graphic>
        </p:graphicFrame>
        <p:grpSp>
          <p:nvGrpSpPr>
            <p:cNvPr id="28" name="Group 27"/>
            <p:cNvGrpSpPr/>
            <p:nvPr/>
          </p:nvGrpSpPr>
          <p:grpSpPr>
            <a:xfrm>
              <a:off x="1785918" y="2786058"/>
              <a:ext cx="2743200" cy="2743200"/>
              <a:chOff x="3571868" y="2357430"/>
              <a:chExt cx="2743200" cy="2743200"/>
            </a:xfrm>
          </p:grpSpPr>
          <p:sp>
            <p:nvSpPr>
              <p:cNvPr id="17" name="Donut 16"/>
              <p:cNvSpPr/>
              <p:nvPr/>
            </p:nvSpPr>
            <p:spPr>
              <a:xfrm>
                <a:off x="3571868" y="2357430"/>
                <a:ext cx="2743200" cy="2743200"/>
              </a:xfrm>
              <a:prstGeom prst="donut">
                <a:avLst>
                  <a:gd name="adj" fmla="val 8028"/>
                </a:avLst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4714876" y="3429000"/>
                <a:ext cx="50006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dirty="0" smtClean="0"/>
                  <a:t>+</a:t>
                </a:r>
                <a:endParaRPr lang="en-US" sz="3600" dirty="0"/>
              </a:p>
            </p:txBody>
          </p:sp>
          <p:cxnSp>
            <p:nvCxnSpPr>
              <p:cNvPr id="26" name="Straight Arrow Connector 25"/>
              <p:cNvCxnSpPr/>
              <p:nvPr/>
            </p:nvCxnSpPr>
            <p:spPr>
              <a:xfrm rot="10800000">
                <a:off x="4071934" y="3000372"/>
                <a:ext cx="857256" cy="78581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TextBox 26"/>
              <p:cNvSpPr txBox="1"/>
              <p:nvPr/>
            </p:nvSpPr>
            <p:spPr>
              <a:xfrm>
                <a:off x="4643438" y="3071810"/>
                <a:ext cx="42862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R</a:t>
                </a:r>
                <a:endParaRPr lang="en-US" sz="2400" b="1" dirty="0"/>
              </a:p>
            </p:txBody>
          </p:sp>
        </p:grpSp>
      </p:grpSp>
      <p:grpSp>
        <p:nvGrpSpPr>
          <p:cNvPr id="32" name="Group 31"/>
          <p:cNvGrpSpPr/>
          <p:nvPr/>
        </p:nvGrpSpPr>
        <p:grpSpPr>
          <a:xfrm>
            <a:off x="5543576" y="2789238"/>
            <a:ext cx="2743200" cy="3640158"/>
            <a:chOff x="1785918" y="1889100"/>
            <a:chExt cx="2743200" cy="3640158"/>
          </a:xfrm>
        </p:grpSpPr>
        <p:graphicFrame>
          <p:nvGraphicFramePr>
            <p:cNvPr id="35" name="Object 34"/>
            <p:cNvGraphicFramePr>
              <a:graphicFrameLocks noChangeAspect="1"/>
            </p:cNvGraphicFramePr>
            <p:nvPr/>
          </p:nvGraphicFramePr>
          <p:xfrm>
            <a:off x="2357392" y="1889100"/>
            <a:ext cx="1582738" cy="863600"/>
          </p:xfrm>
          <a:graphic>
            <a:graphicData uri="http://schemas.openxmlformats.org/presentationml/2006/ole">
              <p:oleObj spid="_x0000_s47109" name="Equation" r:id="rId5" imgW="723600" imgH="393480" progId="Equation.3">
                <p:embed/>
              </p:oleObj>
            </a:graphicData>
          </a:graphic>
        </p:graphicFrame>
        <p:grpSp>
          <p:nvGrpSpPr>
            <p:cNvPr id="36" name="Group 27"/>
            <p:cNvGrpSpPr/>
            <p:nvPr/>
          </p:nvGrpSpPr>
          <p:grpSpPr>
            <a:xfrm>
              <a:off x="1785918" y="2786058"/>
              <a:ext cx="2743200" cy="2743200"/>
              <a:chOff x="3571868" y="2357430"/>
              <a:chExt cx="2743200" cy="2743200"/>
            </a:xfrm>
          </p:grpSpPr>
          <p:sp>
            <p:nvSpPr>
              <p:cNvPr id="37" name="Donut 36"/>
              <p:cNvSpPr/>
              <p:nvPr/>
            </p:nvSpPr>
            <p:spPr>
              <a:xfrm>
                <a:off x="3571868" y="2357430"/>
                <a:ext cx="2743200" cy="2743200"/>
              </a:xfrm>
              <a:prstGeom prst="donut">
                <a:avLst>
                  <a:gd name="adj" fmla="val 49963"/>
                </a:avLst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4714876" y="3429000"/>
                <a:ext cx="50006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dirty="0" smtClean="0"/>
                  <a:t>+</a:t>
                </a:r>
                <a:endParaRPr lang="en-US" sz="3600" dirty="0"/>
              </a:p>
            </p:txBody>
          </p:sp>
          <p:cxnSp>
            <p:nvCxnSpPr>
              <p:cNvPr id="39" name="Straight Arrow Connector 38"/>
              <p:cNvCxnSpPr>
                <a:endCxn id="37" idx="1"/>
              </p:cNvCxnSpPr>
              <p:nvPr/>
            </p:nvCxnSpPr>
            <p:spPr>
              <a:xfrm rot="16200000" flipV="1">
                <a:off x="3937882" y="2794881"/>
                <a:ext cx="1027028" cy="95558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TextBox 40"/>
              <p:cNvSpPr txBox="1"/>
              <p:nvPr/>
            </p:nvSpPr>
            <p:spPr>
              <a:xfrm>
                <a:off x="4643438" y="3071810"/>
                <a:ext cx="42862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R</a:t>
                </a:r>
                <a:endParaRPr lang="en-US" sz="2400" b="1" dirty="0"/>
              </a:p>
            </p:txBody>
          </p:sp>
        </p:grpSp>
      </p:grpSp>
      <p:sp>
        <p:nvSpPr>
          <p:cNvPr id="43" name="Rectangle 42"/>
          <p:cNvSpPr/>
          <p:nvPr/>
        </p:nvSpPr>
        <p:spPr>
          <a:xfrm>
            <a:off x="857224" y="1714488"/>
            <a:ext cx="7680960" cy="85725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following cases are for common bodies. The mass moment of inertia is found about z-axis and the origin point of the coordinate system (0,0,0) is located at the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centroid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mass 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Special cases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8132" name="Picture 4" descr="C:\Users\Laith\AppData\Local\Microsoft\Windows\Temporary Internet Files\Content.IE5\7DYKM4ZW\dglxasset[1].aspx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57290" y="3143248"/>
            <a:ext cx="1714512" cy="1714512"/>
          </a:xfrm>
          <a:prstGeom prst="rect">
            <a:avLst/>
          </a:prstGeom>
          <a:noFill/>
        </p:spPr>
      </p:pic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1277938" y="2176463"/>
          <a:ext cx="1582737" cy="863600"/>
        </p:xfrm>
        <a:graphic>
          <a:graphicData uri="http://schemas.openxmlformats.org/presentationml/2006/ole">
            <p:oleObj spid="_x0000_s48133" name="Equation" r:id="rId5" imgW="723600" imgH="393480" progId="Equation.3">
              <p:embed/>
            </p:oleObj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2027127" y="3670211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+</a:t>
            </a:r>
            <a:endParaRPr lang="en-US" sz="3600" dirty="0"/>
          </a:p>
        </p:txBody>
      </p:sp>
      <p:cxnSp>
        <p:nvCxnSpPr>
          <p:cNvPr id="31" name="Straight Arrow Connector 30"/>
          <p:cNvCxnSpPr/>
          <p:nvPr/>
        </p:nvCxnSpPr>
        <p:spPr>
          <a:xfrm rot="10800000">
            <a:off x="1500166" y="3643315"/>
            <a:ext cx="741276" cy="3840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857356" y="3395963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R</a:t>
            </a:r>
            <a:endParaRPr lang="en-US" sz="2400" b="1" dirty="0"/>
          </a:p>
        </p:txBody>
      </p:sp>
      <p:sp>
        <p:nvSpPr>
          <p:cNvPr id="43" name="Flowchart: Extract 42"/>
          <p:cNvSpPr/>
          <p:nvPr/>
        </p:nvSpPr>
        <p:spPr>
          <a:xfrm>
            <a:off x="5214941" y="2857496"/>
            <a:ext cx="2571768" cy="2786082"/>
          </a:xfrm>
          <a:prstGeom prst="flowChartExtra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Cone </a:t>
            </a:r>
            <a:endParaRPr lang="en-US" sz="3600" b="1" dirty="0"/>
          </a:p>
        </p:txBody>
      </p:sp>
      <p:cxnSp>
        <p:nvCxnSpPr>
          <p:cNvPr id="45" name="Straight Connector 44"/>
          <p:cNvCxnSpPr/>
          <p:nvPr/>
        </p:nvCxnSpPr>
        <p:spPr>
          <a:xfrm rot="5400000">
            <a:off x="5032855" y="5825664"/>
            <a:ext cx="365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>
            <a:off x="7603035" y="5888532"/>
            <a:ext cx="365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5214941" y="5856304"/>
            <a:ext cx="256032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286511" y="5824855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R</a:t>
            </a:r>
            <a:endParaRPr lang="en-US" sz="2400" b="1" dirty="0"/>
          </a:p>
        </p:txBody>
      </p:sp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5561013" y="1928802"/>
          <a:ext cx="1722437" cy="863600"/>
        </p:xfrm>
        <a:graphic>
          <a:graphicData uri="http://schemas.openxmlformats.org/presentationml/2006/ole">
            <p:oleObj spid="_x0000_s48134" name="Equation" r:id="rId6" imgW="787320" imgH="39348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mass 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Special cases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2187575" y="2357438"/>
          <a:ext cx="2500313" cy="863600"/>
        </p:xfrm>
        <a:graphic>
          <a:graphicData uri="http://schemas.openxmlformats.org/presentationml/2006/ole">
            <p:oleObj spid="_x0000_s49155" name="Equation" r:id="rId4" imgW="1143000" imgH="393480" progId="Equation.3">
              <p:embed/>
            </p:oleObj>
          </a:graphicData>
        </a:graphic>
      </p:graphicFrame>
      <p:sp>
        <p:nvSpPr>
          <p:cNvPr id="22" name="Cube 21"/>
          <p:cNvSpPr/>
          <p:nvPr/>
        </p:nvSpPr>
        <p:spPr>
          <a:xfrm>
            <a:off x="857224" y="3429000"/>
            <a:ext cx="4643470" cy="1143008"/>
          </a:xfrm>
          <a:prstGeom prst="cube">
            <a:avLst>
              <a:gd name="adj" fmla="val 932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Thin plate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71736" y="4572008"/>
            <a:ext cx="928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</a:t>
            </a:r>
            <a:endParaRPr lang="en-US" sz="28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143504" y="3714752"/>
            <a:ext cx="928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</a:t>
            </a:r>
            <a:endParaRPr lang="en-US" sz="2800" b="1" dirty="0"/>
          </a:p>
        </p:txBody>
      </p:sp>
      <p:sp>
        <p:nvSpPr>
          <p:cNvPr id="14" name="Can 13"/>
          <p:cNvSpPr/>
          <p:nvPr/>
        </p:nvSpPr>
        <p:spPr>
          <a:xfrm>
            <a:off x="7929586" y="2285992"/>
            <a:ext cx="142876" cy="3143272"/>
          </a:xfrm>
          <a:prstGeom prst="ca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6215074" y="2285992"/>
          <a:ext cx="1611312" cy="863600"/>
        </p:xfrm>
        <a:graphic>
          <a:graphicData uri="http://schemas.openxmlformats.org/presentationml/2006/ole">
            <p:oleObj spid="_x0000_s49156" name="Equation" r:id="rId5" imgW="736560" imgH="39348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mass 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Parallel axis theorem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3429000" y="3414713"/>
          <a:ext cx="1833563" cy="530225"/>
        </p:xfrm>
        <a:graphic>
          <a:graphicData uri="http://schemas.openxmlformats.org/presentationml/2006/ole">
            <p:oleObj spid="_x0000_s50178" name="Equation" r:id="rId4" imgW="838080" imgH="241200" progId="Equation.3">
              <p:embed/>
            </p:oleObj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1071538" y="1857364"/>
            <a:ext cx="74295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Low"/>
            <a:r>
              <a:rPr lang="en-US" sz="2800" b="1" dirty="0" smtClean="0"/>
              <a:t>To find the mass moment of inertia about an axis not located at the </a:t>
            </a:r>
            <a:r>
              <a:rPr lang="en-US" sz="2800" b="1" dirty="0" err="1" smtClean="0"/>
              <a:t>centroid</a:t>
            </a:r>
            <a:r>
              <a:rPr lang="en-US" sz="2800" b="1" dirty="0" smtClean="0"/>
              <a:t>, the parallel axis theorem is used </a:t>
            </a:r>
            <a:endParaRPr lang="en-US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071538" y="4000504"/>
            <a:ext cx="742955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Low">
              <a:lnSpc>
                <a:spcPct val="150000"/>
              </a:lnSpc>
            </a:pPr>
            <a:r>
              <a:rPr lang="en-US" b="1" dirty="0" smtClean="0"/>
              <a:t>Where r is the distance between the parallel axes, </a:t>
            </a:r>
            <a:r>
              <a:rPr lang="en-US" b="1" i="1" dirty="0" err="1" smtClean="0"/>
              <a:t>I</a:t>
            </a:r>
            <a:r>
              <a:rPr lang="en-US" b="1" i="1" baseline="-25000" dirty="0" err="1" smtClean="0"/>
              <a:t>z</a:t>
            </a:r>
            <a:r>
              <a:rPr lang="en-US" b="1" dirty="0" smtClean="0"/>
              <a:t> is the mass moment of about z-axis and I</a:t>
            </a:r>
            <a:r>
              <a:rPr lang="en-US" b="1" baseline="-25000" dirty="0" smtClean="0"/>
              <a:t>C</a:t>
            </a:r>
            <a:r>
              <a:rPr lang="en-US" b="1" dirty="0" smtClean="0"/>
              <a:t> is the mass moment of inertia about axis passes through the </a:t>
            </a:r>
            <a:r>
              <a:rPr lang="en-US" b="1" dirty="0" err="1" smtClean="0"/>
              <a:t>centroid</a:t>
            </a:r>
            <a:r>
              <a:rPr lang="en-US" b="1" dirty="0" smtClean="0"/>
              <a:t> .  </a:t>
            </a:r>
            <a:endParaRPr lang="en-US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2074</TotalTime>
  <Words>388</Words>
  <Application>Microsoft Office PowerPoint</Application>
  <PresentationFormat>On-screen Show (4:3)</PresentationFormat>
  <Paragraphs>79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Office Theme</vt:lpstr>
      <vt:lpstr>Equation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Laith</cp:lastModifiedBy>
  <cp:revision>490</cp:revision>
  <dcterms:created xsi:type="dcterms:W3CDTF">2013-05-06T16:21:25Z</dcterms:created>
  <dcterms:modified xsi:type="dcterms:W3CDTF">2014-02-21T17:03:58Z</dcterms:modified>
</cp:coreProperties>
</file>