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256" r:id="rId2"/>
    <p:sldId id="299" r:id="rId3"/>
    <p:sldId id="300" r:id="rId4"/>
    <p:sldId id="301" r:id="rId5"/>
    <p:sldId id="302" r:id="rId6"/>
    <p:sldId id="303" r:id="rId7"/>
    <p:sldId id="304" r:id="rId8"/>
    <p:sldId id="305" r:id="rId9"/>
    <p:sldId id="276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94624" autoAdjust="0"/>
  </p:normalViewPr>
  <p:slideViewPr>
    <p:cSldViewPr>
      <p:cViewPr varScale="1">
        <p:scale>
          <a:sx n="65" d="100"/>
          <a:sy n="65" d="100"/>
        </p:scale>
        <p:origin x="-1434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8ABF34-2BC1-473B-87C0-8E88AE821395}" type="datetimeFigureOut">
              <a:rPr lang="en-US" smtClean="0"/>
              <a:pPr/>
              <a:t>2/21/2014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DAFCB0-6134-47E1-BE4E-4821DD2DF01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B06F84-8023-47C8-9124-E02C765911A4}" type="datetimeFigureOut">
              <a:rPr lang="en-US" smtClean="0"/>
              <a:pPr/>
              <a:t>2/21/2014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7B7F41-00C5-4285-AB36-E0AF075D87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F18BD-0D06-471B-9EB2-9D27EBA77692}" type="datetime1">
              <a:rPr lang="en-US" smtClean="0"/>
              <a:pPr/>
              <a:t>2/21/2014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DAB64-F6C2-4545-ABD9-8E11665509A0}" type="datetime1">
              <a:rPr lang="en-US" smtClean="0"/>
              <a:pPr/>
              <a:t>2/21/2014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B4C64-8AB9-4927-92EB-D5081CD61AD1}" type="datetime1">
              <a:rPr lang="en-US" smtClean="0"/>
              <a:pPr/>
              <a:t>2/21/2014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1EA74-A2C4-47DC-BB4A-714E13492C46}" type="datetime1">
              <a:rPr lang="en-US" smtClean="0"/>
              <a:pPr/>
              <a:t>2/21/2014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499A7-4279-4BD8-AFEB-BE4EE285AADF}" type="datetime1">
              <a:rPr lang="en-US" smtClean="0"/>
              <a:pPr/>
              <a:t>2/21/2014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A88BE-78BC-40C8-8B75-2FBA2B0C7A19}" type="datetime1">
              <a:rPr lang="en-US" smtClean="0"/>
              <a:pPr/>
              <a:t>2/21/2014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11267-5607-40C2-8EB9-EFBB991A6307}" type="datetime1">
              <a:rPr lang="en-US" smtClean="0"/>
              <a:pPr/>
              <a:t>2/21/2014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179D6-DDC1-4FA0-87E5-7A127C70911D}" type="datetime1">
              <a:rPr lang="en-US" smtClean="0"/>
              <a:pPr/>
              <a:t>2/21/2014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E230D-0681-410D-BA04-0D43F99ED355}" type="datetime1">
              <a:rPr lang="en-US" smtClean="0"/>
              <a:pPr/>
              <a:t>2/21/2014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45A0C-6548-42FD-BFFC-106D921BB2E8}" type="datetime1">
              <a:rPr lang="en-US" smtClean="0"/>
              <a:pPr/>
              <a:t>2/21/2014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3A527-D86F-453B-AF27-A507A1D589B9}" type="datetime1">
              <a:rPr lang="en-US" smtClean="0"/>
              <a:pPr/>
              <a:t>2/21/2014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92DEF7-A956-4A6A-B0D8-71EDC7B65DBA}" type="datetime1">
              <a:rPr lang="en-US" smtClean="0"/>
              <a:pPr/>
              <a:t>2/21/2014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5" Type="http://schemas.openxmlformats.org/officeDocument/2006/relationships/oleObject" Target="../embeddings/oleObject4.bin"/><Relationship Id="rId4" Type="http://schemas.openxmlformats.org/officeDocument/2006/relationships/oleObject" Target="../embeddings/oleObject3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7.bin"/><Relationship Id="rId4" Type="http://schemas.openxmlformats.org/officeDocument/2006/relationships/oleObject" Target="../embeddings/oleObject6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0.bin"/><Relationship Id="rId5" Type="http://schemas.openxmlformats.org/officeDocument/2006/relationships/oleObject" Target="../embeddings/oleObject9.bin"/><Relationship Id="rId4" Type="http://schemas.openxmlformats.org/officeDocument/2006/relationships/oleObject" Target="../embeddings/oleObject8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3.bin"/><Relationship Id="rId5" Type="http://schemas.openxmlformats.org/officeDocument/2006/relationships/oleObject" Target="../embeddings/oleObject12.bin"/><Relationship Id="rId4" Type="http://schemas.openxmlformats.org/officeDocument/2006/relationships/oleObject" Target="../embeddings/oleObject11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Rectangle 109"/>
          <p:cNvSpPr/>
          <p:nvPr/>
        </p:nvSpPr>
        <p:spPr>
          <a:xfrm>
            <a:off x="357158" y="406748"/>
            <a:ext cx="108000" cy="6300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Rectangle 110"/>
          <p:cNvSpPr/>
          <p:nvPr/>
        </p:nvSpPr>
        <p:spPr>
          <a:xfrm>
            <a:off x="142844" y="559148"/>
            <a:ext cx="108000" cy="6156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00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Rectangle 113"/>
          <p:cNvSpPr/>
          <p:nvPr/>
        </p:nvSpPr>
        <p:spPr>
          <a:xfrm>
            <a:off x="1357290" y="1785926"/>
            <a:ext cx="3600000" cy="540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smtClean="0"/>
              <a:t>Chapter nine</a:t>
            </a:r>
            <a:endParaRPr lang="en-US" sz="4000" dirty="0"/>
          </a:p>
        </p:txBody>
      </p:sp>
      <p:sp>
        <p:nvSpPr>
          <p:cNvPr id="115" name="Rectangle 114"/>
          <p:cNvSpPr/>
          <p:nvPr/>
        </p:nvSpPr>
        <p:spPr>
          <a:xfrm>
            <a:off x="1357290" y="4214818"/>
            <a:ext cx="6500858" cy="540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err="1" smtClean="0"/>
              <a:t>Laith</a:t>
            </a:r>
            <a:r>
              <a:rPr lang="en-US" sz="4000" dirty="0" smtClean="0"/>
              <a:t> </a:t>
            </a:r>
            <a:r>
              <a:rPr lang="en-US" sz="4000" dirty="0" err="1" smtClean="0"/>
              <a:t>Batarseh</a:t>
            </a:r>
            <a:endParaRPr lang="en-US" sz="4000" dirty="0"/>
          </a:p>
        </p:txBody>
      </p:sp>
      <p:sp>
        <p:nvSpPr>
          <p:cNvPr id="117" name="Rectangle 116"/>
          <p:cNvSpPr/>
          <p:nvPr/>
        </p:nvSpPr>
        <p:spPr>
          <a:xfrm>
            <a:off x="3664486" y="142852"/>
            <a:ext cx="1836208" cy="769441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</a:rPr>
              <a:t>Statics </a:t>
            </a:r>
            <a:endParaRPr lang="en-US" sz="4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1357290" y="2603248"/>
            <a:ext cx="7215238" cy="75431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32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9.6. mass moment of inertia - </a:t>
            </a:r>
            <a:r>
              <a:rPr lang="en-US" sz="32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II</a:t>
            </a:r>
            <a:endParaRPr lang="en-US" sz="32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9" name="Rectangle 118"/>
          <p:cNvSpPr/>
          <p:nvPr/>
        </p:nvSpPr>
        <p:spPr>
          <a:xfrm>
            <a:off x="4357686" y="3429000"/>
            <a:ext cx="69839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By </a:t>
            </a:r>
            <a:endParaRPr lang="en-US" sz="32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31" name="Oval 130"/>
          <p:cNvSpPr>
            <a:spLocks noChangeAspect="1"/>
          </p:cNvSpPr>
          <p:nvPr/>
        </p:nvSpPr>
        <p:spPr>
          <a:xfrm>
            <a:off x="8005762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Oval 131"/>
          <p:cNvSpPr/>
          <p:nvPr/>
        </p:nvSpPr>
        <p:spPr>
          <a:xfrm>
            <a:off x="8001024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-32" y="878190"/>
            <a:ext cx="582211" cy="327269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mass moment of inertia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28662" y="1071546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Example [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1]: problem 10-100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928662" y="1785926"/>
            <a:ext cx="4929222" cy="212686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Low">
              <a:lnSpc>
                <a:spcPct val="150000"/>
              </a:lnSpc>
            </a:pPr>
            <a:r>
              <a:rPr lang="en-US" b="1" dirty="0" smtClean="0"/>
              <a:t>Determine the mass moment of inertia of </a:t>
            </a:r>
            <a:r>
              <a:rPr lang="en-US" b="1" dirty="0" smtClean="0"/>
              <a:t>the pendulum </a:t>
            </a:r>
            <a:r>
              <a:rPr lang="en-US" b="1" dirty="0" smtClean="0"/>
              <a:t>about an axis perpendicular to the page </a:t>
            </a:r>
            <a:r>
              <a:rPr lang="en-US" b="1" dirty="0" smtClean="0"/>
              <a:t>and passing </a:t>
            </a:r>
            <a:r>
              <a:rPr lang="en-US" b="1" dirty="0" smtClean="0"/>
              <a:t>through point </a:t>
            </a:r>
            <a:r>
              <a:rPr lang="en-US" b="1" i="1" dirty="0" smtClean="0"/>
              <a:t>O</a:t>
            </a:r>
            <a:r>
              <a:rPr lang="en-US" b="1" i="1" dirty="0" smtClean="0"/>
              <a:t>. The </a:t>
            </a:r>
            <a:r>
              <a:rPr lang="en-US" b="1" i="1" dirty="0" smtClean="0"/>
              <a:t>slender rod has a mass of 10 </a:t>
            </a:r>
            <a:r>
              <a:rPr lang="en-US" b="1" i="1" dirty="0" smtClean="0"/>
              <a:t>kg </a:t>
            </a:r>
            <a:r>
              <a:rPr lang="en-US" b="1" dirty="0" smtClean="0"/>
              <a:t>and </a:t>
            </a:r>
            <a:r>
              <a:rPr lang="en-US" b="1" dirty="0" smtClean="0"/>
              <a:t>the sphere has a mass of 15 kg.</a:t>
            </a:r>
            <a:endParaRPr lang="en-US" b="1" dirty="0"/>
          </a:p>
        </p:txBody>
      </p:sp>
      <p:pic>
        <p:nvPicPr>
          <p:cNvPr id="4505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43636" y="1804873"/>
            <a:ext cx="2688257" cy="4553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-32" y="878190"/>
            <a:ext cx="582211" cy="327269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mass moment of inertia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28662" y="1071546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Example [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1]: problem 10-100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1071538" y="2214554"/>
            <a:ext cx="7858180" cy="12958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Low">
              <a:lnSpc>
                <a:spcPct val="150000"/>
              </a:lnSpc>
            </a:pPr>
            <a:r>
              <a:rPr lang="en-US" b="1" dirty="0" smtClean="0"/>
              <a:t>This body consisted from to bodies: A (rood) and  B(sphere) and the mass moment of inertia about an axis pass through point O. this means applying the parallel axis theorem.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928662" y="1643050"/>
            <a:ext cx="3600000" cy="360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Solution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928662" y="3643314"/>
            <a:ext cx="1737360" cy="36576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Body A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2226" name="Object 2"/>
          <p:cNvGraphicFramePr>
            <a:graphicFrameLocks noChangeAspect="1"/>
          </p:cNvGraphicFramePr>
          <p:nvPr/>
        </p:nvGraphicFramePr>
        <p:xfrm>
          <a:off x="1214414" y="4143380"/>
          <a:ext cx="3751263" cy="863600"/>
        </p:xfrm>
        <a:graphic>
          <a:graphicData uri="http://schemas.openxmlformats.org/presentationml/2006/ole">
            <p:oleObj spid="_x0000_s52226" name="Equation" r:id="rId4" imgW="1714320" imgH="393480" progId="Equation.3">
              <p:embed/>
            </p:oleObj>
          </a:graphicData>
        </a:graphic>
      </p:graphicFrame>
      <p:graphicFrame>
        <p:nvGraphicFramePr>
          <p:cNvPr id="52227" name="Object 3"/>
          <p:cNvGraphicFramePr>
            <a:graphicFrameLocks noChangeAspect="1"/>
          </p:cNvGraphicFramePr>
          <p:nvPr/>
        </p:nvGraphicFramePr>
        <p:xfrm>
          <a:off x="1285852" y="5143512"/>
          <a:ext cx="3582988" cy="1057275"/>
        </p:xfrm>
        <a:graphic>
          <a:graphicData uri="http://schemas.openxmlformats.org/presentationml/2006/ole">
            <p:oleObj spid="_x0000_s52227" name="Equation" r:id="rId5" imgW="1638000" imgH="482400" progId="Equation.3">
              <p:embed/>
            </p:oleObj>
          </a:graphicData>
        </a:graphic>
      </p:graphicFrame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-32" y="878190"/>
            <a:ext cx="582211" cy="327269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mass moment of inertia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28662" y="1071546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Example [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1]: problem 10-100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28662" y="1643050"/>
            <a:ext cx="3600000" cy="360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Solution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928662" y="2214554"/>
            <a:ext cx="1737360" cy="36576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Body B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2226" name="Object 2"/>
          <p:cNvGraphicFramePr>
            <a:graphicFrameLocks noChangeAspect="1"/>
          </p:cNvGraphicFramePr>
          <p:nvPr/>
        </p:nvGraphicFramePr>
        <p:xfrm>
          <a:off x="1381125" y="2714625"/>
          <a:ext cx="3417888" cy="863600"/>
        </p:xfrm>
        <a:graphic>
          <a:graphicData uri="http://schemas.openxmlformats.org/presentationml/2006/ole">
            <p:oleObj spid="_x0000_s53250" name="Equation" r:id="rId4" imgW="1562040" imgH="393480" progId="Equation.3">
              <p:embed/>
            </p:oleObj>
          </a:graphicData>
        </a:graphic>
      </p:graphicFrame>
      <p:graphicFrame>
        <p:nvGraphicFramePr>
          <p:cNvPr id="52227" name="Object 3"/>
          <p:cNvGraphicFramePr>
            <a:graphicFrameLocks noChangeAspect="1"/>
          </p:cNvGraphicFramePr>
          <p:nvPr/>
        </p:nvGraphicFramePr>
        <p:xfrm>
          <a:off x="1465263" y="3714750"/>
          <a:ext cx="3222625" cy="1057275"/>
        </p:xfrm>
        <a:graphic>
          <a:graphicData uri="http://schemas.openxmlformats.org/presentationml/2006/ole">
            <p:oleObj spid="_x0000_s53251" name="Equation" r:id="rId5" imgW="1473120" imgH="482400" progId="Equation.3">
              <p:embed/>
            </p:oleObj>
          </a:graphicData>
        </a:graphic>
      </p:graphicFrame>
      <p:sp>
        <p:nvSpPr>
          <p:cNvPr id="15" name="Rectangle 14"/>
          <p:cNvSpPr/>
          <p:nvPr/>
        </p:nvSpPr>
        <p:spPr>
          <a:xfrm>
            <a:off x="928662" y="4920628"/>
            <a:ext cx="1737360" cy="36576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Total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3252" name="Object 4"/>
          <p:cNvGraphicFramePr>
            <a:graphicFrameLocks noChangeAspect="1"/>
          </p:cNvGraphicFramePr>
          <p:nvPr/>
        </p:nvGraphicFramePr>
        <p:xfrm>
          <a:off x="928662" y="5572140"/>
          <a:ext cx="6527800" cy="557212"/>
        </p:xfrm>
        <a:graphic>
          <a:graphicData uri="http://schemas.openxmlformats.org/presentationml/2006/ole">
            <p:oleObj spid="_x0000_s53252" name="Equation" r:id="rId6" imgW="2984400" imgH="253800" progId="Equation.3">
              <p:embed/>
            </p:oleObj>
          </a:graphicData>
        </a:graphic>
      </p:graphicFrame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323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1359298">
            <a:off x="1984883" y="2663092"/>
            <a:ext cx="5872369" cy="38513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-32" y="878190"/>
            <a:ext cx="582211" cy="327269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mass moment of inertia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28662" y="1071546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Example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[2]: problem 10-110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928662" y="1785926"/>
            <a:ext cx="7572428" cy="9233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Low"/>
            <a:r>
              <a:rPr lang="en-US" b="1" dirty="0" smtClean="0"/>
              <a:t>Determine the mass moment of inertia of the </a:t>
            </a:r>
            <a:r>
              <a:rPr lang="en-US" b="1" dirty="0" smtClean="0"/>
              <a:t>thin plate </a:t>
            </a:r>
            <a:r>
              <a:rPr lang="en-US" b="1" dirty="0" smtClean="0"/>
              <a:t>about an axis perpendicular to the page and </a:t>
            </a:r>
            <a:r>
              <a:rPr lang="en-US" b="1" dirty="0" smtClean="0"/>
              <a:t>passing through </a:t>
            </a:r>
            <a:r>
              <a:rPr lang="en-US" b="1" dirty="0" smtClean="0"/>
              <a:t>point </a:t>
            </a:r>
            <a:r>
              <a:rPr lang="en-US" b="1" i="1" dirty="0" smtClean="0"/>
              <a:t>O. The material has a mass per unit area </a:t>
            </a:r>
            <a:r>
              <a:rPr lang="en-US" b="1" i="1" dirty="0" smtClean="0"/>
              <a:t>of </a:t>
            </a:r>
            <a:r>
              <a:rPr lang="en-US" b="1" dirty="0" smtClean="0"/>
              <a:t>20 kg.m</a:t>
            </a:r>
            <a:r>
              <a:rPr lang="en-US" b="1" baseline="30000" dirty="0" smtClean="0"/>
              <a:t>2</a:t>
            </a:r>
            <a:r>
              <a:rPr lang="en-US" b="1" dirty="0" smtClean="0"/>
              <a:t>.</a:t>
            </a:r>
            <a:endParaRPr lang="en-US" b="1" dirty="0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-32" y="878190"/>
            <a:ext cx="582211" cy="327269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mass moment of inertia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28662" y="1071546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Example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[2]: problem 10-110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1071538" y="2214554"/>
            <a:ext cx="7858180" cy="13388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Low">
              <a:lnSpc>
                <a:spcPct val="150000"/>
              </a:lnSpc>
            </a:pPr>
            <a:r>
              <a:rPr lang="en-US" b="1" dirty="0" smtClean="0"/>
              <a:t>This body consisted from to 5 bodies: the plate and 4holes  the mass moment of inertia about an axis pass through point O. this means applying the parallel axis theorem.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928662" y="1643050"/>
            <a:ext cx="3600000" cy="360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Solution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928662" y="3643314"/>
            <a:ext cx="5786478" cy="36576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Mass moment of inertia about the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centroid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928662" y="4357694"/>
            <a:ext cx="6500858" cy="714380"/>
            <a:chOff x="1000100" y="4786322"/>
            <a:chExt cx="6500858" cy="714380"/>
          </a:xfrm>
        </p:grpSpPr>
        <p:sp>
          <p:nvSpPr>
            <p:cNvPr id="15" name="Rectangle 14"/>
            <p:cNvSpPr/>
            <p:nvPr/>
          </p:nvSpPr>
          <p:spPr>
            <a:xfrm>
              <a:off x="1000100" y="4786322"/>
              <a:ext cx="6500858" cy="714380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US" b="1" dirty="0" smtClean="0">
                  <a:latin typeface="Times New Roman" pitchFamily="18" charset="0"/>
                  <a:cs typeface="Times New Roman" pitchFamily="18" charset="0"/>
                </a:rPr>
                <a:t>Solid plate mass:-</a:t>
              </a:r>
              <a:endParaRPr lang="en-US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17" name="Object 16"/>
            <p:cNvGraphicFramePr>
              <a:graphicFrameLocks noChangeAspect="1"/>
            </p:cNvGraphicFramePr>
            <p:nvPr/>
          </p:nvGraphicFramePr>
          <p:xfrm>
            <a:off x="2935288" y="4891091"/>
            <a:ext cx="4227513" cy="495300"/>
          </p:xfrm>
          <a:graphic>
            <a:graphicData uri="http://schemas.openxmlformats.org/presentationml/2006/ole">
              <p:oleObj spid="_x0000_s54276" name="Equation" r:id="rId4" imgW="2057400" imgH="241200" progId="Equation.3">
                <p:embed/>
              </p:oleObj>
            </a:graphicData>
          </a:graphic>
        </p:graphicFrame>
      </p:grpSp>
      <p:grpSp>
        <p:nvGrpSpPr>
          <p:cNvPr id="20" name="Group 19"/>
          <p:cNvGrpSpPr/>
          <p:nvPr/>
        </p:nvGrpSpPr>
        <p:grpSpPr>
          <a:xfrm>
            <a:off x="928662" y="5305425"/>
            <a:ext cx="7929618" cy="809625"/>
            <a:chOff x="1000100" y="4733921"/>
            <a:chExt cx="6500858" cy="809625"/>
          </a:xfrm>
        </p:grpSpPr>
        <p:sp>
          <p:nvSpPr>
            <p:cNvPr id="21" name="Rectangle 20"/>
            <p:cNvSpPr/>
            <p:nvPr/>
          </p:nvSpPr>
          <p:spPr>
            <a:xfrm>
              <a:off x="1000100" y="4786322"/>
              <a:ext cx="6500858" cy="714380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US" b="1" dirty="0" smtClean="0">
                  <a:latin typeface="Times New Roman" pitchFamily="18" charset="0"/>
                  <a:cs typeface="Times New Roman" pitchFamily="18" charset="0"/>
                </a:rPr>
                <a:t>Solid plate mass amount of inertia  :-</a:t>
              </a:r>
              <a:endParaRPr lang="en-US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22" name="Object 21"/>
            <p:cNvGraphicFramePr>
              <a:graphicFrameLocks noChangeAspect="1"/>
            </p:cNvGraphicFramePr>
            <p:nvPr/>
          </p:nvGraphicFramePr>
          <p:xfrm>
            <a:off x="4187431" y="4733921"/>
            <a:ext cx="3313527" cy="809625"/>
          </p:xfrm>
          <a:graphic>
            <a:graphicData uri="http://schemas.openxmlformats.org/presentationml/2006/ole">
              <p:oleObj spid="_x0000_s54277" name="Equation" r:id="rId5" imgW="1612800" imgH="393480" progId="Equation.3">
                <p:embed/>
              </p:oleObj>
            </a:graphicData>
          </a:graphic>
        </p:graphicFrame>
      </p:grp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-32" y="878190"/>
            <a:ext cx="582211" cy="327269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mass moment of inertia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28662" y="1071546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Example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[2]: problem 10-110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28662" y="1643050"/>
            <a:ext cx="3600000" cy="360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Solution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17"/>
          <p:cNvGrpSpPr/>
          <p:nvPr/>
        </p:nvGrpSpPr>
        <p:grpSpPr>
          <a:xfrm>
            <a:off x="857224" y="2357430"/>
            <a:ext cx="5857916" cy="714380"/>
            <a:chOff x="1000100" y="4786322"/>
            <a:chExt cx="6500858" cy="714380"/>
          </a:xfrm>
        </p:grpSpPr>
        <p:sp>
          <p:nvSpPr>
            <p:cNvPr id="15" name="Rectangle 14"/>
            <p:cNvSpPr/>
            <p:nvPr/>
          </p:nvSpPr>
          <p:spPr>
            <a:xfrm>
              <a:off x="1000100" y="4786322"/>
              <a:ext cx="6500858" cy="714380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US" b="1" dirty="0" smtClean="0">
                  <a:latin typeface="Times New Roman" pitchFamily="18" charset="0"/>
                  <a:cs typeface="Times New Roman" pitchFamily="18" charset="0"/>
                </a:rPr>
                <a:t>Hole mass:-</a:t>
              </a:r>
              <a:endParaRPr lang="en-US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17" name="Object 16"/>
            <p:cNvGraphicFramePr>
              <a:graphicFrameLocks noChangeAspect="1"/>
            </p:cNvGraphicFramePr>
            <p:nvPr/>
          </p:nvGraphicFramePr>
          <p:xfrm>
            <a:off x="2585675" y="4891105"/>
            <a:ext cx="4359275" cy="495300"/>
          </p:xfrm>
          <a:graphic>
            <a:graphicData uri="http://schemas.openxmlformats.org/presentationml/2006/ole">
              <p:oleObj spid="_x0000_s57346" name="Equation" r:id="rId4" imgW="2120760" imgH="241200" progId="Equation.3">
                <p:embed/>
              </p:oleObj>
            </a:graphicData>
          </a:graphic>
        </p:graphicFrame>
      </p:grpSp>
      <p:grpSp>
        <p:nvGrpSpPr>
          <p:cNvPr id="24" name="Group 23"/>
          <p:cNvGrpSpPr/>
          <p:nvPr/>
        </p:nvGrpSpPr>
        <p:grpSpPr>
          <a:xfrm>
            <a:off x="785786" y="3338524"/>
            <a:ext cx="7929618" cy="1590673"/>
            <a:chOff x="785786" y="3338524"/>
            <a:chExt cx="7929618" cy="1590673"/>
          </a:xfrm>
        </p:grpSpPr>
        <p:sp>
          <p:nvSpPr>
            <p:cNvPr id="21" name="Rectangle 20"/>
            <p:cNvSpPr/>
            <p:nvPr/>
          </p:nvSpPr>
          <p:spPr>
            <a:xfrm>
              <a:off x="785786" y="3338524"/>
              <a:ext cx="7929618" cy="1590673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t" anchorCtr="0"/>
            <a:lstStyle/>
            <a:p>
              <a:r>
                <a:rPr lang="en-US" b="1" dirty="0" smtClean="0">
                  <a:latin typeface="Times New Roman" pitchFamily="18" charset="0"/>
                  <a:cs typeface="Times New Roman" pitchFamily="18" charset="0"/>
                </a:rPr>
                <a:t>Holes  mass amount of inertia  :-</a:t>
              </a:r>
              <a:endParaRPr lang="en-US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20" name="Object 19"/>
            <p:cNvGraphicFramePr>
              <a:graphicFrameLocks noChangeAspect="1"/>
            </p:cNvGraphicFramePr>
            <p:nvPr/>
          </p:nvGraphicFramePr>
          <p:xfrm>
            <a:off x="2000232" y="3857628"/>
            <a:ext cx="6207125" cy="889000"/>
          </p:xfrm>
          <a:graphic>
            <a:graphicData uri="http://schemas.openxmlformats.org/presentationml/2006/ole">
              <p:oleObj spid="_x0000_s57348" name="Equation" r:id="rId5" imgW="2476440" imgH="431640" progId="Equation.3">
                <p:embed/>
              </p:oleObj>
            </a:graphicData>
          </a:graphic>
        </p:graphicFrame>
      </p:grpSp>
      <p:grpSp>
        <p:nvGrpSpPr>
          <p:cNvPr id="29" name="Group 28"/>
          <p:cNvGrpSpPr/>
          <p:nvPr/>
        </p:nvGrpSpPr>
        <p:grpSpPr>
          <a:xfrm>
            <a:off x="785786" y="5214950"/>
            <a:ext cx="7929618" cy="1071570"/>
            <a:chOff x="785786" y="5214950"/>
            <a:chExt cx="7929618" cy="1071570"/>
          </a:xfrm>
        </p:grpSpPr>
        <p:sp>
          <p:nvSpPr>
            <p:cNvPr id="26" name="Rectangle 25"/>
            <p:cNvSpPr/>
            <p:nvPr/>
          </p:nvSpPr>
          <p:spPr>
            <a:xfrm>
              <a:off x="785786" y="5214950"/>
              <a:ext cx="7929618" cy="1071570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t" anchorCtr="0"/>
            <a:lstStyle/>
            <a:p>
              <a:r>
                <a:rPr lang="en-US" b="1" dirty="0" smtClean="0">
                  <a:latin typeface="Times New Roman" pitchFamily="18" charset="0"/>
                  <a:cs typeface="Times New Roman" pitchFamily="18" charset="0"/>
                </a:rPr>
                <a:t>Total mass moment of inertia about the </a:t>
              </a:r>
              <a:r>
                <a:rPr lang="en-US" b="1" dirty="0" err="1" smtClean="0">
                  <a:latin typeface="Times New Roman" pitchFamily="18" charset="0"/>
                  <a:cs typeface="Times New Roman" pitchFamily="18" charset="0"/>
                </a:rPr>
                <a:t>centroid</a:t>
              </a:r>
              <a:r>
                <a:rPr lang="en-US" b="1" dirty="0" smtClean="0">
                  <a:latin typeface="Times New Roman" pitchFamily="18" charset="0"/>
                  <a:cs typeface="Times New Roman" pitchFamily="18" charset="0"/>
                </a:rPr>
                <a:t> :-</a:t>
              </a:r>
              <a:endParaRPr lang="en-US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28" name="Object 27"/>
            <p:cNvGraphicFramePr>
              <a:graphicFrameLocks noChangeAspect="1"/>
            </p:cNvGraphicFramePr>
            <p:nvPr/>
          </p:nvGraphicFramePr>
          <p:xfrm>
            <a:off x="3065463" y="5643563"/>
            <a:ext cx="3576637" cy="520700"/>
          </p:xfrm>
          <a:graphic>
            <a:graphicData uri="http://schemas.openxmlformats.org/presentationml/2006/ole">
              <p:oleObj spid="_x0000_s57350" name="Equation" r:id="rId6" imgW="1739880" imgH="253800" progId="Equation.3">
                <p:embed/>
              </p:oleObj>
            </a:graphicData>
          </a:graphic>
        </p:graphicFrame>
      </p:grp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-32" y="878190"/>
            <a:ext cx="582211" cy="327269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mass moment of inertia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28662" y="1071546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Example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[2]: problem 10-110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28662" y="1643050"/>
            <a:ext cx="3600000" cy="360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Solution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785786" y="2357430"/>
            <a:ext cx="7929618" cy="4286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Total mass moment of inertia about the point O using parallel axis theorem :-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2" name="Object 21"/>
          <p:cNvGraphicFramePr>
            <a:graphicFrameLocks noChangeAspect="1"/>
          </p:cNvGraphicFramePr>
          <p:nvPr/>
        </p:nvGraphicFramePr>
        <p:xfrm>
          <a:off x="3786182" y="2928934"/>
          <a:ext cx="1879600" cy="495300"/>
        </p:xfrm>
        <a:graphic>
          <a:graphicData uri="http://schemas.openxmlformats.org/presentationml/2006/ole">
            <p:oleObj spid="_x0000_s58373" name="Equation" r:id="rId4" imgW="914400" imgH="241200" progId="Equation.3">
              <p:embed/>
            </p:oleObj>
          </a:graphicData>
        </a:graphic>
      </p:graphicFrame>
      <p:sp>
        <p:nvSpPr>
          <p:cNvPr id="23" name="Rectangle 22"/>
          <p:cNvSpPr/>
          <p:nvPr/>
        </p:nvSpPr>
        <p:spPr>
          <a:xfrm>
            <a:off x="785786" y="3571876"/>
            <a:ext cx="7929618" cy="4286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Where d is the distance between the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centroid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and the rotating point:- 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8374" name="Object 6"/>
          <p:cNvGraphicFramePr>
            <a:graphicFrameLocks noChangeAspect="1"/>
          </p:cNvGraphicFramePr>
          <p:nvPr/>
        </p:nvGraphicFramePr>
        <p:xfrm>
          <a:off x="3919538" y="4241800"/>
          <a:ext cx="1900237" cy="442913"/>
        </p:xfrm>
        <a:graphic>
          <a:graphicData uri="http://schemas.openxmlformats.org/presentationml/2006/ole">
            <p:oleObj spid="_x0000_s58374" name="Equation" r:id="rId5" imgW="927000" imgH="215640" progId="Equation.3">
              <p:embed/>
            </p:oleObj>
          </a:graphicData>
        </a:graphic>
      </p:graphicFrame>
      <p:sp>
        <p:nvSpPr>
          <p:cNvPr id="24" name="Rectangle 23"/>
          <p:cNvSpPr/>
          <p:nvPr/>
        </p:nvSpPr>
        <p:spPr>
          <a:xfrm>
            <a:off x="785786" y="4857760"/>
            <a:ext cx="7929618" cy="4286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m is the total mass of the system = 3.6 – (4)(0.157) = 2.572 kg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8375" name="Object 7"/>
          <p:cNvGraphicFramePr>
            <a:graphicFrameLocks noChangeAspect="1"/>
          </p:cNvGraphicFramePr>
          <p:nvPr/>
        </p:nvGraphicFramePr>
        <p:xfrm>
          <a:off x="2038371" y="5630863"/>
          <a:ext cx="5534025" cy="522287"/>
        </p:xfrm>
        <a:graphic>
          <a:graphicData uri="http://schemas.openxmlformats.org/presentationml/2006/ole">
            <p:oleObj spid="_x0000_s58375" name="Equation" r:id="rId6" imgW="2692080" imgH="253800" progId="Equation.3">
              <p:embed/>
            </p:oleObj>
          </a:graphicData>
        </a:graphic>
      </p:graphicFrame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mass moment of inertia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Content Placeholder 6"/>
          <p:cNvSpPr txBox="1">
            <a:spLocks/>
          </p:cNvSpPr>
          <p:nvPr/>
        </p:nvSpPr>
        <p:spPr>
          <a:xfrm>
            <a:off x="1214414" y="1357298"/>
            <a:ext cx="6215106" cy="391478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rmAutofit fontScale="77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ndalus" pitchFamily="18" charset="-78"/>
                <a:ea typeface="+mn-ea"/>
                <a:cs typeface="Andalus" pitchFamily="18" charset="-78"/>
              </a:rPr>
              <a:t>End of lecture </a:t>
            </a:r>
          </a:p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ndalus" pitchFamily="18" charset="-78"/>
                <a:ea typeface="+mn-ea"/>
                <a:cs typeface="Andalus" pitchFamily="18" charset="-78"/>
              </a:rPr>
              <a:t>See you in the next lecture </a:t>
            </a:r>
          </a:p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ndalus" pitchFamily="18" charset="-78"/>
                <a:ea typeface="+mn-ea"/>
                <a:cs typeface="Andalus" pitchFamily="18" charset="-78"/>
              </a:rPr>
              <a:t>Don’t forget to answer </a:t>
            </a:r>
            <a:r>
              <a:rPr kumimoji="0" lang="en-US" sz="4800" b="1" i="0" u="none" strike="noStrike" kern="1200" cap="none" spc="0" normalizeH="0" baseline="0" noProof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ndalus" pitchFamily="18" charset="-78"/>
                <a:ea typeface="+mn-ea"/>
                <a:cs typeface="Andalus" pitchFamily="18" charset="-78"/>
              </a:rPr>
              <a:t>the quiz</a:t>
            </a:r>
            <a:endParaRPr kumimoji="0" lang="en-US" sz="4800" b="1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ndalus" pitchFamily="18" charset="-78"/>
              <a:ea typeface="+mn-ea"/>
              <a:cs typeface="Andalus" pitchFamily="18" charset="-78"/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1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1" dur="10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5" dur="100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2152</TotalTime>
  <Words>348</Words>
  <Application>Microsoft Office PowerPoint</Application>
  <PresentationFormat>On-screen Show (4:3)</PresentationFormat>
  <Paragraphs>52</Paragraphs>
  <Slides>9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Office Theme</vt:lpstr>
      <vt:lpstr>Microsoft Equation 3.0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Laith Batarseh</dc:creator>
  <cp:lastModifiedBy>Laith</cp:lastModifiedBy>
  <cp:revision>499</cp:revision>
  <dcterms:created xsi:type="dcterms:W3CDTF">2013-05-06T16:21:25Z</dcterms:created>
  <dcterms:modified xsi:type="dcterms:W3CDTF">2014-02-21T17:10:35Z</dcterms:modified>
</cp:coreProperties>
</file>