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2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1">
              <a:schemeClr val="bg1"/>
            </a:gs>
            <a:gs pos="20410">
              <a:schemeClr val="bg1"/>
            </a:gs>
            <a:gs pos="0">
              <a:schemeClr val="bg1"/>
            </a:gs>
            <a:gs pos="13000">
              <a:schemeClr val="bg1"/>
            </a:gs>
            <a:gs pos="28000">
              <a:schemeClr val="bg2"/>
            </a:gs>
            <a:gs pos="42999">
              <a:schemeClr val="bg1"/>
            </a:gs>
            <a:gs pos="58000">
              <a:schemeClr val="bg2"/>
            </a:gs>
            <a:gs pos="72000">
              <a:schemeClr val="bg1"/>
            </a:gs>
            <a:gs pos="87000">
              <a:schemeClr val="bg2"/>
            </a:gs>
            <a:gs pos="100000">
              <a:schemeClr val="bg1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ar-JO" altLang="ar-JO" smtClean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 eaLnBrk="0" hangingPunct="0"/>
            <a:r>
              <a:rPr lang="ar-JO" altLang="ar-JO" sz="2400" b="1" smtClean="0">
                <a:solidFill>
                  <a:srgbClr val="000000"/>
                </a:solidFill>
                <a:cs typeface="+mn-cs"/>
              </a:rPr>
              <a:t>د. ابتسام حسين جميل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671648" y="1340768"/>
            <a:ext cx="613251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-17486" y="5394900"/>
            <a:ext cx="9144000" cy="1449387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altLang="en-US" b="1" smtClean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49357" y="404664"/>
            <a:ext cx="49641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4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مقدمة </a:t>
            </a:r>
            <a:r>
              <a:rPr lang="ar-JO" sz="4000" b="1" dirty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4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</a:t>
            </a:r>
            <a:endParaRPr lang="ar-JO" sz="4000" dirty="0">
              <a:solidFill>
                <a:srgbClr val="DADADA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67744" y="1705433"/>
            <a:ext cx="502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الأول: مدخل إلى علم الإدارة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الثاني: التخطيط واتخاذ القرار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الثالث: التنظيم الإداري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الرابع: التوجيه والقيادة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الخامس: الرقابة الإدارية</a:t>
            </a:r>
          </a:p>
          <a:p>
            <a:pPr algn="ctr" eaLnBrk="0" hangingPunct="0">
              <a:defRPr/>
            </a:pPr>
            <a:endParaRPr lang="ar-JO" sz="3600" b="1" dirty="0" smtClean="0">
              <a:solidFill>
                <a:srgbClr val="FFC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b="1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1671648" y="5723950"/>
            <a:ext cx="6791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 eaLnBrk="0" hangingPunct="0">
              <a:spcBef>
                <a:spcPct val="20000"/>
              </a:spcBef>
              <a:buClr>
                <a:srgbClr val="CCCCFF"/>
              </a:buClr>
              <a:buSzPct val="90000"/>
              <a:buFont typeface="Wingdings" pitchFamily="2" charset="2"/>
              <a:buNone/>
            </a:pPr>
            <a:r>
              <a:rPr lang="ar-SA" altLang="en-US" sz="4800" baseline="-25000" dirty="0" smtClean="0">
                <a:latin typeface="Arial" charset="0"/>
                <a:cs typeface="+mn-cs"/>
              </a:rPr>
              <a:t>د</a:t>
            </a:r>
            <a:r>
              <a:rPr lang="ar-LB" altLang="en-US" sz="4800" baseline="-25000" dirty="0" smtClean="0">
                <a:latin typeface="Arial" charset="0"/>
                <a:cs typeface="+mn-cs"/>
              </a:rPr>
              <a:t> . هيثم جعفر- كلية ال</a:t>
            </a:r>
            <a:r>
              <a:rPr lang="ar-JO" altLang="en-US" sz="4800" baseline="-25000" dirty="0" smtClean="0">
                <a:latin typeface="Arial" charset="0"/>
                <a:cs typeface="+mn-cs"/>
              </a:rPr>
              <a:t>أ</a:t>
            </a:r>
            <a:r>
              <a:rPr lang="ar-LB" altLang="en-US" sz="4800" baseline="-25000" dirty="0" smtClean="0">
                <a:latin typeface="Arial" charset="0"/>
                <a:cs typeface="+mn-cs"/>
              </a:rPr>
              <a:t>عمال </a:t>
            </a:r>
            <a:r>
              <a:rPr lang="ar-SA" altLang="en-US" sz="4800" baseline="-25000" dirty="0" smtClean="0">
                <a:latin typeface="Arial" charset="0"/>
                <a:cs typeface="+mn-cs"/>
              </a:rPr>
              <a:t>- جامعة فيلادلفيا</a:t>
            </a:r>
            <a:endParaRPr lang="en-US" altLang="en-US" sz="4800" baseline="-25000" dirty="0" smtClean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479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039962"/>
            <a:ext cx="9649072" cy="6186309"/>
          </a:xfrm>
        </p:spPr>
        <p:txBody>
          <a:bodyPr>
            <a:normAutofit/>
          </a:bodyPr>
          <a:lstStyle/>
          <a:p>
            <a:pPr marL="852487" indent="-742950" algn="r"/>
            <a:r>
              <a:rPr lang="en-US" sz="3200" dirty="0" smtClean="0"/>
              <a:t>	</a:t>
            </a:r>
            <a:r>
              <a:rPr lang="ar-JO" sz="3200" dirty="0" smtClean="0"/>
              <a:t>يعود </a:t>
            </a:r>
            <a:r>
              <a:rPr lang="ar-JO" sz="3200" dirty="0"/>
              <a:t>تعدد المفاهيم التي يستعمل فيها لفظ (إدارة) </a:t>
            </a:r>
            <a:r>
              <a:rPr lang="ar-JO" sz="3200" dirty="0" smtClean="0"/>
              <a:t>إلى عدم </a:t>
            </a:r>
            <a:r>
              <a:rPr lang="ar-JO" sz="3200" dirty="0"/>
              <a:t>وجود نظرية شاملة </a:t>
            </a:r>
            <a:r>
              <a:rPr lang="ar-JO" sz="3200" dirty="0" smtClean="0"/>
              <a:t>أو </a:t>
            </a:r>
            <a:r>
              <a:rPr lang="ar-JO" sz="3200" dirty="0"/>
              <a:t>متفق عليها </a:t>
            </a:r>
            <a:r>
              <a:rPr lang="ar-JO" sz="3200" dirty="0" smtClean="0"/>
              <a:t>بالكلية لعلم الإدارة وهذا عائد لعوامل </a:t>
            </a:r>
            <a:r>
              <a:rPr lang="ar-JO" sz="3200" dirty="0"/>
              <a:t>عديدة منها</a:t>
            </a:r>
            <a:r>
              <a:rPr lang="ar-JO" sz="3200" dirty="0" smtClean="0"/>
              <a:t>:</a:t>
            </a:r>
            <a:r>
              <a:rPr lang="ar-JO" sz="3200" dirty="0" smtClean="0">
                <a:solidFill>
                  <a:srgbClr val="FF33CC"/>
                </a:solidFill>
              </a:rPr>
              <a:t/>
            </a:r>
            <a:br>
              <a:rPr lang="ar-JO" sz="3200" dirty="0" smtClean="0">
                <a:solidFill>
                  <a:srgbClr val="FF33CC"/>
                </a:solidFill>
              </a:rPr>
            </a:br>
            <a:r>
              <a:rPr lang="ar-JO" sz="2800" dirty="0"/>
              <a:t/>
            </a:r>
            <a:br>
              <a:rPr lang="ar-JO" sz="2800" dirty="0"/>
            </a:br>
            <a:r>
              <a:rPr lang="ar-JO" sz="3600" b="0" dirty="0" smtClean="0"/>
              <a:t>1- </a:t>
            </a:r>
            <a:r>
              <a:rPr lang="ar-JO" sz="3600" dirty="0" smtClean="0">
                <a:solidFill>
                  <a:schemeClr val="accent6"/>
                </a:solidFill>
              </a:rPr>
              <a:t>أن الإدارة علم تطبيقي يقوم على الممارسات أكثر من كونها علمًا </a:t>
            </a:r>
            <a:r>
              <a:rPr lang="ar-JO" sz="3600" dirty="0">
                <a:solidFill>
                  <a:schemeClr val="accent6"/>
                </a:solidFill>
              </a:rPr>
              <a:t>نظريًا.</a:t>
            </a:r>
            <a:r>
              <a:rPr lang="ar-JO" sz="3600" dirty="0"/>
              <a:t/>
            </a:r>
            <a:br>
              <a:rPr lang="ar-JO" sz="3600" dirty="0"/>
            </a:br>
            <a:r>
              <a:rPr lang="ar-JO" sz="3600" b="0" dirty="0"/>
              <a:t>2-</a:t>
            </a:r>
            <a:r>
              <a:rPr lang="ar-JO" sz="3600" dirty="0" smtClean="0"/>
              <a:t> </a:t>
            </a:r>
            <a:r>
              <a:rPr lang="ar-JO" sz="3600" dirty="0" smtClean="0">
                <a:solidFill>
                  <a:srgbClr val="FFFF00"/>
                </a:solidFill>
              </a:rPr>
              <a:t>أنها </a:t>
            </a:r>
            <a:r>
              <a:rPr lang="ar-JO" sz="3600" dirty="0">
                <a:solidFill>
                  <a:srgbClr val="FFFF00"/>
                </a:solidFill>
              </a:rPr>
              <a:t>علم اجتماعي </a:t>
            </a:r>
            <a:r>
              <a:rPr lang="ar-JO" sz="3600" dirty="0" smtClean="0">
                <a:solidFill>
                  <a:srgbClr val="FFFF00"/>
                </a:solidFill>
              </a:rPr>
              <a:t>(</a:t>
            </a:r>
            <a:r>
              <a:rPr lang="ar-JO" sz="3600" dirty="0">
                <a:solidFill>
                  <a:srgbClr val="FFFF00"/>
                </a:solidFill>
              </a:rPr>
              <a:t>تتعامل مع العنصر البشري الذي يصعب التكهّن بسلوكه) </a:t>
            </a:r>
            <a:r>
              <a:rPr lang="ar-JO" sz="3600" dirty="0"/>
              <a:t/>
            </a:r>
            <a:br>
              <a:rPr lang="ar-JO" sz="3600" dirty="0"/>
            </a:br>
            <a:r>
              <a:rPr lang="ar-JO" sz="3600" b="0" dirty="0"/>
              <a:t>3-</a:t>
            </a:r>
            <a:r>
              <a:rPr lang="ar-JO" sz="3600" dirty="0" smtClean="0"/>
              <a:t> </a:t>
            </a:r>
            <a:r>
              <a:rPr lang="ar-JO" sz="3600" dirty="0" smtClean="0">
                <a:solidFill>
                  <a:srgbClr val="FF0000"/>
                </a:solidFill>
              </a:rPr>
              <a:t>أنها </a:t>
            </a:r>
            <a:r>
              <a:rPr lang="ar-JO" sz="3600" dirty="0">
                <a:solidFill>
                  <a:srgbClr val="FF0000"/>
                </a:solidFill>
              </a:rPr>
              <a:t>علم يستقي من علوم أخرى وبدرجات </a:t>
            </a:r>
            <a:r>
              <a:rPr lang="ar-JO" sz="3600" dirty="0" smtClean="0">
                <a:solidFill>
                  <a:srgbClr val="FF0000"/>
                </a:solidFill>
              </a:rPr>
              <a:t>متداخلة ومعقّدة </a:t>
            </a:r>
            <a:r>
              <a:rPr lang="ar-JO" sz="3600" dirty="0" smtClean="0">
                <a:solidFill>
                  <a:schemeClr val="accent3"/>
                </a:solidFill>
              </a:rPr>
              <a:t/>
            </a:r>
            <a:br>
              <a:rPr lang="ar-JO" sz="3600" dirty="0" smtClean="0">
                <a:solidFill>
                  <a:schemeClr val="accent3"/>
                </a:solidFill>
              </a:rPr>
            </a:br>
            <a:r>
              <a:rPr lang="ar-JO" sz="3600" dirty="0"/>
              <a:t>4-</a:t>
            </a:r>
            <a:r>
              <a:rPr lang="ar-JO" sz="3600" dirty="0" smtClean="0">
                <a:solidFill>
                  <a:schemeClr val="accent3"/>
                </a:solidFill>
              </a:rPr>
              <a:t> </a:t>
            </a:r>
            <a:r>
              <a:rPr lang="ar-JO" sz="3600" dirty="0" smtClean="0">
                <a:solidFill>
                  <a:srgbClr val="75EBA5"/>
                </a:solidFill>
              </a:rPr>
              <a:t>أنه علم موقفيّ </a:t>
            </a:r>
            <a:r>
              <a:rPr lang="ar-JO" sz="3600" b="0" dirty="0">
                <a:solidFill>
                  <a:schemeClr val="bg2"/>
                </a:solidFill>
              </a:rPr>
              <a:t/>
            </a:r>
            <a:br>
              <a:rPr lang="ar-JO" sz="3600" b="0" dirty="0">
                <a:solidFill>
                  <a:schemeClr val="bg2"/>
                </a:solidFill>
              </a:rPr>
            </a:br>
            <a:endParaRPr lang="en-US" sz="3600" b="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116632"/>
            <a:ext cx="66752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5400" dirty="0">
                <a:solidFill>
                  <a:srgbClr val="FFFF00"/>
                </a:solidFill>
                <a:cs typeface="+mj-cs"/>
              </a:rPr>
              <a:t>مفهوم الإدارة وتعريف الإدارة</a:t>
            </a:r>
            <a:endParaRPr lang="en-US" sz="5400" dirty="0">
              <a:solidFill>
                <a:srgbClr val="FFFF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221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1"/>
            <a:ext cx="7886700" cy="914400"/>
          </a:xfrm>
        </p:spPr>
        <p:txBody>
          <a:bodyPr/>
          <a:lstStyle/>
          <a:p>
            <a:pPr algn="r"/>
            <a:r>
              <a:rPr lang="ar-JO" sz="3600" dirty="0" smtClean="0">
                <a:solidFill>
                  <a:srgbClr val="FFFF00"/>
                </a:solidFill>
              </a:rPr>
              <a:t> (تابع)  </a:t>
            </a:r>
            <a:r>
              <a:rPr lang="ar-JO" sz="3600" u="sng" dirty="0" smtClean="0">
                <a:solidFill>
                  <a:srgbClr val="FFFF00"/>
                </a:solidFill>
              </a:rPr>
              <a:t>مفهوم الإدارة وتعريف الإدارة</a:t>
            </a:r>
            <a:r>
              <a:rPr lang="en-GB" sz="3600" u="sng" dirty="0" smtClean="0">
                <a:solidFill>
                  <a:srgbClr val="FFFF00"/>
                </a:solidFill>
              </a:rPr>
              <a:t>  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1295401"/>
            <a:ext cx="8712968" cy="5373959"/>
          </a:xfrm>
        </p:spPr>
        <p:txBody>
          <a:bodyPr>
            <a:normAutofit/>
          </a:bodyPr>
          <a:lstStyle/>
          <a:p>
            <a:pPr marL="852487" indent="-742950" algn="r" rtl="1">
              <a:buNone/>
            </a:pPr>
            <a:r>
              <a:rPr lang="ar-JO" sz="2400" b="1" dirty="0" smtClean="0"/>
              <a:t>ولأن العوامل المؤثرة في تأصيل مفهوم الإدارة متعددة فإن تعريفها متنوع أيضًا وهذا عائد لوجود أكثر من زاوية يمكن تناول (الإدارة) من خلالها. فمثلًا</a:t>
            </a:r>
            <a:r>
              <a:rPr lang="ar-JO" sz="2400" b="1" dirty="0" smtClean="0"/>
              <a:t>:</a:t>
            </a:r>
            <a:endParaRPr lang="en-US" sz="2400" b="1" dirty="0" smtClean="0"/>
          </a:p>
          <a:p>
            <a:pPr marL="852487" indent="-742950" algn="r" rtl="1">
              <a:buNone/>
            </a:pPr>
            <a:endParaRPr lang="ar-JO" sz="2400" b="1" dirty="0" smtClean="0"/>
          </a:p>
          <a:p>
            <a:pPr marL="852487" indent="-742950" algn="r" rtl="1">
              <a:buNone/>
            </a:pPr>
            <a:r>
              <a:rPr lang="ar-JO" sz="2400" b="1" dirty="0" smtClean="0">
                <a:solidFill>
                  <a:srgbClr val="FFFF00"/>
                </a:solidFill>
              </a:rPr>
              <a:t>فريدرك تايلور </a:t>
            </a:r>
            <a:r>
              <a:rPr lang="ar-JO" sz="2400" b="1" dirty="0" smtClean="0"/>
              <a:t>(أبو الإدارة العلمية ومؤسس المدرسة الكلاسيكية في الإدارة) </a:t>
            </a:r>
            <a:r>
              <a:rPr lang="ar-JO" sz="2400" b="1" dirty="0" smtClean="0"/>
              <a:t>بأنها</a:t>
            </a:r>
            <a:r>
              <a:rPr lang="ar-JO" sz="2400" b="1" dirty="0" smtClean="0"/>
              <a:t>: </a:t>
            </a:r>
            <a:endParaRPr lang="en-US" sz="2400" b="1" dirty="0" smtClean="0"/>
          </a:p>
          <a:p>
            <a:pPr marL="852487" indent="-742950" algn="r" rtl="1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" </a:t>
            </a:r>
            <a:r>
              <a:rPr lang="ar-JO" sz="2400" b="1" dirty="0" smtClean="0">
                <a:solidFill>
                  <a:srgbClr val="FF0000"/>
                </a:solidFill>
              </a:rPr>
              <a:t>المعرفة الدقيقة لما تريد من الرجال ان يعملوه ثم التأكد من أنهم يقومون بعملهم بأحسن طريقة وأرخصها </a:t>
            </a:r>
            <a:r>
              <a:rPr lang="ar-JO" sz="2400" b="1" dirty="0" smtClean="0">
                <a:solidFill>
                  <a:srgbClr val="FF0000"/>
                </a:solidFill>
              </a:rPr>
              <a:t>“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852487" indent="-742950" algn="r" rtl="1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marL="852487" indent="-742950" algn="r" rtl="1">
              <a:buNone/>
            </a:pPr>
            <a:r>
              <a:rPr lang="ar-JO" sz="2400" b="1" dirty="0"/>
              <a:t>فيما يقول </a:t>
            </a:r>
            <a:r>
              <a:rPr lang="ar-JO" sz="2400" b="1" dirty="0" smtClean="0">
                <a:solidFill>
                  <a:srgbClr val="FFFF00"/>
                </a:solidFill>
              </a:rPr>
              <a:t>هنري فايول </a:t>
            </a:r>
            <a:r>
              <a:rPr lang="ar-JO" sz="2400" b="1" dirty="0"/>
              <a:t>(الأب الحقيقي للإدارة الحديثة) بأنها</a:t>
            </a:r>
            <a:r>
              <a:rPr lang="ar-JO" sz="2400" b="1" dirty="0" smtClean="0"/>
              <a:t>:</a:t>
            </a:r>
            <a:endParaRPr lang="en-US" sz="2400" b="1" dirty="0" smtClean="0"/>
          </a:p>
          <a:p>
            <a:pPr marL="852487" indent="-742950" algn="r" rtl="1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" </a:t>
            </a:r>
            <a:r>
              <a:rPr lang="ar-JO" sz="2400" b="1" dirty="0">
                <a:solidFill>
                  <a:srgbClr val="FF0000"/>
                </a:solidFill>
              </a:rPr>
              <a:t>أن تتنبأ وأن تخطط وأن تنظّم وأن تصدر الأوامر وأن تنسّق وأن </a:t>
            </a:r>
            <a:r>
              <a:rPr lang="ar-JO" sz="2400" b="1" dirty="0" smtClean="0">
                <a:solidFill>
                  <a:srgbClr val="FF0000"/>
                </a:solidFill>
              </a:rPr>
              <a:t>تراقب </a:t>
            </a:r>
            <a:r>
              <a:rPr lang="ar-JO" sz="2400" b="1" dirty="0" smtClean="0">
                <a:solidFill>
                  <a:srgbClr val="FF0000"/>
                </a:solidFill>
              </a:rPr>
              <a:t>“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852487" indent="-742950" algn="r" rtl="1">
              <a:buNone/>
            </a:pPr>
            <a:endParaRPr lang="ar-JO" sz="2400" b="1" dirty="0">
              <a:solidFill>
                <a:srgbClr val="FF0000"/>
              </a:solidFill>
            </a:endParaRPr>
          </a:p>
          <a:p>
            <a:pPr marL="852487" indent="-742950" algn="r" rtl="1">
              <a:buNone/>
            </a:pPr>
            <a:r>
              <a:rPr lang="ar-JO" sz="2400" b="1" dirty="0" smtClean="0"/>
              <a:t>فيما يذهب </a:t>
            </a:r>
            <a:r>
              <a:rPr lang="ar-JO" sz="2400" b="1" dirty="0" smtClean="0">
                <a:solidFill>
                  <a:srgbClr val="FFFF00"/>
                </a:solidFill>
              </a:rPr>
              <a:t>شستر برنارد </a:t>
            </a:r>
            <a:r>
              <a:rPr lang="ar-JO" sz="2400" b="1" dirty="0"/>
              <a:t>(من منظّري علم الإدارة الأوائل) </a:t>
            </a:r>
            <a:r>
              <a:rPr lang="ar-JO" sz="2400" b="1" dirty="0" smtClean="0"/>
              <a:t>بأنها ببساطة: </a:t>
            </a:r>
            <a:endParaRPr lang="ar-JO" sz="2400" b="1" dirty="0"/>
          </a:p>
          <a:p>
            <a:pPr marL="852487" indent="-742950" algn="r" rtl="1">
              <a:buNone/>
            </a:pPr>
            <a:r>
              <a:rPr lang="ar-JO" sz="2400" b="1" dirty="0">
                <a:solidFill>
                  <a:srgbClr val="FF0000"/>
                </a:solidFill>
              </a:rPr>
              <a:t>" ما يقوم به المدير من أعمال أثناء تأديته لوظيفته "</a:t>
            </a:r>
            <a:endParaRPr lang="en-US" sz="2400" b="1" dirty="0">
              <a:solidFill>
                <a:srgbClr val="FF0000"/>
              </a:solidFill>
            </a:endParaRPr>
          </a:p>
          <a:p>
            <a:pPr marL="852487" indent="-742950" algn="r" rtl="1">
              <a:buNone/>
            </a:pPr>
            <a:endParaRPr lang="ar-JO" sz="2400" b="1" dirty="0" smtClean="0"/>
          </a:p>
          <a:p>
            <a:pPr marL="852487" indent="-742950" algn="r" rtl="1">
              <a:buNone/>
            </a:pPr>
            <a:endParaRPr lang="ar-JO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71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6057900" cy="1325563"/>
          </a:xfrm>
        </p:spPr>
        <p:txBody>
          <a:bodyPr>
            <a:normAutofit/>
          </a:bodyPr>
          <a:lstStyle/>
          <a:p>
            <a:pPr algn="r"/>
            <a:r>
              <a:rPr lang="ar-JO" sz="3600" b="1" dirty="0" smtClean="0"/>
              <a:t>(تابع)  </a:t>
            </a:r>
            <a:r>
              <a:rPr lang="ar-JO" sz="3600" b="1" u="sng" dirty="0" smtClean="0"/>
              <a:t>مفهوم الإدارة وتعريف الإدارة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9552" y="1600200"/>
            <a:ext cx="8375848" cy="4853136"/>
          </a:xfrm>
        </p:spPr>
        <p:txBody>
          <a:bodyPr/>
          <a:lstStyle/>
          <a:p>
            <a:pPr marL="0" indent="0" algn="r">
              <a:buNone/>
            </a:pPr>
            <a:r>
              <a:rPr lang="ar-JO" sz="2800" b="1" dirty="0" smtClean="0">
                <a:solidFill>
                  <a:srgbClr val="FFFF00"/>
                </a:solidFill>
              </a:rPr>
              <a:t>ومع وجود هكذا تنوع في تعاريف علم الإدارة فإنه يمكن القول بأن جلّها يتمحور حول النقاط الآتية، فالإدارة:</a:t>
            </a:r>
          </a:p>
          <a:p>
            <a:pPr marL="0" indent="0" algn="r">
              <a:buNone/>
            </a:pPr>
            <a:endParaRPr lang="ar-JO" dirty="0"/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لها علاقة بالجماعة 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لها هدف/أهداف وكيفية العمل على تحقيقه/ا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تجعل الآخرين ينفذون الأعمال (ممارسة)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تحتاج إلى المعلومات الصحيحة لاتخاذ القرار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تحتاج إلى نظام اتصالات فعال 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2800" b="1" dirty="0" smtClean="0">
                <a:cs typeface="+mj-cs"/>
              </a:rPr>
              <a:t>تحتاج </a:t>
            </a:r>
            <a:r>
              <a:rPr lang="ar-JO" sz="2800" b="1" dirty="0">
                <a:cs typeface="+mj-cs"/>
              </a:rPr>
              <a:t>ل</a:t>
            </a:r>
            <a:r>
              <a:rPr lang="ar-JO" sz="2800" b="1" dirty="0" smtClean="0">
                <a:cs typeface="+mj-cs"/>
              </a:rPr>
              <a:t>آليات رقابة على الأداء </a:t>
            </a:r>
            <a:endParaRPr lang="en-US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175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886700" cy="1066801"/>
          </a:xfrm>
          <a:effectLst>
            <a:glow rad="50800">
              <a:schemeClr val="accent1">
                <a:alpha val="40000"/>
              </a:schemeClr>
            </a:glow>
            <a:outerShdw blurRad="50800" dist="38100" algn="l" rotWithShape="0">
              <a:schemeClr val="tx2">
                <a:lumMod val="25000"/>
                <a:alpha val="40000"/>
              </a:scheme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effectLst/>
              </a:rPr>
              <a:t>المدير: من هو، ما المطلوب منه، وما نطاقه أو مستواه في المنظمة؟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2132856"/>
            <a:ext cx="7886700" cy="4039344"/>
          </a:xfrm>
        </p:spPr>
        <p:txBody>
          <a:bodyPr>
            <a:normAutofit/>
          </a:bodyPr>
          <a:lstStyle/>
          <a:p>
            <a:pPr algn="r"/>
            <a:r>
              <a:rPr lang="ar-JO" sz="2400" b="1" dirty="0" smtClean="0">
                <a:solidFill>
                  <a:srgbClr val="FFFF00"/>
                </a:solidFill>
              </a:rPr>
              <a:t>ال</a:t>
            </a:r>
            <a:r>
              <a:rPr lang="ar-LB" sz="2400" b="1" dirty="0" smtClean="0">
                <a:solidFill>
                  <a:srgbClr val="FFFF00"/>
                </a:solidFill>
              </a:rPr>
              <a:t>مد</a:t>
            </a:r>
            <a:r>
              <a:rPr lang="ar-JO" sz="2800" b="1" dirty="0" smtClean="0">
                <a:solidFill>
                  <a:srgbClr val="FFFF00"/>
                </a:solidFill>
              </a:rPr>
              <a:t>ير</a:t>
            </a:r>
            <a:r>
              <a:rPr lang="ar-JO" sz="2800" b="1" dirty="0">
                <a:solidFill>
                  <a:srgbClr val="FFFF00"/>
                </a:solidFill>
              </a:rPr>
              <a:t>: </a:t>
            </a:r>
            <a:r>
              <a:rPr lang="ar-JO" sz="2800" b="1" dirty="0"/>
              <a:t>يسعى لتنفيذ </a:t>
            </a:r>
            <a:r>
              <a:rPr lang="ar-JO" sz="2800" b="1" dirty="0" smtClean="0"/>
              <a:t>الأعمال والمهام بواسطة الآخرين وعن طريقهم. لذلك </a:t>
            </a:r>
            <a:r>
              <a:rPr lang="ar-JO" sz="2800" b="1" dirty="0"/>
              <a:t>يكون من </a:t>
            </a:r>
            <a:r>
              <a:rPr lang="ar-JO" sz="2800" b="1" dirty="0" smtClean="0"/>
              <a:t>واجبات أي مدير، إلى </a:t>
            </a:r>
            <a:r>
              <a:rPr lang="ar-JO" sz="2800" b="1" dirty="0"/>
              <a:t>جانب ما يقوم به </a:t>
            </a:r>
            <a:r>
              <a:rPr lang="ar-JO" sz="2800" b="1" dirty="0" smtClean="0"/>
              <a:t>شخصيًا </a:t>
            </a:r>
            <a:r>
              <a:rPr lang="ar-JO" sz="2800" b="1" dirty="0"/>
              <a:t>من </a:t>
            </a:r>
            <a:r>
              <a:rPr lang="ar-JO" sz="2800" b="1" dirty="0" smtClean="0"/>
              <a:t>مهام، الإشراف </a:t>
            </a:r>
            <a:r>
              <a:rPr lang="ar-JO" sz="2800" b="1" dirty="0"/>
              <a:t>على </a:t>
            </a:r>
            <a:r>
              <a:rPr lang="ar-JO" sz="2800" b="1" dirty="0" smtClean="0"/>
              <a:t>آخرين </a:t>
            </a:r>
            <a:r>
              <a:rPr lang="ar-JO" sz="2800" b="1" dirty="0"/>
              <a:t>ينفذون ما يطلبه منهم ضمن نطاق </a:t>
            </a:r>
            <a:r>
              <a:rPr lang="ar-JO" sz="2800" b="1" dirty="0" smtClean="0"/>
              <a:t>وظائفهم المحدّدة.</a:t>
            </a:r>
          </a:p>
          <a:p>
            <a:pPr algn="r"/>
            <a:endParaRPr lang="ar-JO" sz="2800" b="1" dirty="0"/>
          </a:p>
          <a:p>
            <a:pPr algn="r"/>
            <a:r>
              <a:rPr lang="ar-JO" sz="2800" b="1" dirty="0">
                <a:solidFill>
                  <a:srgbClr val="FFFF00"/>
                </a:solidFill>
              </a:rPr>
              <a:t>المرؤوس: </a:t>
            </a:r>
            <a:r>
              <a:rPr lang="ar-JO" sz="2800" b="1" dirty="0"/>
              <a:t>هو الشخص الذي يقوم بتنفيذ عمله ولكن لا تقع عليه مسؤولية الاشراف على غيره. </a:t>
            </a:r>
            <a:endParaRPr lang="en-US" sz="2800" b="1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9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886700" cy="1219200"/>
          </a:xfrm>
          <a:effectLst>
            <a:glow rad="50800">
              <a:schemeClr val="accent1">
                <a:alpha val="40000"/>
              </a:schemeClr>
            </a:glow>
            <a:outerShdw blurRad="50800" dist="38100" algn="l" rotWithShape="0">
              <a:schemeClr val="tx2">
                <a:lumMod val="25000"/>
                <a:alpha val="40000"/>
              </a:scheme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ar-JO" sz="5400" dirty="0" smtClean="0">
                <a:solidFill>
                  <a:srgbClr val="FFFF00"/>
                </a:solidFill>
              </a:rPr>
              <a:t>المستويات الإدارية</a:t>
            </a: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4" y="1988840"/>
            <a:ext cx="7886700" cy="3657600"/>
          </a:xfrm>
        </p:spPr>
        <p:txBody>
          <a:bodyPr>
            <a:noAutofit/>
          </a:bodyPr>
          <a:lstStyle/>
          <a:p>
            <a:pPr marL="852487" indent="-742950" algn="r" rtl="1">
              <a:buFont typeface="+mj-lt"/>
              <a:buAutoNum type="arabicParenR"/>
            </a:pPr>
            <a:r>
              <a:rPr lang="ar-JO" sz="4000" b="1" dirty="0" smtClean="0">
                <a:solidFill>
                  <a:schemeClr val="tx1"/>
                </a:solidFill>
                <a:cs typeface="+mj-cs"/>
              </a:rPr>
              <a:t>الإدارة </a:t>
            </a:r>
            <a:r>
              <a:rPr lang="ar-JO" sz="4000" b="1" dirty="0">
                <a:solidFill>
                  <a:schemeClr val="tx1"/>
                </a:solidFill>
                <a:cs typeface="+mj-cs"/>
              </a:rPr>
              <a:t>العليا </a:t>
            </a:r>
          </a:p>
          <a:p>
            <a:pPr marL="852487" indent="-742950" algn="r" rtl="1">
              <a:buFont typeface="+mj-lt"/>
              <a:buAutoNum type="arabicParenR"/>
            </a:pPr>
            <a:endParaRPr lang="ar-JO" sz="4000" b="1" dirty="0">
              <a:solidFill>
                <a:schemeClr val="bg1"/>
              </a:solidFill>
              <a:cs typeface="+mj-cs"/>
            </a:endParaRPr>
          </a:p>
          <a:p>
            <a:pPr marL="852487" indent="-742950" algn="r" rtl="1">
              <a:buFont typeface="+mj-lt"/>
              <a:buAutoNum type="arabicParenR"/>
            </a:pPr>
            <a:r>
              <a:rPr lang="ar-JO" sz="4000" b="1" dirty="0" smtClean="0">
                <a:solidFill>
                  <a:schemeClr val="tx1"/>
                </a:solidFill>
                <a:cs typeface="+mj-cs"/>
              </a:rPr>
              <a:t>الإدارة </a:t>
            </a:r>
            <a:r>
              <a:rPr lang="ar-JO" sz="4000" b="1" dirty="0">
                <a:solidFill>
                  <a:schemeClr val="tx1"/>
                </a:solidFill>
                <a:cs typeface="+mj-cs"/>
              </a:rPr>
              <a:t>الوسطى </a:t>
            </a:r>
          </a:p>
          <a:p>
            <a:pPr marL="852487" indent="-742950" algn="r" rtl="1">
              <a:buFont typeface="+mj-lt"/>
              <a:buAutoNum type="arabicParenR"/>
            </a:pPr>
            <a:endParaRPr lang="ar-JO" sz="4000" b="1" dirty="0">
              <a:solidFill>
                <a:schemeClr val="bg1"/>
              </a:solidFill>
              <a:cs typeface="+mj-cs"/>
            </a:endParaRPr>
          </a:p>
          <a:p>
            <a:pPr marL="852487" indent="-742950" algn="r" rtl="1">
              <a:buFont typeface="+mj-lt"/>
              <a:buAutoNum type="arabicParenR"/>
            </a:pPr>
            <a:r>
              <a:rPr lang="ar-JO" sz="4000" b="1" dirty="0" smtClean="0">
                <a:solidFill>
                  <a:schemeClr val="tx1"/>
                </a:solidFill>
                <a:cs typeface="+mj-cs"/>
              </a:rPr>
              <a:t>الإدارة </a:t>
            </a:r>
            <a:r>
              <a:rPr lang="ar-JO" sz="4000" b="1" dirty="0">
                <a:solidFill>
                  <a:schemeClr val="tx1"/>
                </a:solidFill>
                <a:cs typeface="+mj-cs"/>
              </a:rPr>
              <a:t>الدنيا</a:t>
            </a:r>
            <a:endParaRPr lang="en-US" sz="4000" b="1" dirty="0">
              <a:solidFill>
                <a:schemeClr val="tx1"/>
              </a:solidFill>
              <a:cs typeface="+mj-cs"/>
            </a:endParaRPr>
          </a:p>
          <a:p>
            <a:pPr algn="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747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71600" y="685800"/>
            <a:ext cx="75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4000" b="1" dirty="0">
                <a:solidFill>
                  <a:srgbClr val="FFFF00"/>
                </a:solidFill>
                <a:cs typeface="+mj-cs"/>
              </a:rPr>
              <a:t>المهارات الادارية </a:t>
            </a:r>
            <a:r>
              <a:rPr lang="ar-JO" sz="4000" b="1" dirty="0" smtClean="0">
                <a:solidFill>
                  <a:srgbClr val="FFFF00"/>
                </a:solidFill>
                <a:cs typeface="+mj-cs"/>
              </a:rPr>
              <a:t>المطلوبة</a:t>
            </a:r>
            <a:r>
              <a:rPr lang="ar-JO" sz="4000" b="1" dirty="0">
                <a:solidFill>
                  <a:srgbClr val="FFFF00"/>
                </a:solidFill>
                <a:cs typeface="+mj-cs"/>
              </a:rPr>
              <a:t> </a:t>
            </a:r>
            <a:r>
              <a:rPr lang="ar-JO" sz="4000" b="1" dirty="0" smtClean="0">
                <a:solidFill>
                  <a:srgbClr val="FFFF00"/>
                </a:solidFill>
                <a:cs typeface="+mj-cs"/>
              </a:rPr>
              <a:t>لكل مستوى </a:t>
            </a:r>
            <a:endParaRPr lang="en-US" sz="4000" b="1" dirty="0"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8458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95350" y="1295400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6000" dirty="0" smtClean="0"/>
              <a:t>شكرا لحسن استماعكم</a:t>
            </a:r>
            <a:endParaRPr lang="en-US" sz="6000" dirty="0"/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190" y="2938590"/>
            <a:ext cx="2047619" cy="2047619"/>
          </a:xfrm>
          <a:noFill/>
        </p:spPr>
      </p:pic>
    </p:spTree>
    <p:extLst>
      <p:ext uri="{BB962C8B-B14F-4D97-AF65-F5344CB8AC3E}">
        <p14:creationId xmlns:p14="http://schemas.microsoft.com/office/powerpoint/2010/main" val="26305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ar-JO" altLang="ar-JO" smtClean="0">
              <a:solidFill>
                <a:srgbClr val="FFFFFF"/>
              </a:solidFill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403648" y="2060848"/>
            <a:ext cx="613251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8990" y="5408613"/>
            <a:ext cx="9144000" cy="1449387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altLang="en-US" b="1" smtClean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73288" y="1095859"/>
            <a:ext cx="496411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5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مقدمة </a:t>
            </a:r>
            <a:r>
              <a:rPr lang="ar-JO" sz="5000" b="1" dirty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5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</a:t>
            </a:r>
            <a:endParaRPr lang="ar-JO" sz="5000" dirty="0">
              <a:solidFill>
                <a:srgbClr val="DADADA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67744" y="2348880"/>
            <a:ext cx="51816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الأول: مدخل إلى علم الإدارة</a:t>
            </a: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الأول: ماهية الإدارة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b="1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1691680" y="5589240"/>
            <a:ext cx="6791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 eaLnBrk="0" hangingPunct="0">
              <a:spcBef>
                <a:spcPct val="20000"/>
              </a:spcBef>
              <a:buClr>
                <a:srgbClr val="CCCCFF"/>
              </a:buClr>
              <a:buSzPct val="90000"/>
              <a:buFont typeface="Wingdings" pitchFamily="2" charset="2"/>
              <a:buNone/>
            </a:pPr>
            <a:r>
              <a:rPr lang="ar-SA" altLang="en-US" sz="4800" baseline="-25000" dirty="0" smtClean="0">
                <a:latin typeface="Arial" charset="0"/>
                <a:cs typeface="+mn-cs"/>
              </a:rPr>
              <a:t>د</a:t>
            </a:r>
            <a:r>
              <a:rPr lang="ar-LB" altLang="en-US" sz="4800" baseline="-25000" dirty="0" smtClean="0">
                <a:latin typeface="Arial" charset="0"/>
                <a:cs typeface="+mn-cs"/>
              </a:rPr>
              <a:t> . هيثم جعفر- كلية ال</a:t>
            </a:r>
            <a:r>
              <a:rPr lang="ar-JO" altLang="en-US" sz="4800" baseline="-25000" dirty="0" smtClean="0">
                <a:latin typeface="Arial" charset="0"/>
                <a:cs typeface="+mn-cs"/>
              </a:rPr>
              <a:t>أ</a:t>
            </a:r>
            <a:r>
              <a:rPr lang="ar-LB" altLang="en-US" sz="4800" baseline="-25000" dirty="0" smtClean="0">
                <a:latin typeface="Arial" charset="0"/>
                <a:cs typeface="+mn-cs"/>
              </a:rPr>
              <a:t>عمال </a:t>
            </a:r>
            <a:r>
              <a:rPr lang="ar-SA" altLang="en-US" sz="4800" baseline="-25000" dirty="0" smtClean="0">
                <a:latin typeface="Arial" charset="0"/>
                <a:cs typeface="+mn-cs"/>
              </a:rPr>
              <a:t>- جامعة فيلادلفيا</a:t>
            </a:r>
            <a:endParaRPr lang="en-US" altLang="en-US" sz="4800" baseline="-25000" dirty="0" smtClean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00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-8451653"/>
            <a:ext cx="7923212" cy="15081052"/>
          </a:xfrm>
        </p:spPr>
        <p:txBody>
          <a:bodyPr/>
          <a:lstStyle/>
          <a:p>
            <a:pPr marR="0" algn="r"/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5400" u="sng" dirty="0" smtClean="0">
                <a:solidFill>
                  <a:srgbClr val="FFFF00"/>
                </a:solidFill>
              </a:rPr>
              <a:t>الأهداف </a:t>
            </a:r>
            <a:r>
              <a:rPr lang="ar-JO" altLang="en-US" sz="5400" u="sng" dirty="0">
                <a:solidFill>
                  <a:srgbClr val="FFFF00"/>
                </a:solidFill>
              </a:rPr>
              <a:t>التعليمية </a:t>
            </a: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SA" altLang="en-US" sz="3200" u="sng" dirty="0">
                <a:solidFill>
                  <a:srgbClr val="FFC000"/>
                </a:solidFill>
              </a:rPr>
              <a:t/>
            </a:r>
            <a:br>
              <a:rPr lang="ar-SA" altLang="en-US" sz="3200" u="sng" dirty="0">
                <a:solidFill>
                  <a:srgbClr val="FFC000"/>
                </a:solidFill>
              </a:rPr>
            </a:b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1)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توصيف الإدارة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كمفهوم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 كعلم و كفنّ</a:t>
            </a:r>
            <a:b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2) التعرف على:</a:t>
            </a:r>
            <a:b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/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مكونات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العملية الإدارية</a:t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مجالات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الإدارة والوظائف الإدارية </a:t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علاقة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الإدارة بالعلوم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الأخرى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/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الفرق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بين الإدارة العامة وإدارة الأعمال </a:t>
            </a:r>
            <a:r>
              <a:rPr lang="ar-JO" altLang="en-US" dirty="0">
                <a:solidFill>
                  <a:schemeClr val="bg1"/>
                </a:solidFill>
              </a:rPr>
              <a:t/>
            </a:r>
            <a:br>
              <a:rPr lang="ar-JO" altLang="en-US" dirty="0">
                <a:solidFill>
                  <a:schemeClr val="bg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5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4"/>
          <p:cNvGrpSpPr>
            <a:grpSpLocks/>
          </p:cNvGrpSpPr>
          <p:nvPr/>
        </p:nvGrpSpPr>
        <p:grpSpPr bwMode="auto">
          <a:xfrm>
            <a:off x="6781800" y="1761865"/>
            <a:ext cx="1701800" cy="4876800"/>
            <a:chOff x="5850723" y="160567"/>
            <a:chExt cx="2632876" cy="5579833"/>
          </a:xfrm>
        </p:grpSpPr>
        <p:sp>
          <p:nvSpPr>
            <p:cNvPr id="5" name="Ellipse 98"/>
            <p:cNvSpPr/>
            <p:nvPr/>
          </p:nvSpPr>
          <p:spPr bwMode="auto">
            <a:xfrm flipH="1">
              <a:off x="5850723" y="4522025"/>
              <a:ext cx="2158681" cy="1218375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1000">
                  <a:schemeClr val="bg1">
                    <a:lumMod val="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-105" charset="-128"/>
                </a:defRPr>
              </a:lvl9pPr>
            </a:lstStyle>
            <a:p>
              <a:pPr algn="ctr" eaLnBrk="1" hangingPunct="1">
                <a:defRPr/>
              </a:pPr>
              <a:endParaRPr lang="en-US" sz="1800" dirty="0" smtClean="0">
                <a:solidFill>
                  <a:srgbClr val="FFFFFF"/>
                </a:solidFill>
                <a:latin typeface="Calibri" pitchFamily="-105" charset="0"/>
              </a:endParaRPr>
            </a:p>
          </p:txBody>
        </p:sp>
        <p:sp>
          <p:nvSpPr>
            <p:cNvPr id="6" name="Freeform 5"/>
            <p:cNvSpPr>
              <a:spLocks noChangeArrowheads="1"/>
            </p:cNvSpPr>
            <p:nvPr/>
          </p:nvSpPr>
          <p:spPr bwMode="auto">
            <a:xfrm>
              <a:off x="6196695" y="1209861"/>
              <a:ext cx="2042502" cy="4208290"/>
            </a:xfrm>
            <a:custGeom>
              <a:avLst/>
              <a:gdLst>
                <a:gd name="T0" fmla="*/ 0 w 2042583"/>
                <a:gd name="T1" fmla="*/ 0 h 4208992"/>
                <a:gd name="T2" fmla="*/ 2042583 w 2042583"/>
                <a:gd name="T3" fmla="*/ 4208992 h 4208992"/>
              </a:gdLst>
              <a:ahLst/>
              <a:cxnLst/>
              <a:rect l="T0" t="T1" r="T2" b="T3"/>
              <a:pathLst>
                <a:path w="2042583" h="4208992">
                  <a:moveTo>
                    <a:pt x="299508" y="1021291"/>
                  </a:moveTo>
                  <a:cubicBezTo>
                    <a:pt x="365124" y="1013883"/>
                    <a:pt x="428625" y="1023761"/>
                    <a:pt x="477308" y="1012825"/>
                  </a:cubicBezTo>
                  <a:cubicBezTo>
                    <a:pt x="525991" y="1001889"/>
                    <a:pt x="591608" y="982133"/>
                    <a:pt x="591608" y="955675"/>
                  </a:cubicBezTo>
                  <a:cubicBezTo>
                    <a:pt x="591608" y="929217"/>
                    <a:pt x="509058" y="884767"/>
                    <a:pt x="477308" y="854075"/>
                  </a:cubicBezTo>
                  <a:cubicBezTo>
                    <a:pt x="445558" y="823383"/>
                    <a:pt x="424391" y="802217"/>
                    <a:pt x="401108" y="771525"/>
                  </a:cubicBezTo>
                  <a:cubicBezTo>
                    <a:pt x="377825" y="740833"/>
                    <a:pt x="354541" y="711200"/>
                    <a:pt x="337608" y="669925"/>
                  </a:cubicBezTo>
                  <a:cubicBezTo>
                    <a:pt x="320675" y="628650"/>
                    <a:pt x="303741" y="577850"/>
                    <a:pt x="299508" y="523875"/>
                  </a:cubicBezTo>
                  <a:cubicBezTo>
                    <a:pt x="295275" y="469900"/>
                    <a:pt x="298450" y="401108"/>
                    <a:pt x="312208" y="346075"/>
                  </a:cubicBezTo>
                  <a:cubicBezTo>
                    <a:pt x="325966" y="291042"/>
                    <a:pt x="352425" y="237067"/>
                    <a:pt x="382058" y="193675"/>
                  </a:cubicBezTo>
                  <a:cubicBezTo>
                    <a:pt x="411691" y="150283"/>
                    <a:pt x="445558" y="115358"/>
                    <a:pt x="490008" y="85725"/>
                  </a:cubicBezTo>
                  <a:cubicBezTo>
                    <a:pt x="534458" y="56092"/>
                    <a:pt x="587375" y="29633"/>
                    <a:pt x="648758" y="15875"/>
                  </a:cubicBezTo>
                  <a:cubicBezTo>
                    <a:pt x="710141" y="2117"/>
                    <a:pt x="797983" y="0"/>
                    <a:pt x="858308" y="3175"/>
                  </a:cubicBezTo>
                  <a:cubicBezTo>
                    <a:pt x="918633" y="6350"/>
                    <a:pt x="958850" y="11642"/>
                    <a:pt x="1010708" y="34925"/>
                  </a:cubicBezTo>
                  <a:cubicBezTo>
                    <a:pt x="1062566" y="58208"/>
                    <a:pt x="1129241" y="96308"/>
                    <a:pt x="1169458" y="142875"/>
                  </a:cubicBezTo>
                  <a:cubicBezTo>
                    <a:pt x="1209675" y="189442"/>
                    <a:pt x="1235075" y="251883"/>
                    <a:pt x="1252008" y="314325"/>
                  </a:cubicBezTo>
                  <a:cubicBezTo>
                    <a:pt x="1268941" y="376767"/>
                    <a:pt x="1273175" y="459317"/>
                    <a:pt x="1271058" y="517525"/>
                  </a:cubicBezTo>
                  <a:cubicBezTo>
                    <a:pt x="1268941" y="575733"/>
                    <a:pt x="1256241" y="619125"/>
                    <a:pt x="1239308" y="663575"/>
                  </a:cubicBezTo>
                  <a:cubicBezTo>
                    <a:pt x="1222375" y="708025"/>
                    <a:pt x="1203325" y="742950"/>
                    <a:pt x="1169458" y="784225"/>
                  </a:cubicBezTo>
                  <a:cubicBezTo>
                    <a:pt x="1135591" y="825500"/>
                    <a:pt x="1063625" y="879475"/>
                    <a:pt x="1036108" y="911225"/>
                  </a:cubicBezTo>
                  <a:cubicBezTo>
                    <a:pt x="1008591" y="942975"/>
                    <a:pt x="960966" y="947208"/>
                    <a:pt x="1004358" y="974725"/>
                  </a:cubicBezTo>
                  <a:cubicBezTo>
                    <a:pt x="1047750" y="1002242"/>
                    <a:pt x="1175808" y="1067858"/>
                    <a:pt x="1296458" y="1076325"/>
                  </a:cubicBezTo>
                  <a:cubicBezTo>
                    <a:pt x="1417108" y="1084792"/>
                    <a:pt x="1676400" y="1055158"/>
                    <a:pt x="1728258" y="1025525"/>
                  </a:cubicBezTo>
                  <a:cubicBezTo>
                    <a:pt x="1780116" y="995892"/>
                    <a:pt x="1661583" y="951442"/>
                    <a:pt x="1607608" y="898525"/>
                  </a:cubicBezTo>
                  <a:cubicBezTo>
                    <a:pt x="1553633" y="845608"/>
                    <a:pt x="1459441" y="769408"/>
                    <a:pt x="1404408" y="708025"/>
                  </a:cubicBezTo>
                  <a:cubicBezTo>
                    <a:pt x="1349375" y="646642"/>
                    <a:pt x="1300691" y="590550"/>
                    <a:pt x="1277408" y="530225"/>
                  </a:cubicBezTo>
                  <a:cubicBezTo>
                    <a:pt x="1254125" y="469900"/>
                    <a:pt x="1278466" y="406400"/>
                    <a:pt x="1264708" y="346075"/>
                  </a:cubicBezTo>
                  <a:cubicBezTo>
                    <a:pt x="1250950" y="285750"/>
                    <a:pt x="1183216" y="175683"/>
                    <a:pt x="1194858" y="168275"/>
                  </a:cubicBezTo>
                  <a:cubicBezTo>
                    <a:pt x="1206500" y="160867"/>
                    <a:pt x="1299633" y="250825"/>
                    <a:pt x="1334558" y="301625"/>
                  </a:cubicBezTo>
                  <a:cubicBezTo>
                    <a:pt x="1369483" y="352425"/>
                    <a:pt x="1366308" y="422275"/>
                    <a:pt x="1404408" y="473075"/>
                  </a:cubicBezTo>
                  <a:cubicBezTo>
                    <a:pt x="1442508" y="523875"/>
                    <a:pt x="1471083" y="534458"/>
                    <a:pt x="1563158" y="606425"/>
                  </a:cubicBezTo>
                  <a:cubicBezTo>
                    <a:pt x="1655233" y="678392"/>
                    <a:pt x="1877483" y="831850"/>
                    <a:pt x="1956858" y="904875"/>
                  </a:cubicBezTo>
                  <a:cubicBezTo>
                    <a:pt x="2036233" y="977900"/>
                    <a:pt x="2036233" y="1002242"/>
                    <a:pt x="2039408" y="1044575"/>
                  </a:cubicBezTo>
                  <a:cubicBezTo>
                    <a:pt x="2042583" y="1086908"/>
                    <a:pt x="2034116" y="1119717"/>
                    <a:pt x="1975908" y="1158875"/>
                  </a:cubicBezTo>
                  <a:cubicBezTo>
                    <a:pt x="1917700" y="1198033"/>
                    <a:pt x="1800225" y="1225550"/>
                    <a:pt x="1690158" y="1279525"/>
                  </a:cubicBezTo>
                  <a:cubicBezTo>
                    <a:pt x="1580091" y="1333500"/>
                    <a:pt x="1381125" y="1388533"/>
                    <a:pt x="1315508" y="1482725"/>
                  </a:cubicBezTo>
                  <a:cubicBezTo>
                    <a:pt x="1249891" y="1576917"/>
                    <a:pt x="1296458" y="1694392"/>
                    <a:pt x="1296458" y="1844675"/>
                  </a:cubicBezTo>
                  <a:cubicBezTo>
                    <a:pt x="1296458" y="1994958"/>
                    <a:pt x="1315508" y="2156883"/>
                    <a:pt x="1315508" y="2384425"/>
                  </a:cubicBezTo>
                  <a:cubicBezTo>
                    <a:pt x="1315508" y="2611967"/>
                    <a:pt x="1298575" y="3021542"/>
                    <a:pt x="1296458" y="3209925"/>
                  </a:cubicBezTo>
                  <a:cubicBezTo>
                    <a:pt x="1294341" y="3398308"/>
                    <a:pt x="1285875" y="3412067"/>
                    <a:pt x="1302808" y="3514725"/>
                  </a:cubicBezTo>
                  <a:cubicBezTo>
                    <a:pt x="1319741" y="3617383"/>
                    <a:pt x="1375833" y="3736975"/>
                    <a:pt x="1398058" y="3825875"/>
                  </a:cubicBezTo>
                  <a:cubicBezTo>
                    <a:pt x="1420283" y="3914775"/>
                    <a:pt x="1443566" y="3987800"/>
                    <a:pt x="1436158" y="4048125"/>
                  </a:cubicBezTo>
                  <a:cubicBezTo>
                    <a:pt x="1428750" y="4108450"/>
                    <a:pt x="1389591" y="4167717"/>
                    <a:pt x="1353608" y="4187825"/>
                  </a:cubicBezTo>
                  <a:cubicBezTo>
                    <a:pt x="1317625" y="4207933"/>
                    <a:pt x="1262591" y="4208992"/>
                    <a:pt x="1220258" y="4168775"/>
                  </a:cubicBezTo>
                  <a:cubicBezTo>
                    <a:pt x="1177925" y="4128558"/>
                    <a:pt x="1136650" y="4025900"/>
                    <a:pt x="1099608" y="3946525"/>
                  </a:cubicBezTo>
                  <a:cubicBezTo>
                    <a:pt x="1062566" y="3867150"/>
                    <a:pt x="1011766" y="3762375"/>
                    <a:pt x="998008" y="3692525"/>
                  </a:cubicBezTo>
                  <a:cubicBezTo>
                    <a:pt x="984250" y="3622675"/>
                    <a:pt x="1027641" y="3662892"/>
                    <a:pt x="1017058" y="3527425"/>
                  </a:cubicBezTo>
                  <a:cubicBezTo>
                    <a:pt x="1006475" y="3391958"/>
                    <a:pt x="957791" y="3037417"/>
                    <a:pt x="934508" y="2879725"/>
                  </a:cubicBezTo>
                  <a:cubicBezTo>
                    <a:pt x="911225" y="2722033"/>
                    <a:pt x="905933" y="2626783"/>
                    <a:pt x="877358" y="2581275"/>
                  </a:cubicBezTo>
                  <a:cubicBezTo>
                    <a:pt x="848783" y="2535767"/>
                    <a:pt x="796925" y="2523067"/>
                    <a:pt x="763058" y="2606675"/>
                  </a:cubicBezTo>
                  <a:cubicBezTo>
                    <a:pt x="729191" y="2690283"/>
                    <a:pt x="701675" y="2931583"/>
                    <a:pt x="674158" y="3082925"/>
                  </a:cubicBezTo>
                  <a:cubicBezTo>
                    <a:pt x="646641" y="3234267"/>
                    <a:pt x="608541" y="3412067"/>
                    <a:pt x="597958" y="3514725"/>
                  </a:cubicBezTo>
                  <a:cubicBezTo>
                    <a:pt x="587375" y="3617383"/>
                    <a:pt x="642408" y="3606800"/>
                    <a:pt x="610658" y="3698875"/>
                  </a:cubicBezTo>
                  <a:cubicBezTo>
                    <a:pt x="578908" y="3790950"/>
                    <a:pt x="473075" y="3989917"/>
                    <a:pt x="407458" y="4067175"/>
                  </a:cubicBezTo>
                  <a:cubicBezTo>
                    <a:pt x="341841" y="4144433"/>
                    <a:pt x="262466" y="4163483"/>
                    <a:pt x="216958" y="4162425"/>
                  </a:cubicBezTo>
                  <a:cubicBezTo>
                    <a:pt x="171450" y="4161367"/>
                    <a:pt x="125941" y="4145492"/>
                    <a:pt x="134408" y="4060825"/>
                  </a:cubicBezTo>
                  <a:cubicBezTo>
                    <a:pt x="142875" y="3976158"/>
                    <a:pt x="238125" y="3753908"/>
                    <a:pt x="267758" y="3654425"/>
                  </a:cubicBezTo>
                  <a:cubicBezTo>
                    <a:pt x="297391" y="3554942"/>
                    <a:pt x="303741" y="3666067"/>
                    <a:pt x="312208" y="3463925"/>
                  </a:cubicBezTo>
                  <a:cubicBezTo>
                    <a:pt x="320675" y="3261783"/>
                    <a:pt x="315383" y="2762250"/>
                    <a:pt x="318558" y="2441575"/>
                  </a:cubicBezTo>
                  <a:cubicBezTo>
                    <a:pt x="321733" y="2120900"/>
                    <a:pt x="333375" y="1689100"/>
                    <a:pt x="331258" y="1539875"/>
                  </a:cubicBezTo>
                  <a:cubicBezTo>
                    <a:pt x="310091" y="1511098"/>
                    <a:pt x="306916" y="1536430"/>
                    <a:pt x="305858" y="1546225"/>
                  </a:cubicBezTo>
                  <a:cubicBezTo>
                    <a:pt x="298450" y="1683808"/>
                    <a:pt x="223308" y="2094442"/>
                    <a:pt x="210608" y="2276475"/>
                  </a:cubicBezTo>
                  <a:cubicBezTo>
                    <a:pt x="210608" y="2445808"/>
                    <a:pt x="319616" y="2525183"/>
                    <a:pt x="305858" y="2562225"/>
                  </a:cubicBezTo>
                  <a:cubicBezTo>
                    <a:pt x="292100" y="2599267"/>
                    <a:pt x="175683" y="2556933"/>
                    <a:pt x="128058" y="2498725"/>
                  </a:cubicBezTo>
                  <a:cubicBezTo>
                    <a:pt x="80433" y="2440517"/>
                    <a:pt x="27516" y="2334238"/>
                    <a:pt x="20108" y="2212975"/>
                  </a:cubicBezTo>
                  <a:cubicBezTo>
                    <a:pt x="0" y="2026756"/>
                    <a:pt x="0" y="1900767"/>
                    <a:pt x="1058" y="1781175"/>
                  </a:cubicBezTo>
                  <a:cubicBezTo>
                    <a:pt x="2116" y="1661583"/>
                    <a:pt x="4233" y="1603375"/>
                    <a:pt x="26458" y="1495425"/>
                  </a:cubicBezTo>
                  <a:cubicBezTo>
                    <a:pt x="48683" y="1387475"/>
                    <a:pt x="88900" y="1212497"/>
                    <a:pt x="134408" y="1133475"/>
                  </a:cubicBezTo>
                  <a:cubicBezTo>
                    <a:pt x="179916" y="1054453"/>
                    <a:pt x="242358" y="1041399"/>
                    <a:pt x="299508" y="1021291"/>
                  </a:cubicBezTo>
                  <a:close/>
                </a:path>
              </a:pathLst>
            </a:custGeom>
            <a:gradFill rotWithShape="1">
              <a:gsLst>
                <a:gs pos="0">
                  <a:srgbClr val="262626"/>
                </a:gs>
                <a:gs pos="23000">
                  <a:srgbClr val="0D0D0D"/>
                </a:gs>
                <a:gs pos="50000">
                  <a:srgbClr val="262626"/>
                </a:gs>
                <a:gs pos="100000">
                  <a:srgbClr val="000000"/>
                </a:gs>
              </a:gsLst>
              <a:lin ang="5400000"/>
            </a:gradFill>
            <a:ln w="9525">
              <a:solidFill>
                <a:srgbClr val="0D0D0D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latin typeface="Calibri" pitchFamily="-105" charset="0"/>
                <a:ea typeface="ＭＳ Ｐゴシック" pitchFamily="-105" charset="-128"/>
              </a:endParaRPr>
            </a:p>
          </p:txBody>
        </p:sp>
        <p:sp>
          <p:nvSpPr>
            <p:cNvPr id="7" name="TextBox 101"/>
            <p:cNvSpPr txBox="1">
              <a:spLocks noChangeArrowheads="1"/>
            </p:cNvSpPr>
            <p:nvPr/>
          </p:nvSpPr>
          <p:spPr bwMode="auto">
            <a:xfrm rot="1702649">
              <a:off x="7442199" y="160567"/>
              <a:ext cx="1041400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nb-NO" sz="8800" b="1">
                  <a:solidFill>
                    <a:srgbClr val="BB0202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602973" y="1259072"/>
              <a:ext cx="788752" cy="544490"/>
            </a:xfrm>
            <a:prstGeom prst="ellipse">
              <a:avLst/>
            </a:prstGeom>
            <a:gradFill>
              <a:gsLst>
                <a:gs pos="0">
                  <a:schemeClr val="tx1">
                    <a:lumMod val="75000"/>
                    <a:lumOff val="25000"/>
                  </a:schemeClr>
                </a:gs>
                <a:gs pos="64000">
                  <a:schemeClr val="accent1">
                    <a:tint val="50000"/>
                    <a:shade val="100000"/>
                    <a:satMod val="350000"/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  <a:ea typeface="ＭＳ Ｐゴシック" pitchFamily="-105" charset="-128"/>
              </a:endParaRPr>
            </a:p>
          </p:txBody>
        </p: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92188" y="733961"/>
            <a:ext cx="7923212" cy="1552039"/>
          </a:xfrm>
        </p:spPr>
        <p:txBody>
          <a:bodyPr/>
          <a:lstStyle/>
          <a:p>
            <a:pPr algn="ctr"/>
            <a:r>
              <a:rPr lang="ar-JO" sz="8000" dirty="0" smtClean="0">
                <a:solidFill>
                  <a:srgbClr val="FFFF00"/>
                </a:solidFill>
              </a:rPr>
              <a:t>ما هي الإدارة؟</a:t>
            </a:r>
            <a:endParaRPr lang="en-US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8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323671"/>
            <a:ext cx="7923212" cy="1200329"/>
          </a:xfrm>
        </p:spPr>
        <p:txBody>
          <a:bodyPr/>
          <a:lstStyle/>
          <a:p>
            <a:pPr algn="ctr"/>
            <a:r>
              <a:rPr lang="ar-JO" sz="7200" dirty="0" smtClean="0"/>
              <a:t>الإدارة هي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73238"/>
            <a:ext cx="7924800" cy="4758226"/>
          </a:xfrm>
        </p:spPr>
        <p:txBody>
          <a:bodyPr/>
          <a:lstStyle/>
          <a:p>
            <a:pPr marL="852487" indent="-742950" algn="r" rtl="1">
              <a:buNone/>
            </a:pPr>
            <a:r>
              <a:rPr lang="ar-JO" sz="3200" b="1" i="0" dirty="0" smtClean="0">
                <a:solidFill>
                  <a:srgbClr val="FFFF00"/>
                </a:solidFill>
              </a:rPr>
              <a:t>كواحد من العلوم الاجتماعية والإنسانية فالإدارة مفهوم يستخدم للتعبير </a:t>
            </a:r>
            <a:r>
              <a:rPr lang="ar-JO" sz="3200" b="1" i="0" dirty="0">
                <a:solidFill>
                  <a:srgbClr val="FFFF00"/>
                </a:solidFill>
              </a:rPr>
              <a:t>عن معان مختلفة مثل:</a:t>
            </a:r>
          </a:p>
          <a:p>
            <a:pPr marL="852487" indent="-742950" algn="r" rtl="1">
              <a:buNone/>
            </a:pPr>
            <a:r>
              <a:rPr lang="ar-JO" sz="3600" i="0" dirty="0">
                <a:solidFill>
                  <a:srgbClr val="FFC000"/>
                </a:solidFill>
              </a:rPr>
              <a:t> </a:t>
            </a:r>
          </a:p>
          <a:p>
            <a:pPr marL="852487" indent="-742950" algn="r" rtl="1">
              <a:buFont typeface="Wingdings" pitchFamily="2" charset="2"/>
              <a:buChar char="v"/>
            </a:pPr>
            <a:r>
              <a:rPr lang="ar-JO" i="0" dirty="0">
                <a:solidFill>
                  <a:srgbClr val="FFC000"/>
                </a:solidFill>
              </a:rPr>
              <a:t> </a:t>
            </a:r>
            <a:r>
              <a:rPr lang="ar-JO" b="1" i="0" dirty="0"/>
              <a:t>الممارسات المطلوبة لتنفيذ الأعمال بواسطة جهود </a:t>
            </a:r>
            <a:r>
              <a:rPr lang="ar-JO" b="1" i="0" dirty="0" smtClean="0"/>
              <a:t>الآخرين</a:t>
            </a:r>
            <a:endParaRPr lang="ar-JO" b="1" i="0" dirty="0"/>
          </a:p>
          <a:p>
            <a:pPr marL="852487" indent="-742950" algn="r" rtl="1">
              <a:buFont typeface="Wingdings" pitchFamily="2" charset="2"/>
              <a:buChar char="v"/>
            </a:pPr>
            <a:r>
              <a:rPr lang="ar-JO" b="1" i="0" dirty="0" smtClean="0"/>
              <a:t>مستوى أو نطاق معين في منظمة الأعمال كالإدارة </a:t>
            </a:r>
            <a:r>
              <a:rPr lang="ar-JO" b="1" i="0" dirty="0"/>
              <a:t>العليا أو الإدارة الوسطى </a:t>
            </a:r>
          </a:p>
          <a:p>
            <a:pPr marL="852487" indent="-742950" algn="r" rtl="1">
              <a:buFont typeface="Wingdings" pitchFamily="2" charset="2"/>
              <a:buChar char="v"/>
            </a:pPr>
            <a:r>
              <a:rPr lang="ar-JO" b="1" i="0" dirty="0"/>
              <a:t>إدارة شؤون الموظفين أو إدارة المبيعات </a:t>
            </a:r>
            <a:endParaRPr lang="ar-JO" b="1" i="0" dirty="0" smtClean="0"/>
          </a:p>
          <a:p>
            <a:pPr marL="109537" indent="0" algn="r" rtl="1"/>
            <a:endParaRPr lang="ar-JO" i="0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842" y="304800"/>
            <a:ext cx="8151812" cy="923330"/>
          </a:xfrm>
        </p:spPr>
        <p:txBody>
          <a:bodyPr/>
          <a:lstStyle/>
          <a:p>
            <a:pPr algn="ctr" rtl="1"/>
            <a:r>
              <a:rPr lang="ar-JO" sz="5400" dirty="0" smtClean="0">
                <a:solidFill>
                  <a:srgbClr val="FFFF00"/>
                </a:solidFill>
              </a:rPr>
              <a:t>لماذا نحتاج إلى الإدارة؟ </a:t>
            </a: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39552" y="1505690"/>
            <a:ext cx="7992888" cy="45243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marL="457200" indent="-457200" algn="r" rtl="1">
              <a:buFont typeface="Arial" panose="020B0604020202020204" pitchFamily="34" charset="0"/>
              <a:buChar char="•"/>
            </a:pPr>
            <a:endParaRPr lang="ar-JO" altLang="en-US" sz="3200" b="0" kern="0" dirty="0" smtClean="0">
              <a:solidFill>
                <a:srgbClr val="00B05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altLang="en-US" sz="3200" b="0" kern="0" dirty="0" smtClean="0">
                <a:solidFill>
                  <a:schemeClr val="tx1"/>
                </a:solidFill>
              </a:rPr>
              <a:t>نحتاجها لتسيير أمورنا سواء في حياتنا الشخصية أو الوظيفية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altLang="en-US" sz="3200" b="0" kern="0" dirty="0">
                <a:solidFill>
                  <a:srgbClr val="FFFF00"/>
                </a:solidFill>
              </a:rPr>
              <a:t>عنصر لا مادي من عناصر الإنتاج ولكنه حيوي جدًا لتفاعل كافة عناصر الإنتاج </a:t>
            </a:r>
            <a:r>
              <a:rPr lang="ar-JO" altLang="en-US" sz="3200" b="0" kern="0" dirty="0" smtClean="0">
                <a:solidFill>
                  <a:srgbClr val="FFFF00"/>
                </a:solidFill>
              </a:rPr>
              <a:t>الأخرى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altLang="en-US" sz="3200" b="0" kern="0" dirty="0" smtClean="0">
                <a:solidFill>
                  <a:schemeClr val="tx1"/>
                </a:solidFill>
              </a:rPr>
              <a:t>للوصول للطريقة الأفضل لتوظيف عناصر الإنتاج المتوافرة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altLang="en-US" sz="3200" b="0" kern="0" dirty="0" smtClean="0">
                <a:solidFill>
                  <a:srgbClr val="FFFF00"/>
                </a:solidFill>
              </a:rPr>
              <a:t>رفع سوية معيشة الأفراد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altLang="en-US" sz="3200" b="0" kern="0" dirty="0">
                <a:solidFill>
                  <a:schemeClr val="tx1"/>
                </a:solidFill>
              </a:rPr>
              <a:t>الإدارة السليمة من مقاييس تقدم </a:t>
            </a:r>
            <a:r>
              <a:rPr lang="ar-JO" altLang="en-US" sz="3200" b="0" kern="0" dirty="0" smtClean="0">
                <a:solidFill>
                  <a:schemeClr val="tx1"/>
                </a:solidFill>
              </a:rPr>
              <a:t>المجتمعات</a:t>
            </a:r>
            <a:endParaRPr lang="en-US" sz="3200" b="0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13" y="304801"/>
            <a:ext cx="8748712" cy="1182688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ar-LB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</a:t>
            </a:r>
            <a:r>
              <a:rPr lang="ar-JO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LB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دارة الناجحة هي التي تقدر على </a:t>
            </a:r>
            <a:r>
              <a:rPr lang="ar-JO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br>
              <a:rPr lang="ar-JO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>
              <a:solidFill>
                <a:schemeClr val="tx1"/>
              </a:solidFill>
            </a:endParaRPr>
          </a:p>
        </p:txBody>
      </p:sp>
      <p:pic>
        <p:nvPicPr>
          <p:cNvPr id="13315" name="Picture 8" descr="صورة ذات صل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" y="1133544"/>
            <a:ext cx="76327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1576388" y="2090738"/>
            <a:ext cx="59769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65760" marR="0" lvl="0" indent="-256032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lang="ar-JO" sz="4000" b="1" dirty="0" smtClean="0">
                <a:solidFill>
                  <a:prstClr val="black"/>
                </a:solidFill>
                <a:latin typeface="Lucida Sans Unicode"/>
                <a:cs typeface="Arial"/>
              </a:rPr>
              <a:t>استغلال </a:t>
            </a:r>
            <a:r>
              <a:rPr lang="ar-JO" sz="4000" b="1" dirty="0">
                <a:solidFill>
                  <a:prstClr val="black"/>
                </a:solidFill>
                <a:latin typeface="Lucida Sans Unicode"/>
                <a:cs typeface="Arial"/>
              </a:rPr>
              <a:t>جميع عناصر الانتاج </a:t>
            </a:r>
            <a:endParaRPr lang="en-US" sz="4000" b="1" dirty="0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1576388" y="3351422"/>
            <a:ext cx="60483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ar-JO" altLang="en-US" sz="4000" b="1" dirty="0">
                <a:solidFill>
                  <a:prstClr val="black"/>
                </a:solidFill>
                <a:latin typeface="Lucida Sans Unicode"/>
                <a:cs typeface="Arial"/>
              </a:rPr>
              <a:t>وتسخيرها لتحقيق حاجات </a:t>
            </a:r>
            <a:r>
              <a:rPr lang="ar-JO" altLang="en-US" sz="4000" b="1" dirty="0" smtClean="0">
                <a:solidFill>
                  <a:prstClr val="black"/>
                </a:solidFill>
                <a:latin typeface="Lucida Sans Unicode"/>
                <a:cs typeface="Arial"/>
              </a:rPr>
              <a:t>المجتمع</a:t>
            </a:r>
            <a:endParaRPr lang="ar-JO" altLang="en-US" sz="4000" b="1" dirty="0">
              <a:solidFill>
                <a:prstClr val="black"/>
              </a:solidFill>
              <a:latin typeface="Lucida Sans Unicode"/>
              <a:cs typeface="Arial"/>
            </a:endParaRP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1312603" y="4716366"/>
            <a:ext cx="630078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44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JO" altLang="en-US" sz="44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ورفع مستوى معيشة </a:t>
            </a:r>
            <a:r>
              <a:rPr lang="ar-JO" altLang="en-US" sz="44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الأفراد </a:t>
            </a:r>
            <a:endParaRPr lang="ar-JO" altLang="en-US" sz="4400" b="1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22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7060" y="1371600"/>
            <a:ext cx="5225376" cy="965293"/>
          </a:xfrm>
          <a:noFill/>
          <a:ln>
            <a:noFill/>
          </a:ln>
          <a:effectLst>
            <a:glow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  <a:reflection stA="45000" endPos="0" dir="5400000" sy="-100000" algn="bl" rotWithShape="0"/>
            <a:softEdge rad="0"/>
          </a:effectLst>
          <a:scene3d>
            <a:camera prst="orthographicFront"/>
            <a:lightRig rig="threePt" dir="t"/>
          </a:scene3d>
          <a:sp3d>
            <a:bevelB prst="relaxedInset"/>
          </a:sp3d>
        </p:spPr>
        <p:txBody>
          <a:bodyPr>
            <a:normAutofit fontScale="90000"/>
          </a:bodyPr>
          <a:lstStyle/>
          <a:p>
            <a:pPr algn="ctr"/>
            <a:r>
              <a:rPr lang="ar-JO" sz="6000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>الكفاءة</a:t>
            </a:r>
            <a:r>
              <a:rPr lang="ar-JO" sz="6000" dirty="0" smtClean="0">
                <a:blipFill>
                  <a:blip r:embed="rId2"/>
                  <a:tile tx="0" ty="0" sx="100000" sy="100000" flip="none" algn="tl"/>
                </a:blipFill>
              </a:rPr>
              <a:t> </a:t>
            </a:r>
            <a:r>
              <a:rPr lang="ar-JO" sz="6000" dirty="0" smtClean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blipFill>
                  <a:blip r:embed="rId2"/>
                  <a:tile tx="0" ty="0" sx="100000" sy="100000" flip="none" algn="tl"/>
                </a:blipFill>
              </a:rPr>
              <a:t>والفاعلية</a:t>
            </a:r>
            <a:endParaRPr lang="en-US" sz="6000" dirty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blipFill>
                <a:blip r:embed="rId2"/>
                <a:tile tx="0" ty="0" sx="100000" sy="100000" flip="none" algn="tl"/>
              </a:blipFill>
            </a:endParaRPr>
          </a:p>
        </p:txBody>
      </p:sp>
      <p:grpSp>
        <p:nvGrpSpPr>
          <p:cNvPr id="4" name="Group 45"/>
          <p:cNvGrpSpPr>
            <a:grpSpLocks noChangeAspect="1"/>
          </p:cNvGrpSpPr>
          <p:nvPr/>
        </p:nvGrpSpPr>
        <p:grpSpPr bwMode="auto">
          <a:xfrm>
            <a:off x="2906695" y="3598933"/>
            <a:ext cx="750888" cy="708025"/>
            <a:chOff x="1380" y="2627"/>
            <a:chExt cx="473" cy="446"/>
          </a:xfrm>
          <a:solidFill>
            <a:srgbClr val="006600"/>
          </a:solidFill>
        </p:grpSpPr>
        <p:sp>
          <p:nvSpPr>
            <p:cNvPr id="5" name="Freeform 46"/>
            <p:cNvSpPr>
              <a:spLocks/>
            </p:cNvSpPr>
            <p:nvPr/>
          </p:nvSpPr>
          <p:spPr bwMode="auto">
            <a:xfrm>
              <a:off x="1538" y="2689"/>
              <a:ext cx="315" cy="315"/>
            </a:xfrm>
            <a:custGeom>
              <a:avLst/>
              <a:gdLst>
                <a:gd name="T0" fmla="*/ 315 w 315"/>
                <a:gd name="T1" fmla="*/ 157 h 315"/>
                <a:gd name="T2" fmla="*/ 315 w 315"/>
                <a:gd name="T3" fmla="*/ 172 h 315"/>
                <a:gd name="T4" fmla="*/ 313 w 315"/>
                <a:gd name="T5" fmla="*/ 189 h 315"/>
                <a:gd name="T6" fmla="*/ 308 w 315"/>
                <a:gd name="T7" fmla="*/ 204 h 315"/>
                <a:gd name="T8" fmla="*/ 303 w 315"/>
                <a:gd name="T9" fmla="*/ 219 h 315"/>
                <a:gd name="T10" fmla="*/ 295 w 315"/>
                <a:gd name="T11" fmla="*/ 231 h 315"/>
                <a:gd name="T12" fmla="*/ 288 w 315"/>
                <a:gd name="T13" fmla="*/ 246 h 315"/>
                <a:gd name="T14" fmla="*/ 268 w 315"/>
                <a:gd name="T15" fmla="*/ 268 h 315"/>
                <a:gd name="T16" fmla="*/ 246 w 315"/>
                <a:gd name="T17" fmla="*/ 288 h 315"/>
                <a:gd name="T18" fmla="*/ 231 w 315"/>
                <a:gd name="T19" fmla="*/ 295 h 315"/>
                <a:gd name="T20" fmla="*/ 219 w 315"/>
                <a:gd name="T21" fmla="*/ 302 h 315"/>
                <a:gd name="T22" fmla="*/ 204 w 315"/>
                <a:gd name="T23" fmla="*/ 307 h 315"/>
                <a:gd name="T24" fmla="*/ 190 w 315"/>
                <a:gd name="T25" fmla="*/ 312 h 315"/>
                <a:gd name="T26" fmla="*/ 175 w 315"/>
                <a:gd name="T27" fmla="*/ 315 h 315"/>
                <a:gd name="T28" fmla="*/ 158 w 315"/>
                <a:gd name="T29" fmla="*/ 315 h 315"/>
                <a:gd name="T30" fmla="*/ 140 w 315"/>
                <a:gd name="T31" fmla="*/ 315 h 315"/>
                <a:gd name="T32" fmla="*/ 126 w 315"/>
                <a:gd name="T33" fmla="*/ 312 h 315"/>
                <a:gd name="T34" fmla="*/ 111 w 315"/>
                <a:gd name="T35" fmla="*/ 307 h 315"/>
                <a:gd name="T36" fmla="*/ 96 w 315"/>
                <a:gd name="T37" fmla="*/ 302 h 315"/>
                <a:gd name="T38" fmla="*/ 84 w 315"/>
                <a:gd name="T39" fmla="*/ 295 h 315"/>
                <a:gd name="T40" fmla="*/ 69 w 315"/>
                <a:gd name="T41" fmla="*/ 288 h 315"/>
                <a:gd name="T42" fmla="*/ 47 w 315"/>
                <a:gd name="T43" fmla="*/ 268 h 315"/>
                <a:gd name="T44" fmla="*/ 27 w 315"/>
                <a:gd name="T45" fmla="*/ 246 h 315"/>
                <a:gd name="T46" fmla="*/ 20 w 315"/>
                <a:gd name="T47" fmla="*/ 231 h 315"/>
                <a:gd name="T48" fmla="*/ 12 w 315"/>
                <a:gd name="T49" fmla="*/ 219 h 315"/>
                <a:gd name="T50" fmla="*/ 8 w 315"/>
                <a:gd name="T51" fmla="*/ 204 h 315"/>
                <a:gd name="T52" fmla="*/ 3 w 315"/>
                <a:gd name="T53" fmla="*/ 189 h 315"/>
                <a:gd name="T54" fmla="*/ 0 w 315"/>
                <a:gd name="T55" fmla="*/ 172 h 315"/>
                <a:gd name="T56" fmla="*/ 0 w 315"/>
                <a:gd name="T57" fmla="*/ 157 h 315"/>
                <a:gd name="T58" fmla="*/ 0 w 315"/>
                <a:gd name="T59" fmla="*/ 140 h 315"/>
                <a:gd name="T60" fmla="*/ 3 w 315"/>
                <a:gd name="T61" fmla="*/ 125 h 315"/>
                <a:gd name="T62" fmla="*/ 8 w 315"/>
                <a:gd name="T63" fmla="*/ 110 h 315"/>
                <a:gd name="T64" fmla="*/ 12 w 315"/>
                <a:gd name="T65" fmla="*/ 96 h 315"/>
                <a:gd name="T66" fmla="*/ 20 w 315"/>
                <a:gd name="T67" fmla="*/ 81 h 315"/>
                <a:gd name="T68" fmla="*/ 27 w 315"/>
                <a:gd name="T69" fmla="*/ 68 h 315"/>
                <a:gd name="T70" fmla="*/ 47 w 315"/>
                <a:gd name="T71" fmla="*/ 46 h 315"/>
                <a:gd name="T72" fmla="*/ 69 w 315"/>
                <a:gd name="T73" fmla="*/ 27 h 315"/>
                <a:gd name="T74" fmla="*/ 84 w 315"/>
                <a:gd name="T75" fmla="*/ 19 h 315"/>
                <a:gd name="T76" fmla="*/ 96 w 315"/>
                <a:gd name="T77" fmla="*/ 12 h 315"/>
                <a:gd name="T78" fmla="*/ 111 w 315"/>
                <a:gd name="T79" fmla="*/ 7 h 315"/>
                <a:gd name="T80" fmla="*/ 126 w 315"/>
                <a:gd name="T81" fmla="*/ 2 h 315"/>
                <a:gd name="T82" fmla="*/ 140 w 315"/>
                <a:gd name="T83" fmla="*/ 0 h 315"/>
                <a:gd name="T84" fmla="*/ 158 w 315"/>
                <a:gd name="T85" fmla="*/ 0 h 315"/>
                <a:gd name="T86" fmla="*/ 175 w 315"/>
                <a:gd name="T87" fmla="*/ 0 h 315"/>
                <a:gd name="T88" fmla="*/ 190 w 315"/>
                <a:gd name="T89" fmla="*/ 2 h 315"/>
                <a:gd name="T90" fmla="*/ 204 w 315"/>
                <a:gd name="T91" fmla="*/ 7 h 315"/>
                <a:gd name="T92" fmla="*/ 219 w 315"/>
                <a:gd name="T93" fmla="*/ 12 h 315"/>
                <a:gd name="T94" fmla="*/ 231 w 315"/>
                <a:gd name="T95" fmla="*/ 19 h 315"/>
                <a:gd name="T96" fmla="*/ 246 w 315"/>
                <a:gd name="T97" fmla="*/ 27 h 315"/>
                <a:gd name="T98" fmla="*/ 268 w 315"/>
                <a:gd name="T99" fmla="*/ 46 h 315"/>
                <a:gd name="T100" fmla="*/ 288 w 315"/>
                <a:gd name="T101" fmla="*/ 68 h 315"/>
                <a:gd name="T102" fmla="*/ 295 w 315"/>
                <a:gd name="T103" fmla="*/ 81 h 315"/>
                <a:gd name="T104" fmla="*/ 303 w 315"/>
                <a:gd name="T105" fmla="*/ 96 h 315"/>
                <a:gd name="T106" fmla="*/ 308 w 315"/>
                <a:gd name="T107" fmla="*/ 110 h 315"/>
                <a:gd name="T108" fmla="*/ 313 w 315"/>
                <a:gd name="T109" fmla="*/ 125 h 315"/>
                <a:gd name="T110" fmla="*/ 315 w 315"/>
                <a:gd name="T111" fmla="*/ 140 h 315"/>
                <a:gd name="T112" fmla="*/ 315 w 315"/>
                <a:gd name="T113" fmla="*/ 157 h 31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15"/>
                <a:gd name="T172" fmla="*/ 0 h 315"/>
                <a:gd name="T173" fmla="*/ 315 w 315"/>
                <a:gd name="T174" fmla="*/ 315 h 31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15" h="315">
                  <a:moveTo>
                    <a:pt x="315" y="157"/>
                  </a:moveTo>
                  <a:lnTo>
                    <a:pt x="315" y="172"/>
                  </a:lnTo>
                  <a:lnTo>
                    <a:pt x="313" y="189"/>
                  </a:lnTo>
                  <a:lnTo>
                    <a:pt x="308" y="204"/>
                  </a:lnTo>
                  <a:lnTo>
                    <a:pt x="303" y="219"/>
                  </a:lnTo>
                  <a:lnTo>
                    <a:pt x="295" y="231"/>
                  </a:lnTo>
                  <a:lnTo>
                    <a:pt x="288" y="246"/>
                  </a:lnTo>
                  <a:lnTo>
                    <a:pt x="268" y="268"/>
                  </a:lnTo>
                  <a:lnTo>
                    <a:pt x="246" y="288"/>
                  </a:lnTo>
                  <a:lnTo>
                    <a:pt x="231" y="295"/>
                  </a:lnTo>
                  <a:lnTo>
                    <a:pt x="219" y="302"/>
                  </a:lnTo>
                  <a:lnTo>
                    <a:pt x="204" y="307"/>
                  </a:lnTo>
                  <a:lnTo>
                    <a:pt x="190" y="312"/>
                  </a:lnTo>
                  <a:lnTo>
                    <a:pt x="175" y="315"/>
                  </a:lnTo>
                  <a:lnTo>
                    <a:pt x="158" y="315"/>
                  </a:lnTo>
                  <a:lnTo>
                    <a:pt x="140" y="315"/>
                  </a:lnTo>
                  <a:lnTo>
                    <a:pt x="126" y="312"/>
                  </a:lnTo>
                  <a:lnTo>
                    <a:pt x="111" y="307"/>
                  </a:lnTo>
                  <a:lnTo>
                    <a:pt x="96" y="302"/>
                  </a:lnTo>
                  <a:lnTo>
                    <a:pt x="84" y="295"/>
                  </a:lnTo>
                  <a:lnTo>
                    <a:pt x="69" y="288"/>
                  </a:lnTo>
                  <a:lnTo>
                    <a:pt x="47" y="268"/>
                  </a:lnTo>
                  <a:lnTo>
                    <a:pt x="27" y="246"/>
                  </a:lnTo>
                  <a:lnTo>
                    <a:pt x="20" y="231"/>
                  </a:lnTo>
                  <a:lnTo>
                    <a:pt x="12" y="219"/>
                  </a:lnTo>
                  <a:lnTo>
                    <a:pt x="8" y="204"/>
                  </a:lnTo>
                  <a:lnTo>
                    <a:pt x="3" y="189"/>
                  </a:lnTo>
                  <a:lnTo>
                    <a:pt x="0" y="172"/>
                  </a:lnTo>
                  <a:lnTo>
                    <a:pt x="0" y="157"/>
                  </a:lnTo>
                  <a:lnTo>
                    <a:pt x="0" y="140"/>
                  </a:lnTo>
                  <a:lnTo>
                    <a:pt x="3" y="125"/>
                  </a:lnTo>
                  <a:lnTo>
                    <a:pt x="8" y="110"/>
                  </a:lnTo>
                  <a:lnTo>
                    <a:pt x="12" y="96"/>
                  </a:lnTo>
                  <a:lnTo>
                    <a:pt x="20" y="81"/>
                  </a:lnTo>
                  <a:lnTo>
                    <a:pt x="27" y="68"/>
                  </a:lnTo>
                  <a:lnTo>
                    <a:pt x="47" y="46"/>
                  </a:lnTo>
                  <a:lnTo>
                    <a:pt x="69" y="27"/>
                  </a:lnTo>
                  <a:lnTo>
                    <a:pt x="84" y="19"/>
                  </a:lnTo>
                  <a:lnTo>
                    <a:pt x="96" y="12"/>
                  </a:lnTo>
                  <a:lnTo>
                    <a:pt x="111" y="7"/>
                  </a:lnTo>
                  <a:lnTo>
                    <a:pt x="126" y="2"/>
                  </a:lnTo>
                  <a:lnTo>
                    <a:pt x="140" y="0"/>
                  </a:lnTo>
                  <a:lnTo>
                    <a:pt x="158" y="0"/>
                  </a:lnTo>
                  <a:lnTo>
                    <a:pt x="175" y="0"/>
                  </a:lnTo>
                  <a:lnTo>
                    <a:pt x="190" y="2"/>
                  </a:lnTo>
                  <a:lnTo>
                    <a:pt x="204" y="7"/>
                  </a:lnTo>
                  <a:lnTo>
                    <a:pt x="219" y="12"/>
                  </a:lnTo>
                  <a:lnTo>
                    <a:pt x="231" y="19"/>
                  </a:lnTo>
                  <a:lnTo>
                    <a:pt x="246" y="27"/>
                  </a:lnTo>
                  <a:lnTo>
                    <a:pt x="268" y="46"/>
                  </a:lnTo>
                  <a:lnTo>
                    <a:pt x="288" y="68"/>
                  </a:lnTo>
                  <a:lnTo>
                    <a:pt x="295" y="81"/>
                  </a:lnTo>
                  <a:lnTo>
                    <a:pt x="303" y="96"/>
                  </a:lnTo>
                  <a:lnTo>
                    <a:pt x="308" y="110"/>
                  </a:lnTo>
                  <a:lnTo>
                    <a:pt x="313" y="125"/>
                  </a:lnTo>
                  <a:lnTo>
                    <a:pt x="315" y="140"/>
                  </a:lnTo>
                  <a:lnTo>
                    <a:pt x="315" y="15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latin typeface="Arial" charset="0"/>
              </a:endParaRPr>
            </a:p>
          </p:txBody>
        </p:sp>
        <p:sp>
          <p:nvSpPr>
            <p:cNvPr id="6" name="Freeform 47"/>
            <p:cNvSpPr>
              <a:spLocks/>
            </p:cNvSpPr>
            <p:nvPr/>
          </p:nvSpPr>
          <p:spPr bwMode="auto">
            <a:xfrm>
              <a:off x="1380" y="2627"/>
              <a:ext cx="207" cy="145"/>
            </a:xfrm>
            <a:custGeom>
              <a:avLst/>
              <a:gdLst>
                <a:gd name="T0" fmla="*/ 121 w 207"/>
                <a:gd name="T1" fmla="*/ 17 h 145"/>
                <a:gd name="T2" fmla="*/ 140 w 207"/>
                <a:gd name="T3" fmla="*/ 12 h 145"/>
                <a:gd name="T4" fmla="*/ 160 w 207"/>
                <a:gd name="T5" fmla="*/ 10 h 145"/>
                <a:gd name="T6" fmla="*/ 182 w 207"/>
                <a:gd name="T7" fmla="*/ 7 h 145"/>
                <a:gd name="T8" fmla="*/ 207 w 207"/>
                <a:gd name="T9" fmla="*/ 10 h 145"/>
                <a:gd name="T10" fmla="*/ 199 w 207"/>
                <a:gd name="T11" fmla="*/ 5 h 145"/>
                <a:gd name="T12" fmla="*/ 190 w 207"/>
                <a:gd name="T13" fmla="*/ 2 h 145"/>
                <a:gd name="T14" fmla="*/ 175 w 207"/>
                <a:gd name="T15" fmla="*/ 2 h 145"/>
                <a:gd name="T16" fmla="*/ 158 w 207"/>
                <a:gd name="T17" fmla="*/ 0 h 145"/>
                <a:gd name="T18" fmla="*/ 138 w 207"/>
                <a:gd name="T19" fmla="*/ 2 h 145"/>
                <a:gd name="T20" fmla="*/ 111 w 207"/>
                <a:gd name="T21" fmla="*/ 10 h 145"/>
                <a:gd name="T22" fmla="*/ 81 w 207"/>
                <a:gd name="T23" fmla="*/ 22 h 145"/>
                <a:gd name="T24" fmla="*/ 64 w 207"/>
                <a:gd name="T25" fmla="*/ 32 h 145"/>
                <a:gd name="T26" fmla="*/ 47 w 207"/>
                <a:gd name="T27" fmla="*/ 47 h 145"/>
                <a:gd name="T28" fmla="*/ 32 w 207"/>
                <a:gd name="T29" fmla="*/ 64 h 145"/>
                <a:gd name="T30" fmla="*/ 20 w 207"/>
                <a:gd name="T31" fmla="*/ 81 h 145"/>
                <a:gd name="T32" fmla="*/ 10 w 207"/>
                <a:gd name="T33" fmla="*/ 101 h 145"/>
                <a:gd name="T34" fmla="*/ 2 w 207"/>
                <a:gd name="T35" fmla="*/ 118 h 145"/>
                <a:gd name="T36" fmla="*/ 0 w 207"/>
                <a:gd name="T37" fmla="*/ 133 h 145"/>
                <a:gd name="T38" fmla="*/ 0 w 207"/>
                <a:gd name="T39" fmla="*/ 145 h 145"/>
                <a:gd name="T40" fmla="*/ 5 w 207"/>
                <a:gd name="T41" fmla="*/ 130 h 145"/>
                <a:gd name="T42" fmla="*/ 10 w 207"/>
                <a:gd name="T43" fmla="*/ 113 h 145"/>
                <a:gd name="T44" fmla="*/ 22 w 207"/>
                <a:gd name="T45" fmla="*/ 91 h 145"/>
                <a:gd name="T46" fmla="*/ 37 w 207"/>
                <a:gd name="T47" fmla="*/ 69 h 145"/>
                <a:gd name="T48" fmla="*/ 59 w 207"/>
                <a:gd name="T49" fmla="*/ 49 h 145"/>
                <a:gd name="T50" fmla="*/ 71 w 207"/>
                <a:gd name="T51" fmla="*/ 39 h 145"/>
                <a:gd name="T52" fmla="*/ 86 w 207"/>
                <a:gd name="T53" fmla="*/ 30 h 145"/>
                <a:gd name="T54" fmla="*/ 103 w 207"/>
                <a:gd name="T55" fmla="*/ 22 h 145"/>
                <a:gd name="T56" fmla="*/ 121 w 207"/>
                <a:gd name="T57" fmla="*/ 17 h 14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7"/>
                <a:gd name="T88" fmla="*/ 0 h 145"/>
                <a:gd name="T89" fmla="*/ 207 w 207"/>
                <a:gd name="T90" fmla="*/ 145 h 14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7" h="145">
                  <a:moveTo>
                    <a:pt x="121" y="17"/>
                  </a:moveTo>
                  <a:lnTo>
                    <a:pt x="140" y="12"/>
                  </a:lnTo>
                  <a:lnTo>
                    <a:pt x="160" y="10"/>
                  </a:lnTo>
                  <a:lnTo>
                    <a:pt x="182" y="7"/>
                  </a:lnTo>
                  <a:lnTo>
                    <a:pt x="207" y="10"/>
                  </a:lnTo>
                  <a:lnTo>
                    <a:pt x="199" y="5"/>
                  </a:lnTo>
                  <a:lnTo>
                    <a:pt x="190" y="2"/>
                  </a:lnTo>
                  <a:lnTo>
                    <a:pt x="175" y="2"/>
                  </a:lnTo>
                  <a:lnTo>
                    <a:pt x="158" y="0"/>
                  </a:lnTo>
                  <a:lnTo>
                    <a:pt x="138" y="2"/>
                  </a:lnTo>
                  <a:lnTo>
                    <a:pt x="111" y="10"/>
                  </a:lnTo>
                  <a:lnTo>
                    <a:pt x="81" y="22"/>
                  </a:lnTo>
                  <a:lnTo>
                    <a:pt x="64" y="32"/>
                  </a:lnTo>
                  <a:lnTo>
                    <a:pt x="47" y="47"/>
                  </a:lnTo>
                  <a:lnTo>
                    <a:pt x="32" y="64"/>
                  </a:lnTo>
                  <a:lnTo>
                    <a:pt x="20" y="81"/>
                  </a:lnTo>
                  <a:lnTo>
                    <a:pt x="10" y="101"/>
                  </a:lnTo>
                  <a:lnTo>
                    <a:pt x="2" y="118"/>
                  </a:lnTo>
                  <a:lnTo>
                    <a:pt x="0" y="133"/>
                  </a:lnTo>
                  <a:lnTo>
                    <a:pt x="0" y="145"/>
                  </a:lnTo>
                  <a:lnTo>
                    <a:pt x="5" y="130"/>
                  </a:lnTo>
                  <a:lnTo>
                    <a:pt x="10" y="113"/>
                  </a:lnTo>
                  <a:lnTo>
                    <a:pt x="22" y="91"/>
                  </a:lnTo>
                  <a:lnTo>
                    <a:pt x="37" y="69"/>
                  </a:lnTo>
                  <a:lnTo>
                    <a:pt x="59" y="49"/>
                  </a:lnTo>
                  <a:lnTo>
                    <a:pt x="71" y="39"/>
                  </a:lnTo>
                  <a:lnTo>
                    <a:pt x="86" y="30"/>
                  </a:lnTo>
                  <a:lnTo>
                    <a:pt x="103" y="22"/>
                  </a:lnTo>
                  <a:lnTo>
                    <a:pt x="121" y="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latin typeface="Arial" charset="0"/>
              </a:endParaRPr>
            </a:p>
          </p:txBody>
        </p:sp>
        <p:sp>
          <p:nvSpPr>
            <p:cNvPr id="7" name="Freeform 48"/>
            <p:cNvSpPr>
              <a:spLocks/>
            </p:cNvSpPr>
            <p:nvPr/>
          </p:nvSpPr>
          <p:spPr bwMode="auto">
            <a:xfrm>
              <a:off x="1444" y="2652"/>
              <a:ext cx="175" cy="59"/>
            </a:xfrm>
            <a:custGeom>
              <a:avLst/>
              <a:gdLst>
                <a:gd name="T0" fmla="*/ 116 w 175"/>
                <a:gd name="T1" fmla="*/ 5 h 59"/>
                <a:gd name="T2" fmla="*/ 143 w 175"/>
                <a:gd name="T3" fmla="*/ 7 h 59"/>
                <a:gd name="T4" fmla="*/ 175 w 175"/>
                <a:gd name="T5" fmla="*/ 12 h 59"/>
                <a:gd name="T6" fmla="*/ 170 w 175"/>
                <a:gd name="T7" fmla="*/ 9 h 59"/>
                <a:gd name="T8" fmla="*/ 155 w 175"/>
                <a:gd name="T9" fmla="*/ 5 h 59"/>
                <a:gd name="T10" fmla="*/ 143 w 175"/>
                <a:gd name="T11" fmla="*/ 2 h 59"/>
                <a:gd name="T12" fmla="*/ 128 w 175"/>
                <a:gd name="T13" fmla="*/ 0 h 59"/>
                <a:gd name="T14" fmla="*/ 111 w 175"/>
                <a:gd name="T15" fmla="*/ 0 h 59"/>
                <a:gd name="T16" fmla="*/ 89 w 175"/>
                <a:gd name="T17" fmla="*/ 5 h 59"/>
                <a:gd name="T18" fmla="*/ 59 w 175"/>
                <a:gd name="T19" fmla="*/ 12 h 59"/>
                <a:gd name="T20" fmla="*/ 30 w 175"/>
                <a:gd name="T21" fmla="*/ 27 h 59"/>
                <a:gd name="T22" fmla="*/ 17 w 175"/>
                <a:gd name="T23" fmla="*/ 34 h 59"/>
                <a:gd name="T24" fmla="*/ 7 w 175"/>
                <a:gd name="T25" fmla="*/ 41 h 59"/>
                <a:gd name="T26" fmla="*/ 2 w 175"/>
                <a:gd name="T27" fmla="*/ 51 h 59"/>
                <a:gd name="T28" fmla="*/ 0 w 175"/>
                <a:gd name="T29" fmla="*/ 59 h 59"/>
                <a:gd name="T30" fmla="*/ 7 w 175"/>
                <a:gd name="T31" fmla="*/ 51 h 59"/>
                <a:gd name="T32" fmla="*/ 30 w 175"/>
                <a:gd name="T33" fmla="*/ 34 h 59"/>
                <a:gd name="T34" fmla="*/ 47 w 175"/>
                <a:gd name="T35" fmla="*/ 24 h 59"/>
                <a:gd name="T36" fmla="*/ 66 w 175"/>
                <a:gd name="T37" fmla="*/ 14 h 59"/>
                <a:gd name="T38" fmla="*/ 89 w 175"/>
                <a:gd name="T39" fmla="*/ 9 h 59"/>
                <a:gd name="T40" fmla="*/ 116 w 175"/>
                <a:gd name="T41" fmla="*/ 5 h 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59"/>
                <a:gd name="T65" fmla="*/ 175 w 175"/>
                <a:gd name="T66" fmla="*/ 59 h 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59">
                  <a:moveTo>
                    <a:pt x="116" y="5"/>
                  </a:moveTo>
                  <a:lnTo>
                    <a:pt x="143" y="7"/>
                  </a:lnTo>
                  <a:lnTo>
                    <a:pt x="175" y="12"/>
                  </a:lnTo>
                  <a:lnTo>
                    <a:pt x="170" y="9"/>
                  </a:lnTo>
                  <a:lnTo>
                    <a:pt x="155" y="5"/>
                  </a:lnTo>
                  <a:lnTo>
                    <a:pt x="143" y="2"/>
                  </a:lnTo>
                  <a:lnTo>
                    <a:pt x="128" y="0"/>
                  </a:lnTo>
                  <a:lnTo>
                    <a:pt x="111" y="0"/>
                  </a:lnTo>
                  <a:lnTo>
                    <a:pt x="89" y="5"/>
                  </a:lnTo>
                  <a:lnTo>
                    <a:pt x="59" y="12"/>
                  </a:lnTo>
                  <a:lnTo>
                    <a:pt x="30" y="27"/>
                  </a:lnTo>
                  <a:lnTo>
                    <a:pt x="17" y="34"/>
                  </a:lnTo>
                  <a:lnTo>
                    <a:pt x="7" y="41"/>
                  </a:lnTo>
                  <a:lnTo>
                    <a:pt x="2" y="51"/>
                  </a:lnTo>
                  <a:lnTo>
                    <a:pt x="0" y="59"/>
                  </a:lnTo>
                  <a:lnTo>
                    <a:pt x="7" y="51"/>
                  </a:lnTo>
                  <a:lnTo>
                    <a:pt x="30" y="34"/>
                  </a:lnTo>
                  <a:lnTo>
                    <a:pt x="47" y="24"/>
                  </a:lnTo>
                  <a:lnTo>
                    <a:pt x="66" y="14"/>
                  </a:lnTo>
                  <a:lnTo>
                    <a:pt x="89" y="9"/>
                  </a:lnTo>
                  <a:lnTo>
                    <a:pt x="116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latin typeface="Arial" charset="0"/>
              </a:endParaRPr>
            </a:p>
          </p:txBody>
        </p:sp>
        <p:sp>
          <p:nvSpPr>
            <p:cNvPr id="8" name="Freeform 49"/>
            <p:cNvSpPr>
              <a:spLocks/>
            </p:cNvSpPr>
            <p:nvPr/>
          </p:nvSpPr>
          <p:spPr bwMode="auto">
            <a:xfrm>
              <a:off x="1579" y="2927"/>
              <a:ext cx="207" cy="146"/>
            </a:xfrm>
            <a:custGeom>
              <a:avLst/>
              <a:gdLst>
                <a:gd name="T0" fmla="*/ 86 w 207"/>
                <a:gd name="T1" fmla="*/ 131 h 146"/>
                <a:gd name="T2" fmla="*/ 69 w 207"/>
                <a:gd name="T3" fmla="*/ 136 h 146"/>
                <a:gd name="T4" fmla="*/ 47 w 207"/>
                <a:gd name="T5" fmla="*/ 138 h 146"/>
                <a:gd name="T6" fmla="*/ 25 w 207"/>
                <a:gd name="T7" fmla="*/ 138 h 146"/>
                <a:gd name="T8" fmla="*/ 0 w 207"/>
                <a:gd name="T9" fmla="*/ 138 h 146"/>
                <a:gd name="T10" fmla="*/ 10 w 207"/>
                <a:gd name="T11" fmla="*/ 141 h 146"/>
                <a:gd name="T12" fmla="*/ 18 w 207"/>
                <a:gd name="T13" fmla="*/ 143 h 146"/>
                <a:gd name="T14" fmla="*/ 32 w 207"/>
                <a:gd name="T15" fmla="*/ 146 h 146"/>
                <a:gd name="T16" fmla="*/ 50 w 207"/>
                <a:gd name="T17" fmla="*/ 146 h 146"/>
                <a:gd name="T18" fmla="*/ 72 w 207"/>
                <a:gd name="T19" fmla="*/ 143 h 146"/>
                <a:gd name="T20" fmla="*/ 96 w 207"/>
                <a:gd name="T21" fmla="*/ 138 h 146"/>
                <a:gd name="T22" fmla="*/ 126 w 207"/>
                <a:gd name="T23" fmla="*/ 126 h 146"/>
                <a:gd name="T24" fmla="*/ 143 w 207"/>
                <a:gd name="T25" fmla="*/ 116 h 146"/>
                <a:gd name="T26" fmla="*/ 160 w 207"/>
                <a:gd name="T27" fmla="*/ 101 h 146"/>
                <a:gd name="T28" fmla="*/ 175 w 207"/>
                <a:gd name="T29" fmla="*/ 84 h 146"/>
                <a:gd name="T30" fmla="*/ 187 w 207"/>
                <a:gd name="T31" fmla="*/ 67 h 146"/>
                <a:gd name="T32" fmla="*/ 197 w 207"/>
                <a:gd name="T33" fmla="*/ 47 h 146"/>
                <a:gd name="T34" fmla="*/ 205 w 207"/>
                <a:gd name="T35" fmla="*/ 30 h 146"/>
                <a:gd name="T36" fmla="*/ 207 w 207"/>
                <a:gd name="T37" fmla="*/ 15 h 146"/>
                <a:gd name="T38" fmla="*/ 207 w 207"/>
                <a:gd name="T39" fmla="*/ 0 h 146"/>
                <a:gd name="T40" fmla="*/ 202 w 207"/>
                <a:gd name="T41" fmla="*/ 18 h 146"/>
                <a:gd name="T42" fmla="*/ 197 w 207"/>
                <a:gd name="T43" fmla="*/ 35 h 146"/>
                <a:gd name="T44" fmla="*/ 185 w 207"/>
                <a:gd name="T45" fmla="*/ 54 h 146"/>
                <a:gd name="T46" fmla="*/ 170 w 207"/>
                <a:gd name="T47" fmla="*/ 77 h 146"/>
                <a:gd name="T48" fmla="*/ 148 w 207"/>
                <a:gd name="T49" fmla="*/ 99 h 146"/>
                <a:gd name="T50" fmla="*/ 136 w 207"/>
                <a:gd name="T51" fmla="*/ 109 h 146"/>
                <a:gd name="T52" fmla="*/ 121 w 207"/>
                <a:gd name="T53" fmla="*/ 118 h 146"/>
                <a:gd name="T54" fmla="*/ 106 w 207"/>
                <a:gd name="T55" fmla="*/ 126 h 146"/>
                <a:gd name="T56" fmla="*/ 86 w 207"/>
                <a:gd name="T57" fmla="*/ 13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7"/>
                <a:gd name="T88" fmla="*/ 0 h 146"/>
                <a:gd name="T89" fmla="*/ 207 w 207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7" h="146">
                  <a:moveTo>
                    <a:pt x="86" y="131"/>
                  </a:moveTo>
                  <a:lnTo>
                    <a:pt x="69" y="136"/>
                  </a:lnTo>
                  <a:lnTo>
                    <a:pt x="47" y="138"/>
                  </a:lnTo>
                  <a:lnTo>
                    <a:pt x="25" y="138"/>
                  </a:lnTo>
                  <a:lnTo>
                    <a:pt x="0" y="138"/>
                  </a:lnTo>
                  <a:lnTo>
                    <a:pt x="10" y="141"/>
                  </a:lnTo>
                  <a:lnTo>
                    <a:pt x="18" y="143"/>
                  </a:lnTo>
                  <a:lnTo>
                    <a:pt x="32" y="146"/>
                  </a:lnTo>
                  <a:lnTo>
                    <a:pt x="50" y="146"/>
                  </a:lnTo>
                  <a:lnTo>
                    <a:pt x="72" y="143"/>
                  </a:lnTo>
                  <a:lnTo>
                    <a:pt x="96" y="138"/>
                  </a:lnTo>
                  <a:lnTo>
                    <a:pt x="126" y="126"/>
                  </a:lnTo>
                  <a:lnTo>
                    <a:pt x="143" y="116"/>
                  </a:lnTo>
                  <a:lnTo>
                    <a:pt x="160" y="101"/>
                  </a:lnTo>
                  <a:lnTo>
                    <a:pt x="175" y="84"/>
                  </a:lnTo>
                  <a:lnTo>
                    <a:pt x="187" y="67"/>
                  </a:lnTo>
                  <a:lnTo>
                    <a:pt x="197" y="47"/>
                  </a:lnTo>
                  <a:lnTo>
                    <a:pt x="205" y="30"/>
                  </a:lnTo>
                  <a:lnTo>
                    <a:pt x="207" y="15"/>
                  </a:lnTo>
                  <a:lnTo>
                    <a:pt x="207" y="0"/>
                  </a:lnTo>
                  <a:lnTo>
                    <a:pt x="202" y="18"/>
                  </a:lnTo>
                  <a:lnTo>
                    <a:pt x="197" y="35"/>
                  </a:lnTo>
                  <a:lnTo>
                    <a:pt x="185" y="54"/>
                  </a:lnTo>
                  <a:lnTo>
                    <a:pt x="170" y="77"/>
                  </a:lnTo>
                  <a:lnTo>
                    <a:pt x="148" y="99"/>
                  </a:lnTo>
                  <a:lnTo>
                    <a:pt x="136" y="109"/>
                  </a:lnTo>
                  <a:lnTo>
                    <a:pt x="121" y="118"/>
                  </a:lnTo>
                  <a:lnTo>
                    <a:pt x="106" y="126"/>
                  </a:lnTo>
                  <a:lnTo>
                    <a:pt x="86" y="1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latin typeface="Arial" charset="0"/>
              </a:endParaRPr>
            </a:p>
          </p:txBody>
        </p:sp>
        <p:sp>
          <p:nvSpPr>
            <p:cNvPr id="9" name="Freeform 50"/>
            <p:cNvSpPr>
              <a:spLocks/>
            </p:cNvSpPr>
            <p:nvPr/>
          </p:nvSpPr>
          <p:spPr bwMode="auto">
            <a:xfrm>
              <a:off x="1547" y="2991"/>
              <a:ext cx="175" cy="59"/>
            </a:xfrm>
            <a:custGeom>
              <a:avLst/>
              <a:gdLst>
                <a:gd name="T0" fmla="*/ 59 w 175"/>
                <a:gd name="T1" fmla="*/ 52 h 59"/>
                <a:gd name="T2" fmla="*/ 32 w 175"/>
                <a:gd name="T3" fmla="*/ 52 h 59"/>
                <a:gd name="T4" fmla="*/ 0 w 175"/>
                <a:gd name="T5" fmla="*/ 47 h 59"/>
                <a:gd name="T6" fmla="*/ 5 w 175"/>
                <a:gd name="T7" fmla="*/ 50 h 59"/>
                <a:gd name="T8" fmla="*/ 20 w 175"/>
                <a:gd name="T9" fmla="*/ 54 h 59"/>
                <a:gd name="T10" fmla="*/ 32 w 175"/>
                <a:gd name="T11" fmla="*/ 57 h 59"/>
                <a:gd name="T12" fmla="*/ 47 w 175"/>
                <a:gd name="T13" fmla="*/ 59 h 59"/>
                <a:gd name="T14" fmla="*/ 67 w 175"/>
                <a:gd name="T15" fmla="*/ 57 h 59"/>
                <a:gd name="T16" fmla="*/ 86 w 175"/>
                <a:gd name="T17" fmla="*/ 54 h 59"/>
                <a:gd name="T18" fmla="*/ 116 w 175"/>
                <a:gd name="T19" fmla="*/ 45 h 59"/>
                <a:gd name="T20" fmla="*/ 146 w 175"/>
                <a:gd name="T21" fmla="*/ 32 h 59"/>
                <a:gd name="T22" fmla="*/ 158 w 175"/>
                <a:gd name="T23" fmla="*/ 25 h 59"/>
                <a:gd name="T24" fmla="*/ 168 w 175"/>
                <a:gd name="T25" fmla="*/ 15 h 59"/>
                <a:gd name="T26" fmla="*/ 175 w 175"/>
                <a:gd name="T27" fmla="*/ 8 h 59"/>
                <a:gd name="T28" fmla="*/ 175 w 175"/>
                <a:gd name="T29" fmla="*/ 0 h 59"/>
                <a:gd name="T30" fmla="*/ 168 w 175"/>
                <a:gd name="T31" fmla="*/ 8 h 59"/>
                <a:gd name="T32" fmla="*/ 146 w 175"/>
                <a:gd name="T33" fmla="*/ 25 h 59"/>
                <a:gd name="T34" fmla="*/ 128 w 175"/>
                <a:gd name="T35" fmla="*/ 35 h 59"/>
                <a:gd name="T36" fmla="*/ 109 w 175"/>
                <a:gd name="T37" fmla="*/ 42 h 59"/>
                <a:gd name="T38" fmla="*/ 86 w 175"/>
                <a:gd name="T39" fmla="*/ 50 h 59"/>
                <a:gd name="T40" fmla="*/ 59 w 175"/>
                <a:gd name="T41" fmla="*/ 52 h 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59"/>
                <a:gd name="T65" fmla="*/ 175 w 175"/>
                <a:gd name="T66" fmla="*/ 59 h 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59">
                  <a:moveTo>
                    <a:pt x="59" y="52"/>
                  </a:moveTo>
                  <a:lnTo>
                    <a:pt x="32" y="52"/>
                  </a:lnTo>
                  <a:lnTo>
                    <a:pt x="0" y="47"/>
                  </a:lnTo>
                  <a:lnTo>
                    <a:pt x="5" y="50"/>
                  </a:lnTo>
                  <a:lnTo>
                    <a:pt x="20" y="54"/>
                  </a:lnTo>
                  <a:lnTo>
                    <a:pt x="32" y="57"/>
                  </a:lnTo>
                  <a:lnTo>
                    <a:pt x="47" y="59"/>
                  </a:lnTo>
                  <a:lnTo>
                    <a:pt x="67" y="57"/>
                  </a:lnTo>
                  <a:lnTo>
                    <a:pt x="86" y="54"/>
                  </a:lnTo>
                  <a:lnTo>
                    <a:pt x="116" y="45"/>
                  </a:lnTo>
                  <a:lnTo>
                    <a:pt x="146" y="32"/>
                  </a:lnTo>
                  <a:lnTo>
                    <a:pt x="158" y="25"/>
                  </a:lnTo>
                  <a:lnTo>
                    <a:pt x="168" y="15"/>
                  </a:lnTo>
                  <a:lnTo>
                    <a:pt x="175" y="8"/>
                  </a:lnTo>
                  <a:lnTo>
                    <a:pt x="175" y="0"/>
                  </a:lnTo>
                  <a:lnTo>
                    <a:pt x="168" y="8"/>
                  </a:lnTo>
                  <a:lnTo>
                    <a:pt x="146" y="25"/>
                  </a:lnTo>
                  <a:lnTo>
                    <a:pt x="128" y="35"/>
                  </a:lnTo>
                  <a:lnTo>
                    <a:pt x="109" y="42"/>
                  </a:lnTo>
                  <a:lnTo>
                    <a:pt x="86" y="50"/>
                  </a:lnTo>
                  <a:lnTo>
                    <a:pt x="59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latin typeface="Arial" charset="0"/>
              </a:endParaRPr>
            </a:p>
          </p:txBody>
        </p:sp>
      </p:grpSp>
      <p:grpSp>
        <p:nvGrpSpPr>
          <p:cNvPr id="10" name="Group 77"/>
          <p:cNvGrpSpPr>
            <a:grpSpLocks noChangeAspect="1"/>
          </p:cNvGrpSpPr>
          <p:nvPr/>
        </p:nvGrpSpPr>
        <p:grpSpPr bwMode="auto">
          <a:xfrm>
            <a:off x="5608394" y="3605460"/>
            <a:ext cx="655638" cy="703262"/>
            <a:chOff x="4068" y="3203"/>
            <a:chExt cx="413" cy="443"/>
          </a:xfrm>
          <a:solidFill>
            <a:srgbClr val="92D050"/>
          </a:solidFill>
        </p:grpSpPr>
        <p:sp>
          <p:nvSpPr>
            <p:cNvPr id="11" name="Freeform 78"/>
            <p:cNvSpPr>
              <a:spLocks/>
            </p:cNvSpPr>
            <p:nvPr/>
          </p:nvSpPr>
          <p:spPr bwMode="auto">
            <a:xfrm>
              <a:off x="4122" y="3269"/>
              <a:ext cx="315" cy="315"/>
            </a:xfrm>
            <a:custGeom>
              <a:avLst/>
              <a:gdLst>
                <a:gd name="T0" fmla="*/ 315 w 315"/>
                <a:gd name="T1" fmla="*/ 158 h 315"/>
                <a:gd name="T2" fmla="*/ 315 w 315"/>
                <a:gd name="T3" fmla="*/ 172 h 315"/>
                <a:gd name="T4" fmla="*/ 312 w 315"/>
                <a:gd name="T5" fmla="*/ 190 h 315"/>
                <a:gd name="T6" fmla="*/ 307 w 315"/>
                <a:gd name="T7" fmla="*/ 204 h 315"/>
                <a:gd name="T8" fmla="*/ 303 w 315"/>
                <a:gd name="T9" fmla="*/ 219 h 315"/>
                <a:gd name="T10" fmla="*/ 295 w 315"/>
                <a:gd name="T11" fmla="*/ 231 h 315"/>
                <a:gd name="T12" fmla="*/ 288 w 315"/>
                <a:gd name="T13" fmla="*/ 244 h 315"/>
                <a:gd name="T14" fmla="*/ 268 w 315"/>
                <a:gd name="T15" fmla="*/ 268 h 315"/>
                <a:gd name="T16" fmla="*/ 246 w 315"/>
                <a:gd name="T17" fmla="*/ 288 h 315"/>
                <a:gd name="T18" fmla="*/ 231 w 315"/>
                <a:gd name="T19" fmla="*/ 295 h 315"/>
                <a:gd name="T20" fmla="*/ 219 w 315"/>
                <a:gd name="T21" fmla="*/ 303 h 315"/>
                <a:gd name="T22" fmla="*/ 204 w 315"/>
                <a:gd name="T23" fmla="*/ 308 h 315"/>
                <a:gd name="T24" fmla="*/ 189 w 315"/>
                <a:gd name="T25" fmla="*/ 310 h 315"/>
                <a:gd name="T26" fmla="*/ 172 w 315"/>
                <a:gd name="T27" fmla="*/ 313 h 315"/>
                <a:gd name="T28" fmla="*/ 157 w 315"/>
                <a:gd name="T29" fmla="*/ 315 h 315"/>
                <a:gd name="T30" fmla="*/ 140 w 315"/>
                <a:gd name="T31" fmla="*/ 313 h 315"/>
                <a:gd name="T32" fmla="*/ 125 w 315"/>
                <a:gd name="T33" fmla="*/ 310 h 315"/>
                <a:gd name="T34" fmla="*/ 111 w 315"/>
                <a:gd name="T35" fmla="*/ 308 h 315"/>
                <a:gd name="T36" fmla="*/ 96 w 315"/>
                <a:gd name="T37" fmla="*/ 303 h 315"/>
                <a:gd name="T38" fmla="*/ 81 w 315"/>
                <a:gd name="T39" fmla="*/ 295 h 315"/>
                <a:gd name="T40" fmla="*/ 69 w 315"/>
                <a:gd name="T41" fmla="*/ 288 h 315"/>
                <a:gd name="T42" fmla="*/ 47 w 315"/>
                <a:gd name="T43" fmla="*/ 268 h 315"/>
                <a:gd name="T44" fmla="*/ 27 w 315"/>
                <a:gd name="T45" fmla="*/ 244 h 315"/>
                <a:gd name="T46" fmla="*/ 20 w 315"/>
                <a:gd name="T47" fmla="*/ 231 h 315"/>
                <a:gd name="T48" fmla="*/ 12 w 315"/>
                <a:gd name="T49" fmla="*/ 219 h 315"/>
                <a:gd name="T50" fmla="*/ 7 w 315"/>
                <a:gd name="T51" fmla="*/ 204 h 315"/>
                <a:gd name="T52" fmla="*/ 3 w 315"/>
                <a:gd name="T53" fmla="*/ 190 h 315"/>
                <a:gd name="T54" fmla="*/ 0 w 315"/>
                <a:gd name="T55" fmla="*/ 172 h 315"/>
                <a:gd name="T56" fmla="*/ 0 w 315"/>
                <a:gd name="T57" fmla="*/ 158 h 315"/>
                <a:gd name="T58" fmla="*/ 0 w 315"/>
                <a:gd name="T59" fmla="*/ 141 h 315"/>
                <a:gd name="T60" fmla="*/ 3 w 315"/>
                <a:gd name="T61" fmla="*/ 126 h 315"/>
                <a:gd name="T62" fmla="*/ 7 w 315"/>
                <a:gd name="T63" fmla="*/ 111 h 315"/>
                <a:gd name="T64" fmla="*/ 12 w 315"/>
                <a:gd name="T65" fmla="*/ 96 h 315"/>
                <a:gd name="T66" fmla="*/ 20 w 315"/>
                <a:gd name="T67" fmla="*/ 82 h 315"/>
                <a:gd name="T68" fmla="*/ 27 w 315"/>
                <a:gd name="T69" fmla="*/ 69 h 315"/>
                <a:gd name="T70" fmla="*/ 47 w 315"/>
                <a:gd name="T71" fmla="*/ 45 h 315"/>
                <a:gd name="T72" fmla="*/ 69 w 315"/>
                <a:gd name="T73" fmla="*/ 27 h 315"/>
                <a:gd name="T74" fmla="*/ 81 w 315"/>
                <a:gd name="T75" fmla="*/ 18 h 315"/>
                <a:gd name="T76" fmla="*/ 96 w 315"/>
                <a:gd name="T77" fmla="*/ 13 h 315"/>
                <a:gd name="T78" fmla="*/ 111 w 315"/>
                <a:gd name="T79" fmla="*/ 8 h 315"/>
                <a:gd name="T80" fmla="*/ 125 w 315"/>
                <a:gd name="T81" fmla="*/ 3 h 315"/>
                <a:gd name="T82" fmla="*/ 140 w 315"/>
                <a:gd name="T83" fmla="*/ 0 h 315"/>
                <a:gd name="T84" fmla="*/ 157 w 315"/>
                <a:gd name="T85" fmla="*/ 0 h 315"/>
                <a:gd name="T86" fmla="*/ 172 w 315"/>
                <a:gd name="T87" fmla="*/ 0 h 315"/>
                <a:gd name="T88" fmla="*/ 189 w 315"/>
                <a:gd name="T89" fmla="*/ 3 h 315"/>
                <a:gd name="T90" fmla="*/ 204 w 315"/>
                <a:gd name="T91" fmla="*/ 8 h 315"/>
                <a:gd name="T92" fmla="*/ 219 w 315"/>
                <a:gd name="T93" fmla="*/ 13 h 315"/>
                <a:gd name="T94" fmla="*/ 231 w 315"/>
                <a:gd name="T95" fmla="*/ 18 h 315"/>
                <a:gd name="T96" fmla="*/ 246 w 315"/>
                <a:gd name="T97" fmla="*/ 27 h 315"/>
                <a:gd name="T98" fmla="*/ 268 w 315"/>
                <a:gd name="T99" fmla="*/ 45 h 315"/>
                <a:gd name="T100" fmla="*/ 288 w 315"/>
                <a:gd name="T101" fmla="*/ 69 h 315"/>
                <a:gd name="T102" fmla="*/ 295 w 315"/>
                <a:gd name="T103" fmla="*/ 82 h 315"/>
                <a:gd name="T104" fmla="*/ 303 w 315"/>
                <a:gd name="T105" fmla="*/ 96 h 315"/>
                <a:gd name="T106" fmla="*/ 307 w 315"/>
                <a:gd name="T107" fmla="*/ 111 h 315"/>
                <a:gd name="T108" fmla="*/ 312 w 315"/>
                <a:gd name="T109" fmla="*/ 126 h 315"/>
                <a:gd name="T110" fmla="*/ 315 w 315"/>
                <a:gd name="T111" fmla="*/ 141 h 315"/>
                <a:gd name="T112" fmla="*/ 315 w 315"/>
                <a:gd name="T113" fmla="*/ 158 h 31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15"/>
                <a:gd name="T172" fmla="*/ 0 h 315"/>
                <a:gd name="T173" fmla="*/ 315 w 315"/>
                <a:gd name="T174" fmla="*/ 315 h 31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15" h="315">
                  <a:moveTo>
                    <a:pt x="315" y="158"/>
                  </a:moveTo>
                  <a:lnTo>
                    <a:pt x="315" y="172"/>
                  </a:lnTo>
                  <a:lnTo>
                    <a:pt x="312" y="190"/>
                  </a:lnTo>
                  <a:lnTo>
                    <a:pt x="307" y="204"/>
                  </a:lnTo>
                  <a:lnTo>
                    <a:pt x="303" y="219"/>
                  </a:lnTo>
                  <a:lnTo>
                    <a:pt x="295" y="231"/>
                  </a:lnTo>
                  <a:lnTo>
                    <a:pt x="288" y="244"/>
                  </a:lnTo>
                  <a:lnTo>
                    <a:pt x="268" y="268"/>
                  </a:lnTo>
                  <a:lnTo>
                    <a:pt x="246" y="288"/>
                  </a:lnTo>
                  <a:lnTo>
                    <a:pt x="231" y="295"/>
                  </a:lnTo>
                  <a:lnTo>
                    <a:pt x="219" y="303"/>
                  </a:lnTo>
                  <a:lnTo>
                    <a:pt x="204" y="308"/>
                  </a:lnTo>
                  <a:lnTo>
                    <a:pt x="189" y="310"/>
                  </a:lnTo>
                  <a:lnTo>
                    <a:pt x="172" y="313"/>
                  </a:lnTo>
                  <a:lnTo>
                    <a:pt x="157" y="315"/>
                  </a:lnTo>
                  <a:lnTo>
                    <a:pt x="140" y="313"/>
                  </a:lnTo>
                  <a:lnTo>
                    <a:pt x="125" y="310"/>
                  </a:lnTo>
                  <a:lnTo>
                    <a:pt x="111" y="308"/>
                  </a:lnTo>
                  <a:lnTo>
                    <a:pt x="96" y="303"/>
                  </a:lnTo>
                  <a:lnTo>
                    <a:pt x="81" y="295"/>
                  </a:lnTo>
                  <a:lnTo>
                    <a:pt x="69" y="288"/>
                  </a:lnTo>
                  <a:lnTo>
                    <a:pt x="47" y="268"/>
                  </a:lnTo>
                  <a:lnTo>
                    <a:pt x="27" y="244"/>
                  </a:lnTo>
                  <a:lnTo>
                    <a:pt x="20" y="231"/>
                  </a:lnTo>
                  <a:lnTo>
                    <a:pt x="12" y="219"/>
                  </a:lnTo>
                  <a:lnTo>
                    <a:pt x="7" y="204"/>
                  </a:lnTo>
                  <a:lnTo>
                    <a:pt x="3" y="190"/>
                  </a:lnTo>
                  <a:lnTo>
                    <a:pt x="0" y="172"/>
                  </a:lnTo>
                  <a:lnTo>
                    <a:pt x="0" y="158"/>
                  </a:lnTo>
                  <a:lnTo>
                    <a:pt x="0" y="141"/>
                  </a:lnTo>
                  <a:lnTo>
                    <a:pt x="3" y="126"/>
                  </a:lnTo>
                  <a:lnTo>
                    <a:pt x="7" y="111"/>
                  </a:lnTo>
                  <a:lnTo>
                    <a:pt x="12" y="96"/>
                  </a:lnTo>
                  <a:lnTo>
                    <a:pt x="20" y="82"/>
                  </a:lnTo>
                  <a:lnTo>
                    <a:pt x="27" y="69"/>
                  </a:lnTo>
                  <a:lnTo>
                    <a:pt x="47" y="45"/>
                  </a:lnTo>
                  <a:lnTo>
                    <a:pt x="69" y="27"/>
                  </a:lnTo>
                  <a:lnTo>
                    <a:pt x="81" y="18"/>
                  </a:lnTo>
                  <a:lnTo>
                    <a:pt x="96" y="13"/>
                  </a:lnTo>
                  <a:lnTo>
                    <a:pt x="111" y="8"/>
                  </a:lnTo>
                  <a:lnTo>
                    <a:pt x="125" y="3"/>
                  </a:lnTo>
                  <a:lnTo>
                    <a:pt x="140" y="0"/>
                  </a:lnTo>
                  <a:lnTo>
                    <a:pt x="157" y="0"/>
                  </a:lnTo>
                  <a:lnTo>
                    <a:pt x="172" y="0"/>
                  </a:lnTo>
                  <a:lnTo>
                    <a:pt x="189" y="3"/>
                  </a:lnTo>
                  <a:lnTo>
                    <a:pt x="204" y="8"/>
                  </a:lnTo>
                  <a:lnTo>
                    <a:pt x="219" y="13"/>
                  </a:lnTo>
                  <a:lnTo>
                    <a:pt x="231" y="18"/>
                  </a:lnTo>
                  <a:lnTo>
                    <a:pt x="246" y="27"/>
                  </a:lnTo>
                  <a:lnTo>
                    <a:pt x="268" y="45"/>
                  </a:lnTo>
                  <a:lnTo>
                    <a:pt x="288" y="69"/>
                  </a:lnTo>
                  <a:lnTo>
                    <a:pt x="295" y="82"/>
                  </a:lnTo>
                  <a:lnTo>
                    <a:pt x="303" y="96"/>
                  </a:lnTo>
                  <a:lnTo>
                    <a:pt x="307" y="111"/>
                  </a:lnTo>
                  <a:lnTo>
                    <a:pt x="312" y="126"/>
                  </a:lnTo>
                  <a:lnTo>
                    <a:pt x="315" y="141"/>
                  </a:lnTo>
                  <a:lnTo>
                    <a:pt x="315" y="1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solidFill>
                  <a:srgbClr val="FF33CC"/>
                </a:solidFill>
                <a:latin typeface="Arial" charset="0"/>
              </a:endParaRPr>
            </a:p>
          </p:txBody>
        </p:sp>
        <p:sp>
          <p:nvSpPr>
            <p:cNvPr id="12" name="Freeform 79"/>
            <p:cNvSpPr>
              <a:spLocks/>
            </p:cNvSpPr>
            <p:nvPr/>
          </p:nvSpPr>
          <p:spPr bwMode="auto">
            <a:xfrm>
              <a:off x="4292" y="3203"/>
              <a:ext cx="189" cy="162"/>
            </a:xfrm>
            <a:custGeom>
              <a:avLst/>
              <a:gdLst>
                <a:gd name="T0" fmla="*/ 157 w 189"/>
                <a:gd name="T1" fmla="*/ 81 h 162"/>
                <a:gd name="T2" fmla="*/ 167 w 189"/>
                <a:gd name="T3" fmla="*/ 98 h 162"/>
                <a:gd name="T4" fmla="*/ 177 w 189"/>
                <a:gd name="T5" fmla="*/ 118 h 162"/>
                <a:gd name="T6" fmla="*/ 184 w 189"/>
                <a:gd name="T7" fmla="*/ 138 h 162"/>
                <a:gd name="T8" fmla="*/ 189 w 189"/>
                <a:gd name="T9" fmla="*/ 162 h 162"/>
                <a:gd name="T10" fmla="*/ 189 w 189"/>
                <a:gd name="T11" fmla="*/ 152 h 162"/>
                <a:gd name="T12" fmla="*/ 189 w 189"/>
                <a:gd name="T13" fmla="*/ 143 h 162"/>
                <a:gd name="T14" fmla="*/ 189 w 189"/>
                <a:gd name="T15" fmla="*/ 130 h 162"/>
                <a:gd name="T16" fmla="*/ 184 w 189"/>
                <a:gd name="T17" fmla="*/ 113 h 162"/>
                <a:gd name="T18" fmla="*/ 174 w 189"/>
                <a:gd name="T19" fmla="*/ 93 h 162"/>
                <a:gd name="T20" fmla="*/ 162 w 189"/>
                <a:gd name="T21" fmla="*/ 71 h 162"/>
                <a:gd name="T22" fmla="*/ 142 w 189"/>
                <a:gd name="T23" fmla="*/ 47 h 162"/>
                <a:gd name="T24" fmla="*/ 128 w 189"/>
                <a:gd name="T25" fmla="*/ 32 h 162"/>
                <a:gd name="T26" fmla="*/ 108 w 189"/>
                <a:gd name="T27" fmla="*/ 20 h 162"/>
                <a:gd name="T28" fmla="*/ 88 w 189"/>
                <a:gd name="T29" fmla="*/ 12 h 162"/>
                <a:gd name="T30" fmla="*/ 66 w 189"/>
                <a:gd name="T31" fmla="*/ 5 h 162"/>
                <a:gd name="T32" fmla="*/ 46 w 189"/>
                <a:gd name="T33" fmla="*/ 0 h 162"/>
                <a:gd name="T34" fmla="*/ 27 w 189"/>
                <a:gd name="T35" fmla="*/ 0 h 162"/>
                <a:gd name="T36" fmla="*/ 12 w 189"/>
                <a:gd name="T37" fmla="*/ 0 h 162"/>
                <a:gd name="T38" fmla="*/ 0 w 189"/>
                <a:gd name="T39" fmla="*/ 5 h 162"/>
                <a:gd name="T40" fmla="*/ 15 w 189"/>
                <a:gd name="T41" fmla="*/ 5 h 162"/>
                <a:gd name="T42" fmla="*/ 34 w 189"/>
                <a:gd name="T43" fmla="*/ 5 h 162"/>
                <a:gd name="T44" fmla="*/ 56 w 189"/>
                <a:gd name="T45" fmla="*/ 10 h 162"/>
                <a:gd name="T46" fmla="*/ 83 w 189"/>
                <a:gd name="T47" fmla="*/ 17 h 162"/>
                <a:gd name="T48" fmla="*/ 108 w 189"/>
                <a:gd name="T49" fmla="*/ 32 h 162"/>
                <a:gd name="T50" fmla="*/ 123 w 189"/>
                <a:gd name="T51" fmla="*/ 42 h 162"/>
                <a:gd name="T52" fmla="*/ 135 w 189"/>
                <a:gd name="T53" fmla="*/ 54 h 162"/>
                <a:gd name="T54" fmla="*/ 147 w 189"/>
                <a:gd name="T55" fmla="*/ 66 h 162"/>
                <a:gd name="T56" fmla="*/ 157 w 189"/>
                <a:gd name="T57" fmla="*/ 81 h 1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9"/>
                <a:gd name="T88" fmla="*/ 0 h 162"/>
                <a:gd name="T89" fmla="*/ 189 w 189"/>
                <a:gd name="T90" fmla="*/ 162 h 1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9" h="162">
                  <a:moveTo>
                    <a:pt x="157" y="81"/>
                  </a:moveTo>
                  <a:lnTo>
                    <a:pt x="167" y="98"/>
                  </a:lnTo>
                  <a:lnTo>
                    <a:pt x="177" y="118"/>
                  </a:lnTo>
                  <a:lnTo>
                    <a:pt x="184" y="138"/>
                  </a:lnTo>
                  <a:lnTo>
                    <a:pt x="189" y="162"/>
                  </a:lnTo>
                  <a:lnTo>
                    <a:pt x="189" y="152"/>
                  </a:lnTo>
                  <a:lnTo>
                    <a:pt x="189" y="143"/>
                  </a:lnTo>
                  <a:lnTo>
                    <a:pt x="189" y="130"/>
                  </a:lnTo>
                  <a:lnTo>
                    <a:pt x="184" y="113"/>
                  </a:lnTo>
                  <a:lnTo>
                    <a:pt x="174" y="93"/>
                  </a:lnTo>
                  <a:lnTo>
                    <a:pt x="162" y="71"/>
                  </a:lnTo>
                  <a:lnTo>
                    <a:pt x="142" y="47"/>
                  </a:lnTo>
                  <a:lnTo>
                    <a:pt x="128" y="32"/>
                  </a:lnTo>
                  <a:lnTo>
                    <a:pt x="108" y="20"/>
                  </a:lnTo>
                  <a:lnTo>
                    <a:pt x="88" y="12"/>
                  </a:lnTo>
                  <a:lnTo>
                    <a:pt x="66" y="5"/>
                  </a:lnTo>
                  <a:lnTo>
                    <a:pt x="46" y="0"/>
                  </a:lnTo>
                  <a:lnTo>
                    <a:pt x="27" y="0"/>
                  </a:lnTo>
                  <a:lnTo>
                    <a:pt x="12" y="0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4" y="5"/>
                  </a:lnTo>
                  <a:lnTo>
                    <a:pt x="56" y="10"/>
                  </a:lnTo>
                  <a:lnTo>
                    <a:pt x="83" y="17"/>
                  </a:lnTo>
                  <a:lnTo>
                    <a:pt x="108" y="32"/>
                  </a:lnTo>
                  <a:lnTo>
                    <a:pt x="123" y="42"/>
                  </a:lnTo>
                  <a:lnTo>
                    <a:pt x="135" y="54"/>
                  </a:lnTo>
                  <a:lnTo>
                    <a:pt x="147" y="66"/>
                  </a:lnTo>
                  <a:lnTo>
                    <a:pt x="157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solidFill>
                  <a:srgbClr val="FF33CC"/>
                </a:solidFill>
                <a:latin typeface="Arial" charset="0"/>
              </a:endParaRPr>
            </a:p>
          </p:txBody>
        </p:sp>
        <p:sp>
          <p:nvSpPr>
            <p:cNvPr id="13" name="Freeform 80"/>
            <p:cNvSpPr>
              <a:spLocks/>
            </p:cNvSpPr>
            <p:nvPr/>
          </p:nvSpPr>
          <p:spPr bwMode="auto">
            <a:xfrm>
              <a:off x="4370" y="3250"/>
              <a:ext cx="96" cy="155"/>
            </a:xfrm>
            <a:custGeom>
              <a:avLst/>
              <a:gdLst>
                <a:gd name="T0" fmla="*/ 84 w 96"/>
                <a:gd name="T1" fmla="*/ 96 h 155"/>
                <a:gd name="T2" fmla="*/ 91 w 96"/>
                <a:gd name="T3" fmla="*/ 123 h 155"/>
                <a:gd name="T4" fmla="*/ 94 w 96"/>
                <a:gd name="T5" fmla="*/ 155 h 155"/>
                <a:gd name="T6" fmla="*/ 96 w 96"/>
                <a:gd name="T7" fmla="*/ 147 h 155"/>
                <a:gd name="T8" fmla="*/ 96 w 96"/>
                <a:gd name="T9" fmla="*/ 132 h 155"/>
                <a:gd name="T10" fmla="*/ 96 w 96"/>
                <a:gd name="T11" fmla="*/ 120 h 155"/>
                <a:gd name="T12" fmla="*/ 91 w 96"/>
                <a:gd name="T13" fmla="*/ 105 h 155"/>
                <a:gd name="T14" fmla="*/ 86 w 96"/>
                <a:gd name="T15" fmla="*/ 88 h 155"/>
                <a:gd name="T16" fmla="*/ 77 w 96"/>
                <a:gd name="T17" fmla="*/ 69 h 155"/>
                <a:gd name="T18" fmla="*/ 59 w 96"/>
                <a:gd name="T19" fmla="*/ 44 h 155"/>
                <a:gd name="T20" fmla="*/ 37 w 96"/>
                <a:gd name="T21" fmla="*/ 19 h 155"/>
                <a:gd name="T22" fmla="*/ 27 w 96"/>
                <a:gd name="T23" fmla="*/ 10 h 155"/>
                <a:gd name="T24" fmla="*/ 18 w 96"/>
                <a:gd name="T25" fmla="*/ 2 h 155"/>
                <a:gd name="T26" fmla="*/ 8 w 96"/>
                <a:gd name="T27" fmla="*/ 0 h 155"/>
                <a:gd name="T28" fmla="*/ 0 w 96"/>
                <a:gd name="T29" fmla="*/ 0 h 155"/>
                <a:gd name="T30" fmla="*/ 10 w 96"/>
                <a:gd name="T31" fmla="*/ 5 h 155"/>
                <a:gd name="T32" fmla="*/ 32 w 96"/>
                <a:gd name="T33" fmla="*/ 22 h 155"/>
                <a:gd name="T34" fmla="*/ 45 w 96"/>
                <a:gd name="T35" fmla="*/ 34 h 155"/>
                <a:gd name="T36" fmla="*/ 59 w 96"/>
                <a:gd name="T37" fmla="*/ 51 h 155"/>
                <a:gd name="T38" fmla="*/ 72 w 96"/>
                <a:gd name="T39" fmla="*/ 71 h 155"/>
                <a:gd name="T40" fmla="*/ 84 w 96"/>
                <a:gd name="T41" fmla="*/ 96 h 1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6"/>
                <a:gd name="T64" fmla="*/ 0 h 155"/>
                <a:gd name="T65" fmla="*/ 96 w 96"/>
                <a:gd name="T66" fmla="*/ 155 h 1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6" h="155">
                  <a:moveTo>
                    <a:pt x="84" y="96"/>
                  </a:moveTo>
                  <a:lnTo>
                    <a:pt x="91" y="123"/>
                  </a:lnTo>
                  <a:lnTo>
                    <a:pt x="94" y="155"/>
                  </a:lnTo>
                  <a:lnTo>
                    <a:pt x="96" y="147"/>
                  </a:lnTo>
                  <a:lnTo>
                    <a:pt x="96" y="132"/>
                  </a:lnTo>
                  <a:lnTo>
                    <a:pt x="96" y="120"/>
                  </a:lnTo>
                  <a:lnTo>
                    <a:pt x="91" y="105"/>
                  </a:lnTo>
                  <a:lnTo>
                    <a:pt x="86" y="88"/>
                  </a:lnTo>
                  <a:lnTo>
                    <a:pt x="77" y="69"/>
                  </a:lnTo>
                  <a:lnTo>
                    <a:pt x="59" y="44"/>
                  </a:lnTo>
                  <a:lnTo>
                    <a:pt x="37" y="19"/>
                  </a:lnTo>
                  <a:lnTo>
                    <a:pt x="27" y="10"/>
                  </a:lnTo>
                  <a:lnTo>
                    <a:pt x="18" y="2"/>
                  </a:lnTo>
                  <a:lnTo>
                    <a:pt x="8" y="0"/>
                  </a:lnTo>
                  <a:lnTo>
                    <a:pt x="0" y="0"/>
                  </a:lnTo>
                  <a:lnTo>
                    <a:pt x="10" y="5"/>
                  </a:lnTo>
                  <a:lnTo>
                    <a:pt x="32" y="22"/>
                  </a:lnTo>
                  <a:lnTo>
                    <a:pt x="45" y="34"/>
                  </a:lnTo>
                  <a:lnTo>
                    <a:pt x="59" y="51"/>
                  </a:lnTo>
                  <a:lnTo>
                    <a:pt x="72" y="71"/>
                  </a:lnTo>
                  <a:lnTo>
                    <a:pt x="84" y="9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solidFill>
                  <a:srgbClr val="FF33CC"/>
                </a:solidFill>
                <a:latin typeface="Arial" charset="0"/>
              </a:endParaRPr>
            </a:p>
          </p:txBody>
        </p:sp>
        <p:sp>
          <p:nvSpPr>
            <p:cNvPr id="14" name="Freeform 81"/>
            <p:cNvSpPr>
              <a:spLocks/>
            </p:cNvSpPr>
            <p:nvPr/>
          </p:nvSpPr>
          <p:spPr bwMode="auto">
            <a:xfrm>
              <a:off x="4068" y="3483"/>
              <a:ext cx="192" cy="163"/>
            </a:xfrm>
            <a:custGeom>
              <a:avLst/>
              <a:gdLst>
                <a:gd name="T0" fmla="*/ 32 w 192"/>
                <a:gd name="T1" fmla="*/ 79 h 163"/>
                <a:gd name="T2" fmla="*/ 25 w 192"/>
                <a:gd name="T3" fmla="*/ 64 h 163"/>
                <a:gd name="T4" fmla="*/ 15 w 192"/>
                <a:gd name="T5" fmla="*/ 45 h 163"/>
                <a:gd name="T6" fmla="*/ 7 w 192"/>
                <a:gd name="T7" fmla="*/ 25 h 163"/>
                <a:gd name="T8" fmla="*/ 2 w 192"/>
                <a:gd name="T9" fmla="*/ 0 h 163"/>
                <a:gd name="T10" fmla="*/ 0 w 192"/>
                <a:gd name="T11" fmla="*/ 8 h 163"/>
                <a:gd name="T12" fmla="*/ 0 w 192"/>
                <a:gd name="T13" fmla="*/ 17 h 163"/>
                <a:gd name="T14" fmla="*/ 2 w 192"/>
                <a:gd name="T15" fmla="*/ 32 h 163"/>
                <a:gd name="T16" fmla="*/ 7 w 192"/>
                <a:gd name="T17" fmla="*/ 49 h 163"/>
                <a:gd name="T18" fmla="*/ 17 w 192"/>
                <a:gd name="T19" fmla="*/ 69 h 163"/>
                <a:gd name="T20" fmla="*/ 30 w 192"/>
                <a:gd name="T21" fmla="*/ 91 h 163"/>
                <a:gd name="T22" fmla="*/ 49 w 192"/>
                <a:gd name="T23" fmla="*/ 116 h 163"/>
                <a:gd name="T24" fmla="*/ 64 w 192"/>
                <a:gd name="T25" fmla="*/ 131 h 163"/>
                <a:gd name="T26" fmla="*/ 84 w 192"/>
                <a:gd name="T27" fmla="*/ 140 h 163"/>
                <a:gd name="T28" fmla="*/ 103 w 192"/>
                <a:gd name="T29" fmla="*/ 150 h 163"/>
                <a:gd name="T30" fmla="*/ 125 w 192"/>
                <a:gd name="T31" fmla="*/ 158 h 163"/>
                <a:gd name="T32" fmla="*/ 145 w 192"/>
                <a:gd name="T33" fmla="*/ 163 h 163"/>
                <a:gd name="T34" fmla="*/ 165 w 192"/>
                <a:gd name="T35" fmla="*/ 163 h 163"/>
                <a:gd name="T36" fmla="*/ 179 w 192"/>
                <a:gd name="T37" fmla="*/ 163 h 163"/>
                <a:gd name="T38" fmla="*/ 192 w 192"/>
                <a:gd name="T39" fmla="*/ 158 h 163"/>
                <a:gd name="T40" fmla="*/ 175 w 192"/>
                <a:gd name="T41" fmla="*/ 158 h 163"/>
                <a:gd name="T42" fmla="*/ 157 w 192"/>
                <a:gd name="T43" fmla="*/ 158 h 163"/>
                <a:gd name="T44" fmla="*/ 135 w 192"/>
                <a:gd name="T45" fmla="*/ 153 h 163"/>
                <a:gd name="T46" fmla="*/ 108 w 192"/>
                <a:gd name="T47" fmla="*/ 145 h 163"/>
                <a:gd name="T48" fmla="*/ 81 w 192"/>
                <a:gd name="T49" fmla="*/ 131 h 163"/>
                <a:gd name="T50" fmla="*/ 69 w 192"/>
                <a:gd name="T51" fmla="*/ 121 h 163"/>
                <a:gd name="T52" fmla="*/ 57 w 192"/>
                <a:gd name="T53" fmla="*/ 108 h 163"/>
                <a:gd name="T54" fmla="*/ 44 w 192"/>
                <a:gd name="T55" fmla="*/ 96 h 163"/>
                <a:gd name="T56" fmla="*/ 32 w 192"/>
                <a:gd name="T57" fmla="*/ 79 h 1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92"/>
                <a:gd name="T88" fmla="*/ 0 h 163"/>
                <a:gd name="T89" fmla="*/ 192 w 192"/>
                <a:gd name="T90" fmla="*/ 163 h 1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92" h="163">
                  <a:moveTo>
                    <a:pt x="32" y="79"/>
                  </a:moveTo>
                  <a:lnTo>
                    <a:pt x="25" y="64"/>
                  </a:lnTo>
                  <a:lnTo>
                    <a:pt x="15" y="45"/>
                  </a:lnTo>
                  <a:lnTo>
                    <a:pt x="7" y="25"/>
                  </a:lnTo>
                  <a:lnTo>
                    <a:pt x="2" y="0"/>
                  </a:lnTo>
                  <a:lnTo>
                    <a:pt x="0" y="8"/>
                  </a:lnTo>
                  <a:lnTo>
                    <a:pt x="0" y="17"/>
                  </a:lnTo>
                  <a:lnTo>
                    <a:pt x="2" y="32"/>
                  </a:lnTo>
                  <a:lnTo>
                    <a:pt x="7" y="49"/>
                  </a:lnTo>
                  <a:lnTo>
                    <a:pt x="17" y="69"/>
                  </a:lnTo>
                  <a:lnTo>
                    <a:pt x="30" y="91"/>
                  </a:lnTo>
                  <a:lnTo>
                    <a:pt x="49" y="116"/>
                  </a:lnTo>
                  <a:lnTo>
                    <a:pt x="64" y="131"/>
                  </a:lnTo>
                  <a:lnTo>
                    <a:pt x="84" y="140"/>
                  </a:lnTo>
                  <a:lnTo>
                    <a:pt x="103" y="150"/>
                  </a:lnTo>
                  <a:lnTo>
                    <a:pt x="125" y="158"/>
                  </a:lnTo>
                  <a:lnTo>
                    <a:pt x="145" y="163"/>
                  </a:lnTo>
                  <a:lnTo>
                    <a:pt x="165" y="163"/>
                  </a:lnTo>
                  <a:lnTo>
                    <a:pt x="179" y="163"/>
                  </a:lnTo>
                  <a:lnTo>
                    <a:pt x="192" y="158"/>
                  </a:lnTo>
                  <a:lnTo>
                    <a:pt x="175" y="158"/>
                  </a:lnTo>
                  <a:lnTo>
                    <a:pt x="157" y="158"/>
                  </a:lnTo>
                  <a:lnTo>
                    <a:pt x="135" y="153"/>
                  </a:lnTo>
                  <a:lnTo>
                    <a:pt x="108" y="145"/>
                  </a:lnTo>
                  <a:lnTo>
                    <a:pt x="81" y="131"/>
                  </a:lnTo>
                  <a:lnTo>
                    <a:pt x="69" y="121"/>
                  </a:lnTo>
                  <a:lnTo>
                    <a:pt x="57" y="108"/>
                  </a:lnTo>
                  <a:lnTo>
                    <a:pt x="44" y="96"/>
                  </a:lnTo>
                  <a:lnTo>
                    <a:pt x="32" y="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solidFill>
                  <a:srgbClr val="FF33CC"/>
                </a:solidFill>
                <a:latin typeface="Arial" charset="0"/>
              </a:endParaRPr>
            </a:p>
          </p:txBody>
        </p:sp>
        <p:sp>
          <p:nvSpPr>
            <p:cNvPr id="15" name="Freeform 82"/>
            <p:cNvSpPr>
              <a:spLocks/>
            </p:cNvSpPr>
            <p:nvPr/>
          </p:nvSpPr>
          <p:spPr bwMode="auto">
            <a:xfrm>
              <a:off x="4085" y="3444"/>
              <a:ext cx="96" cy="155"/>
            </a:xfrm>
            <a:custGeom>
              <a:avLst/>
              <a:gdLst>
                <a:gd name="T0" fmla="*/ 13 w 96"/>
                <a:gd name="T1" fmla="*/ 59 h 155"/>
                <a:gd name="T2" fmla="*/ 5 w 96"/>
                <a:gd name="T3" fmla="*/ 32 h 155"/>
                <a:gd name="T4" fmla="*/ 3 w 96"/>
                <a:gd name="T5" fmla="*/ 0 h 155"/>
                <a:gd name="T6" fmla="*/ 0 w 96"/>
                <a:gd name="T7" fmla="*/ 5 h 155"/>
                <a:gd name="T8" fmla="*/ 0 w 96"/>
                <a:gd name="T9" fmla="*/ 22 h 155"/>
                <a:gd name="T10" fmla="*/ 0 w 96"/>
                <a:gd name="T11" fmla="*/ 34 h 155"/>
                <a:gd name="T12" fmla="*/ 3 w 96"/>
                <a:gd name="T13" fmla="*/ 49 h 155"/>
                <a:gd name="T14" fmla="*/ 10 w 96"/>
                <a:gd name="T15" fmla="*/ 66 h 155"/>
                <a:gd name="T16" fmla="*/ 20 w 96"/>
                <a:gd name="T17" fmla="*/ 86 h 155"/>
                <a:gd name="T18" fmla="*/ 37 w 96"/>
                <a:gd name="T19" fmla="*/ 111 h 155"/>
                <a:gd name="T20" fmla="*/ 57 w 96"/>
                <a:gd name="T21" fmla="*/ 135 h 155"/>
                <a:gd name="T22" fmla="*/ 69 w 96"/>
                <a:gd name="T23" fmla="*/ 145 h 155"/>
                <a:gd name="T24" fmla="*/ 79 w 96"/>
                <a:gd name="T25" fmla="*/ 150 h 155"/>
                <a:gd name="T26" fmla="*/ 89 w 96"/>
                <a:gd name="T27" fmla="*/ 155 h 155"/>
                <a:gd name="T28" fmla="*/ 96 w 96"/>
                <a:gd name="T29" fmla="*/ 155 h 155"/>
                <a:gd name="T30" fmla="*/ 86 w 96"/>
                <a:gd name="T31" fmla="*/ 150 h 155"/>
                <a:gd name="T32" fmla="*/ 64 w 96"/>
                <a:gd name="T33" fmla="*/ 133 h 155"/>
                <a:gd name="T34" fmla="*/ 49 w 96"/>
                <a:gd name="T35" fmla="*/ 120 h 155"/>
                <a:gd name="T36" fmla="*/ 37 w 96"/>
                <a:gd name="T37" fmla="*/ 103 h 155"/>
                <a:gd name="T38" fmla="*/ 25 w 96"/>
                <a:gd name="T39" fmla="*/ 84 h 155"/>
                <a:gd name="T40" fmla="*/ 13 w 96"/>
                <a:gd name="T41" fmla="*/ 59 h 15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6"/>
                <a:gd name="T64" fmla="*/ 0 h 155"/>
                <a:gd name="T65" fmla="*/ 96 w 96"/>
                <a:gd name="T66" fmla="*/ 155 h 15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6" h="155">
                  <a:moveTo>
                    <a:pt x="13" y="59"/>
                  </a:moveTo>
                  <a:lnTo>
                    <a:pt x="5" y="32"/>
                  </a:lnTo>
                  <a:lnTo>
                    <a:pt x="3" y="0"/>
                  </a:lnTo>
                  <a:lnTo>
                    <a:pt x="0" y="5"/>
                  </a:lnTo>
                  <a:lnTo>
                    <a:pt x="0" y="22"/>
                  </a:lnTo>
                  <a:lnTo>
                    <a:pt x="0" y="34"/>
                  </a:lnTo>
                  <a:lnTo>
                    <a:pt x="3" y="49"/>
                  </a:lnTo>
                  <a:lnTo>
                    <a:pt x="10" y="66"/>
                  </a:lnTo>
                  <a:lnTo>
                    <a:pt x="20" y="86"/>
                  </a:lnTo>
                  <a:lnTo>
                    <a:pt x="37" y="111"/>
                  </a:lnTo>
                  <a:lnTo>
                    <a:pt x="57" y="135"/>
                  </a:lnTo>
                  <a:lnTo>
                    <a:pt x="69" y="145"/>
                  </a:lnTo>
                  <a:lnTo>
                    <a:pt x="79" y="150"/>
                  </a:lnTo>
                  <a:lnTo>
                    <a:pt x="89" y="155"/>
                  </a:lnTo>
                  <a:lnTo>
                    <a:pt x="96" y="155"/>
                  </a:lnTo>
                  <a:lnTo>
                    <a:pt x="86" y="150"/>
                  </a:lnTo>
                  <a:lnTo>
                    <a:pt x="64" y="133"/>
                  </a:lnTo>
                  <a:lnTo>
                    <a:pt x="49" y="120"/>
                  </a:lnTo>
                  <a:lnTo>
                    <a:pt x="37" y="103"/>
                  </a:lnTo>
                  <a:lnTo>
                    <a:pt x="25" y="84"/>
                  </a:lnTo>
                  <a:lnTo>
                    <a:pt x="13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nb-NO">
                <a:solidFill>
                  <a:srgbClr val="FF33CC"/>
                </a:solidFill>
                <a:latin typeface="Arial" charset="0"/>
              </a:endParaRPr>
            </a:p>
          </p:txBody>
        </p:sp>
      </p:grpSp>
      <p:grpSp>
        <p:nvGrpSpPr>
          <p:cNvPr id="16" name="Group 240"/>
          <p:cNvGrpSpPr>
            <a:grpSpLocks/>
          </p:cNvGrpSpPr>
          <p:nvPr/>
        </p:nvGrpSpPr>
        <p:grpSpPr bwMode="auto">
          <a:xfrm>
            <a:off x="4055987" y="2825543"/>
            <a:ext cx="1022350" cy="1870075"/>
            <a:chOff x="3938588" y="3984625"/>
            <a:chExt cx="1160462" cy="2563813"/>
          </a:xfrm>
          <a:solidFill>
            <a:srgbClr val="FFFF00"/>
          </a:solidFill>
        </p:grpSpPr>
        <p:grpSp>
          <p:nvGrpSpPr>
            <p:cNvPr id="17" name="Group 239"/>
            <p:cNvGrpSpPr>
              <a:grpSpLocks/>
            </p:cNvGrpSpPr>
            <p:nvPr/>
          </p:nvGrpSpPr>
          <p:grpSpPr bwMode="auto">
            <a:xfrm>
              <a:off x="3938588" y="3984625"/>
              <a:ext cx="1160462" cy="2563813"/>
              <a:chOff x="3938588" y="3984625"/>
              <a:chExt cx="1160462" cy="2563813"/>
            </a:xfrm>
            <a:grpFill/>
          </p:grpSpPr>
          <p:sp>
            <p:nvSpPr>
              <p:cNvPr id="154" name="Freeform 86"/>
              <p:cNvSpPr>
                <a:spLocks/>
              </p:cNvSpPr>
              <p:nvPr/>
            </p:nvSpPr>
            <p:spPr bwMode="auto">
              <a:xfrm>
                <a:off x="3938588" y="4689475"/>
                <a:ext cx="174625" cy="1858963"/>
              </a:xfrm>
              <a:custGeom>
                <a:avLst/>
                <a:gdLst>
                  <a:gd name="T0" fmla="*/ 0 w 110"/>
                  <a:gd name="T1" fmla="*/ 2147483647 h 1171"/>
                  <a:gd name="T2" fmla="*/ 2147483647 w 110"/>
                  <a:gd name="T3" fmla="*/ 0 h 1171"/>
                  <a:gd name="T4" fmla="*/ 2147483647 w 110"/>
                  <a:gd name="T5" fmla="*/ 2147483647 h 1171"/>
                  <a:gd name="T6" fmla="*/ 2147483647 w 110"/>
                  <a:gd name="T7" fmla="*/ 2147483647 h 1171"/>
                  <a:gd name="T8" fmla="*/ 0 w 110"/>
                  <a:gd name="T9" fmla="*/ 2147483647 h 11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0"/>
                  <a:gd name="T16" fmla="*/ 0 h 1171"/>
                  <a:gd name="T17" fmla="*/ 110 w 110"/>
                  <a:gd name="T18" fmla="*/ 1171 h 11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0" h="1171">
                    <a:moveTo>
                      <a:pt x="0" y="10"/>
                    </a:moveTo>
                    <a:lnTo>
                      <a:pt x="110" y="0"/>
                    </a:lnTo>
                    <a:lnTo>
                      <a:pt x="94" y="1171"/>
                    </a:lnTo>
                    <a:lnTo>
                      <a:pt x="39" y="1171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5" name="Freeform 87"/>
              <p:cNvSpPr>
                <a:spLocks/>
              </p:cNvSpPr>
              <p:nvPr/>
            </p:nvSpPr>
            <p:spPr bwMode="auto">
              <a:xfrm>
                <a:off x="4945063" y="3984625"/>
                <a:ext cx="153987" cy="1512888"/>
              </a:xfrm>
              <a:custGeom>
                <a:avLst/>
                <a:gdLst>
                  <a:gd name="T0" fmla="*/ 0 w 97"/>
                  <a:gd name="T1" fmla="*/ 2147483647 h 953"/>
                  <a:gd name="T2" fmla="*/ 2147483647 w 97"/>
                  <a:gd name="T3" fmla="*/ 0 h 953"/>
                  <a:gd name="T4" fmla="*/ 2147483647 w 97"/>
                  <a:gd name="T5" fmla="*/ 2147483647 h 953"/>
                  <a:gd name="T6" fmla="*/ 2147483647 w 97"/>
                  <a:gd name="T7" fmla="*/ 2147483647 h 953"/>
                  <a:gd name="T8" fmla="*/ 0 w 97"/>
                  <a:gd name="T9" fmla="*/ 2147483647 h 95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7"/>
                  <a:gd name="T16" fmla="*/ 0 h 953"/>
                  <a:gd name="T17" fmla="*/ 97 w 97"/>
                  <a:gd name="T18" fmla="*/ 953 h 95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7" h="953">
                    <a:moveTo>
                      <a:pt x="0" y="6"/>
                    </a:moveTo>
                    <a:lnTo>
                      <a:pt x="97" y="0"/>
                    </a:lnTo>
                    <a:lnTo>
                      <a:pt x="84" y="953"/>
                    </a:lnTo>
                    <a:lnTo>
                      <a:pt x="35" y="953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6" name="Freeform 88"/>
              <p:cNvSpPr>
                <a:spLocks/>
              </p:cNvSpPr>
              <p:nvPr/>
            </p:nvSpPr>
            <p:spPr bwMode="auto">
              <a:xfrm>
                <a:off x="4010025" y="4076700"/>
                <a:ext cx="969962" cy="814388"/>
              </a:xfrm>
              <a:custGeom>
                <a:avLst/>
                <a:gdLst>
                  <a:gd name="T0" fmla="*/ 2147483647 w 611"/>
                  <a:gd name="T1" fmla="*/ 2147483647 h 513"/>
                  <a:gd name="T2" fmla="*/ 2147483647 w 611"/>
                  <a:gd name="T3" fmla="*/ 2147483647 h 513"/>
                  <a:gd name="T4" fmla="*/ 2147483647 w 611"/>
                  <a:gd name="T5" fmla="*/ 2147483647 h 513"/>
                  <a:gd name="T6" fmla="*/ 2147483647 w 611"/>
                  <a:gd name="T7" fmla="*/ 2147483647 h 513"/>
                  <a:gd name="T8" fmla="*/ 2147483647 w 611"/>
                  <a:gd name="T9" fmla="*/ 2147483647 h 513"/>
                  <a:gd name="T10" fmla="*/ 2147483647 w 611"/>
                  <a:gd name="T11" fmla="*/ 2147483647 h 513"/>
                  <a:gd name="T12" fmla="*/ 2147483647 w 611"/>
                  <a:gd name="T13" fmla="*/ 2147483647 h 513"/>
                  <a:gd name="T14" fmla="*/ 2147483647 w 611"/>
                  <a:gd name="T15" fmla="*/ 2147483647 h 513"/>
                  <a:gd name="T16" fmla="*/ 2147483647 w 611"/>
                  <a:gd name="T17" fmla="*/ 2147483647 h 513"/>
                  <a:gd name="T18" fmla="*/ 2147483647 w 611"/>
                  <a:gd name="T19" fmla="*/ 2147483647 h 513"/>
                  <a:gd name="T20" fmla="*/ 2147483647 w 611"/>
                  <a:gd name="T21" fmla="*/ 0 h 513"/>
                  <a:gd name="T22" fmla="*/ 2147483647 w 611"/>
                  <a:gd name="T23" fmla="*/ 2147483647 h 513"/>
                  <a:gd name="T24" fmla="*/ 2147483647 w 611"/>
                  <a:gd name="T25" fmla="*/ 2147483647 h 513"/>
                  <a:gd name="T26" fmla="*/ 2147483647 w 611"/>
                  <a:gd name="T27" fmla="*/ 2147483647 h 513"/>
                  <a:gd name="T28" fmla="*/ 2147483647 w 611"/>
                  <a:gd name="T29" fmla="*/ 2147483647 h 513"/>
                  <a:gd name="T30" fmla="*/ 2147483647 w 611"/>
                  <a:gd name="T31" fmla="*/ 2147483647 h 513"/>
                  <a:gd name="T32" fmla="*/ 2147483647 w 611"/>
                  <a:gd name="T33" fmla="*/ 2147483647 h 513"/>
                  <a:gd name="T34" fmla="*/ 2147483647 w 611"/>
                  <a:gd name="T35" fmla="*/ 2147483647 h 513"/>
                  <a:gd name="T36" fmla="*/ 2147483647 w 611"/>
                  <a:gd name="T37" fmla="*/ 2147483647 h 513"/>
                  <a:gd name="T38" fmla="*/ 2147483647 w 611"/>
                  <a:gd name="T39" fmla="*/ 2147483647 h 513"/>
                  <a:gd name="T40" fmla="*/ 2147483647 w 611"/>
                  <a:gd name="T41" fmla="*/ 2147483647 h 513"/>
                  <a:gd name="T42" fmla="*/ 2147483647 w 611"/>
                  <a:gd name="T43" fmla="*/ 2147483647 h 513"/>
                  <a:gd name="T44" fmla="*/ 0 w 611"/>
                  <a:gd name="T45" fmla="*/ 2147483647 h 513"/>
                  <a:gd name="T46" fmla="*/ 0 w 611"/>
                  <a:gd name="T47" fmla="*/ 2147483647 h 513"/>
                  <a:gd name="T48" fmla="*/ 2147483647 w 611"/>
                  <a:gd name="T49" fmla="*/ 2147483647 h 513"/>
                  <a:gd name="T50" fmla="*/ 2147483647 w 611"/>
                  <a:gd name="T51" fmla="*/ 2147483647 h 513"/>
                  <a:gd name="T52" fmla="*/ 2147483647 w 611"/>
                  <a:gd name="T53" fmla="*/ 2147483647 h 513"/>
                  <a:gd name="T54" fmla="*/ 2147483647 w 611"/>
                  <a:gd name="T55" fmla="*/ 2147483647 h 51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11"/>
                  <a:gd name="T85" fmla="*/ 0 h 513"/>
                  <a:gd name="T86" fmla="*/ 611 w 611"/>
                  <a:gd name="T87" fmla="*/ 513 h 51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11" h="513">
                    <a:moveTo>
                      <a:pt x="33" y="445"/>
                    </a:moveTo>
                    <a:lnTo>
                      <a:pt x="104" y="402"/>
                    </a:lnTo>
                    <a:lnTo>
                      <a:pt x="175" y="357"/>
                    </a:lnTo>
                    <a:lnTo>
                      <a:pt x="265" y="299"/>
                    </a:lnTo>
                    <a:lnTo>
                      <a:pt x="359" y="234"/>
                    </a:lnTo>
                    <a:lnTo>
                      <a:pt x="408" y="195"/>
                    </a:lnTo>
                    <a:lnTo>
                      <a:pt x="453" y="156"/>
                    </a:lnTo>
                    <a:lnTo>
                      <a:pt x="498" y="117"/>
                    </a:lnTo>
                    <a:lnTo>
                      <a:pt x="540" y="78"/>
                    </a:lnTo>
                    <a:lnTo>
                      <a:pt x="576" y="39"/>
                    </a:lnTo>
                    <a:lnTo>
                      <a:pt x="605" y="0"/>
                    </a:lnTo>
                    <a:lnTo>
                      <a:pt x="611" y="72"/>
                    </a:lnTo>
                    <a:lnTo>
                      <a:pt x="537" y="137"/>
                    </a:lnTo>
                    <a:lnTo>
                      <a:pt x="359" y="279"/>
                    </a:lnTo>
                    <a:lnTo>
                      <a:pt x="262" y="357"/>
                    </a:lnTo>
                    <a:lnTo>
                      <a:pt x="168" y="425"/>
                    </a:lnTo>
                    <a:lnTo>
                      <a:pt x="91" y="480"/>
                    </a:lnTo>
                    <a:lnTo>
                      <a:pt x="62" y="496"/>
                    </a:lnTo>
                    <a:lnTo>
                      <a:pt x="42" y="506"/>
                    </a:lnTo>
                    <a:lnTo>
                      <a:pt x="16" y="513"/>
                    </a:lnTo>
                    <a:lnTo>
                      <a:pt x="7" y="513"/>
                    </a:lnTo>
                    <a:lnTo>
                      <a:pt x="4" y="513"/>
                    </a:lnTo>
                    <a:lnTo>
                      <a:pt x="0" y="506"/>
                    </a:lnTo>
                    <a:lnTo>
                      <a:pt x="0" y="503"/>
                    </a:lnTo>
                    <a:lnTo>
                      <a:pt x="4" y="487"/>
                    </a:lnTo>
                    <a:lnTo>
                      <a:pt x="13" y="474"/>
                    </a:lnTo>
                    <a:lnTo>
                      <a:pt x="23" y="458"/>
                    </a:lnTo>
                    <a:lnTo>
                      <a:pt x="33" y="4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7" name="Freeform 89"/>
              <p:cNvSpPr>
                <a:spLocks/>
              </p:cNvSpPr>
              <p:nvPr/>
            </p:nvSpPr>
            <p:spPr bwMode="auto">
              <a:xfrm>
                <a:off x="4076700" y="5178425"/>
                <a:ext cx="969962" cy="814388"/>
              </a:xfrm>
              <a:custGeom>
                <a:avLst/>
                <a:gdLst>
                  <a:gd name="T0" fmla="*/ 2147483647 w 611"/>
                  <a:gd name="T1" fmla="*/ 2147483647 h 513"/>
                  <a:gd name="T2" fmla="*/ 2147483647 w 611"/>
                  <a:gd name="T3" fmla="*/ 2147483647 h 513"/>
                  <a:gd name="T4" fmla="*/ 2147483647 w 611"/>
                  <a:gd name="T5" fmla="*/ 2147483647 h 513"/>
                  <a:gd name="T6" fmla="*/ 2147483647 w 611"/>
                  <a:gd name="T7" fmla="*/ 2147483647 h 513"/>
                  <a:gd name="T8" fmla="*/ 2147483647 w 611"/>
                  <a:gd name="T9" fmla="*/ 2147483647 h 513"/>
                  <a:gd name="T10" fmla="*/ 2147483647 w 611"/>
                  <a:gd name="T11" fmla="*/ 2147483647 h 513"/>
                  <a:gd name="T12" fmla="*/ 2147483647 w 611"/>
                  <a:gd name="T13" fmla="*/ 2147483647 h 513"/>
                  <a:gd name="T14" fmla="*/ 2147483647 w 611"/>
                  <a:gd name="T15" fmla="*/ 2147483647 h 513"/>
                  <a:gd name="T16" fmla="*/ 2147483647 w 611"/>
                  <a:gd name="T17" fmla="*/ 2147483647 h 513"/>
                  <a:gd name="T18" fmla="*/ 2147483647 w 611"/>
                  <a:gd name="T19" fmla="*/ 2147483647 h 513"/>
                  <a:gd name="T20" fmla="*/ 2147483647 w 611"/>
                  <a:gd name="T21" fmla="*/ 0 h 513"/>
                  <a:gd name="T22" fmla="*/ 2147483647 w 611"/>
                  <a:gd name="T23" fmla="*/ 2147483647 h 513"/>
                  <a:gd name="T24" fmla="*/ 2147483647 w 611"/>
                  <a:gd name="T25" fmla="*/ 2147483647 h 513"/>
                  <a:gd name="T26" fmla="*/ 2147483647 w 611"/>
                  <a:gd name="T27" fmla="*/ 2147483647 h 513"/>
                  <a:gd name="T28" fmla="*/ 2147483647 w 611"/>
                  <a:gd name="T29" fmla="*/ 2147483647 h 513"/>
                  <a:gd name="T30" fmla="*/ 2147483647 w 611"/>
                  <a:gd name="T31" fmla="*/ 2147483647 h 513"/>
                  <a:gd name="T32" fmla="*/ 2147483647 w 611"/>
                  <a:gd name="T33" fmla="*/ 2147483647 h 513"/>
                  <a:gd name="T34" fmla="*/ 2147483647 w 611"/>
                  <a:gd name="T35" fmla="*/ 2147483647 h 513"/>
                  <a:gd name="T36" fmla="*/ 2147483647 w 611"/>
                  <a:gd name="T37" fmla="*/ 2147483647 h 513"/>
                  <a:gd name="T38" fmla="*/ 2147483647 w 611"/>
                  <a:gd name="T39" fmla="*/ 2147483647 h 513"/>
                  <a:gd name="T40" fmla="*/ 2147483647 w 611"/>
                  <a:gd name="T41" fmla="*/ 2147483647 h 513"/>
                  <a:gd name="T42" fmla="*/ 0 w 611"/>
                  <a:gd name="T43" fmla="*/ 2147483647 h 513"/>
                  <a:gd name="T44" fmla="*/ 0 w 611"/>
                  <a:gd name="T45" fmla="*/ 2147483647 h 513"/>
                  <a:gd name="T46" fmla="*/ 0 w 611"/>
                  <a:gd name="T47" fmla="*/ 2147483647 h 513"/>
                  <a:gd name="T48" fmla="*/ 2147483647 w 611"/>
                  <a:gd name="T49" fmla="*/ 2147483647 h 513"/>
                  <a:gd name="T50" fmla="*/ 2147483647 w 611"/>
                  <a:gd name="T51" fmla="*/ 2147483647 h 513"/>
                  <a:gd name="T52" fmla="*/ 2147483647 w 611"/>
                  <a:gd name="T53" fmla="*/ 2147483647 h 513"/>
                  <a:gd name="T54" fmla="*/ 2147483647 w 611"/>
                  <a:gd name="T55" fmla="*/ 2147483647 h 51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11"/>
                  <a:gd name="T85" fmla="*/ 0 h 513"/>
                  <a:gd name="T86" fmla="*/ 611 w 611"/>
                  <a:gd name="T87" fmla="*/ 513 h 51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11" h="513">
                    <a:moveTo>
                      <a:pt x="33" y="441"/>
                    </a:moveTo>
                    <a:lnTo>
                      <a:pt x="101" y="402"/>
                    </a:lnTo>
                    <a:lnTo>
                      <a:pt x="175" y="357"/>
                    </a:lnTo>
                    <a:lnTo>
                      <a:pt x="262" y="299"/>
                    </a:lnTo>
                    <a:lnTo>
                      <a:pt x="359" y="230"/>
                    </a:lnTo>
                    <a:lnTo>
                      <a:pt x="408" y="195"/>
                    </a:lnTo>
                    <a:lnTo>
                      <a:pt x="453" y="156"/>
                    </a:lnTo>
                    <a:lnTo>
                      <a:pt x="495" y="117"/>
                    </a:lnTo>
                    <a:lnTo>
                      <a:pt x="537" y="78"/>
                    </a:lnTo>
                    <a:lnTo>
                      <a:pt x="573" y="39"/>
                    </a:lnTo>
                    <a:lnTo>
                      <a:pt x="602" y="0"/>
                    </a:lnTo>
                    <a:lnTo>
                      <a:pt x="611" y="72"/>
                    </a:lnTo>
                    <a:lnTo>
                      <a:pt x="534" y="136"/>
                    </a:lnTo>
                    <a:lnTo>
                      <a:pt x="359" y="276"/>
                    </a:lnTo>
                    <a:lnTo>
                      <a:pt x="259" y="354"/>
                    </a:lnTo>
                    <a:lnTo>
                      <a:pt x="165" y="425"/>
                    </a:lnTo>
                    <a:lnTo>
                      <a:pt x="91" y="480"/>
                    </a:lnTo>
                    <a:lnTo>
                      <a:pt x="62" y="496"/>
                    </a:lnTo>
                    <a:lnTo>
                      <a:pt x="39" y="506"/>
                    </a:lnTo>
                    <a:lnTo>
                      <a:pt x="13" y="513"/>
                    </a:lnTo>
                    <a:lnTo>
                      <a:pt x="7" y="513"/>
                    </a:lnTo>
                    <a:lnTo>
                      <a:pt x="0" y="509"/>
                    </a:lnTo>
                    <a:lnTo>
                      <a:pt x="0" y="506"/>
                    </a:lnTo>
                    <a:lnTo>
                      <a:pt x="0" y="500"/>
                    </a:lnTo>
                    <a:lnTo>
                      <a:pt x="4" y="487"/>
                    </a:lnTo>
                    <a:lnTo>
                      <a:pt x="10" y="470"/>
                    </a:lnTo>
                    <a:lnTo>
                      <a:pt x="20" y="457"/>
                    </a:lnTo>
                    <a:lnTo>
                      <a:pt x="33" y="4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18" name="Group 237"/>
            <p:cNvGrpSpPr>
              <a:grpSpLocks/>
            </p:cNvGrpSpPr>
            <p:nvPr/>
          </p:nvGrpSpPr>
          <p:grpSpPr bwMode="auto">
            <a:xfrm>
              <a:off x="4000500" y="4205288"/>
              <a:ext cx="1046162" cy="1647825"/>
              <a:chOff x="4000500" y="4205288"/>
              <a:chExt cx="1046162" cy="1647825"/>
            </a:xfrm>
            <a:grpFill/>
          </p:grpSpPr>
          <p:sp>
            <p:nvSpPr>
              <p:cNvPr id="19" name="Line 90"/>
              <p:cNvSpPr>
                <a:spLocks noChangeShapeType="1"/>
              </p:cNvSpPr>
              <p:nvPr/>
            </p:nvSpPr>
            <p:spPr bwMode="auto">
              <a:xfrm>
                <a:off x="4929188" y="4205288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" name="Line 91"/>
              <p:cNvSpPr>
                <a:spLocks noChangeShapeType="1"/>
              </p:cNvSpPr>
              <p:nvPr/>
            </p:nvSpPr>
            <p:spPr bwMode="auto">
              <a:xfrm flipH="1">
                <a:off x="4857750" y="4205288"/>
                <a:ext cx="71437" cy="2063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" name="Line 92"/>
              <p:cNvSpPr>
                <a:spLocks noChangeShapeType="1"/>
              </p:cNvSpPr>
              <p:nvPr/>
            </p:nvSpPr>
            <p:spPr bwMode="auto">
              <a:xfrm flipH="1">
                <a:off x="4770438" y="4411663"/>
                <a:ext cx="87312" cy="2270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2" name="Line 93"/>
              <p:cNvSpPr>
                <a:spLocks noChangeShapeType="1"/>
              </p:cNvSpPr>
              <p:nvPr/>
            </p:nvSpPr>
            <p:spPr bwMode="auto">
              <a:xfrm flipH="1">
                <a:off x="4662488" y="4638675"/>
                <a:ext cx="107950" cy="2667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3" name="Line 94"/>
              <p:cNvSpPr>
                <a:spLocks noChangeShapeType="1"/>
              </p:cNvSpPr>
              <p:nvPr/>
            </p:nvSpPr>
            <p:spPr bwMode="auto">
              <a:xfrm flipH="1">
                <a:off x="4538663" y="4905375"/>
                <a:ext cx="123825" cy="28416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4" name="Line 95"/>
              <p:cNvSpPr>
                <a:spLocks noChangeShapeType="1"/>
              </p:cNvSpPr>
              <p:nvPr/>
            </p:nvSpPr>
            <p:spPr bwMode="auto">
              <a:xfrm flipH="1">
                <a:off x="4471988" y="5189538"/>
                <a:ext cx="66675" cy="1381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5" name="Line 96"/>
              <p:cNvSpPr>
                <a:spLocks noChangeShapeType="1"/>
              </p:cNvSpPr>
              <p:nvPr/>
            </p:nvSpPr>
            <p:spPr bwMode="auto">
              <a:xfrm flipH="1">
                <a:off x="4405313" y="5327650"/>
                <a:ext cx="66675" cy="1349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6" name="Line 97"/>
              <p:cNvSpPr>
                <a:spLocks noChangeShapeType="1"/>
              </p:cNvSpPr>
              <p:nvPr/>
            </p:nvSpPr>
            <p:spPr bwMode="auto">
              <a:xfrm flipH="1">
                <a:off x="4333875" y="5462588"/>
                <a:ext cx="71437" cy="1285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7" name="Line 98"/>
              <p:cNvSpPr>
                <a:spLocks noChangeShapeType="1"/>
              </p:cNvSpPr>
              <p:nvPr/>
            </p:nvSpPr>
            <p:spPr bwMode="auto">
              <a:xfrm flipH="1">
                <a:off x="4267200" y="5591175"/>
                <a:ext cx="66675" cy="1127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8" name="Line 99"/>
              <p:cNvSpPr>
                <a:spLocks noChangeShapeType="1"/>
              </p:cNvSpPr>
              <p:nvPr/>
            </p:nvSpPr>
            <p:spPr bwMode="auto">
              <a:xfrm flipH="1">
                <a:off x="4195763" y="5703888"/>
                <a:ext cx="71437" cy="9842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9" name="Line 101"/>
              <p:cNvSpPr>
                <a:spLocks noChangeShapeType="1"/>
              </p:cNvSpPr>
              <p:nvPr/>
            </p:nvSpPr>
            <p:spPr bwMode="auto">
              <a:xfrm>
                <a:off x="5032375" y="4257675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0" name="Line 102"/>
              <p:cNvSpPr>
                <a:spLocks noChangeShapeType="1"/>
              </p:cNvSpPr>
              <p:nvPr/>
            </p:nvSpPr>
            <p:spPr bwMode="auto">
              <a:xfrm flipH="1">
                <a:off x="4965700" y="4257675"/>
                <a:ext cx="66675" cy="19526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1" name="Line 103"/>
              <p:cNvSpPr>
                <a:spLocks noChangeShapeType="1"/>
              </p:cNvSpPr>
              <p:nvPr/>
            </p:nvSpPr>
            <p:spPr bwMode="auto">
              <a:xfrm flipH="1">
                <a:off x="4887913" y="4452938"/>
                <a:ext cx="77787" cy="2111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2" name="Line 104"/>
              <p:cNvSpPr>
                <a:spLocks noChangeShapeType="1"/>
              </p:cNvSpPr>
              <p:nvPr/>
            </p:nvSpPr>
            <p:spPr bwMode="auto">
              <a:xfrm flipH="1">
                <a:off x="4791075" y="4664075"/>
                <a:ext cx="96837" cy="2524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" name="Line 105"/>
              <p:cNvSpPr>
                <a:spLocks noChangeShapeType="1"/>
              </p:cNvSpPr>
              <p:nvPr/>
            </p:nvSpPr>
            <p:spPr bwMode="auto">
              <a:xfrm flipH="1">
                <a:off x="4678363" y="4916488"/>
                <a:ext cx="112712" cy="2667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4" name="Line 106"/>
              <p:cNvSpPr>
                <a:spLocks noChangeShapeType="1"/>
              </p:cNvSpPr>
              <p:nvPr/>
            </p:nvSpPr>
            <p:spPr bwMode="auto">
              <a:xfrm flipH="1">
                <a:off x="4616450" y="5183188"/>
                <a:ext cx="61912" cy="1349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5" name="Line 107"/>
              <p:cNvSpPr>
                <a:spLocks noChangeShapeType="1"/>
              </p:cNvSpPr>
              <p:nvPr/>
            </p:nvSpPr>
            <p:spPr bwMode="auto">
              <a:xfrm flipH="1">
                <a:off x="4554538" y="5318125"/>
                <a:ext cx="61912" cy="1285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6" name="Line 108"/>
              <p:cNvSpPr>
                <a:spLocks noChangeShapeType="1"/>
              </p:cNvSpPr>
              <p:nvPr/>
            </p:nvSpPr>
            <p:spPr bwMode="auto">
              <a:xfrm flipH="1">
                <a:off x="4492625" y="5446713"/>
                <a:ext cx="61912" cy="1174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7" name="Line 109"/>
              <p:cNvSpPr>
                <a:spLocks noChangeShapeType="1"/>
              </p:cNvSpPr>
              <p:nvPr/>
            </p:nvSpPr>
            <p:spPr bwMode="auto">
              <a:xfrm flipH="1">
                <a:off x="4430713" y="5564188"/>
                <a:ext cx="61912" cy="1095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8" name="Line 110"/>
              <p:cNvSpPr>
                <a:spLocks noChangeShapeType="1"/>
              </p:cNvSpPr>
              <p:nvPr/>
            </p:nvSpPr>
            <p:spPr bwMode="auto">
              <a:xfrm flipH="1">
                <a:off x="4370388" y="5673725"/>
                <a:ext cx="60325" cy="920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9" name="Line 111"/>
              <p:cNvSpPr>
                <a:spLocks noChangeShapeType="1"/>
              </p:cNvSpPr>
              <p:nvPr/>
            </p:nvSpPr>
            <p:spPr bwMode="auto">
              <a:xfrm flipH="1">
                <a:off x="4308475" y="5765800"/>
                <a:ext cx="61912" cy="777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0" name="Line 112"/>
              <p:cNvSpPr>
                <a:spLocks noChangeShapeType="1"/>
              </p:cNvSpPr>
              <p:nvPr/>
            </p:nvSpPr>
            <p:spPr bwMode="auto">
              <a:xfrm>
                <a:off x="5006975" y="4654550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1" name="Line 113"/>
              <p:cNvSpPr>
                <a:spLocks noChangeShapeType="1"/>
              </p:cNvSpPr>
              <p:nvPr/>
            </p:nvSpPr>
            <p:spPr bwMode="auto">
              <a:xfrm flipH="1">
                <a:off x="4970463" y="4654550"/>
                <a:ext cx="36512" cy="1222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2" name="Line 114"/>
              <p:cNvSpPr>
                <a:spLocks noChangeShapeType="1"/>
              </p:cNvSpPr>
              <p:nvPr/>
            </p:nvSpPr>
            <p:spPr bwMode="auto">
              <a:xfrm flipH="1">
                <a:off x="4929188" y="4776788"/>
                <a:ext cx="41275" cy="1285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3" name="Line 115"/>
              <p:cNvSpPr>
                <a:spLocks noChangeShapeType="1"/>
              </p:cNvSpPr>
              <p:nvPr/>
            </p:nvSpPr>
            <p:spPr bwMode="auto">
              <a:xfrm flipH="1">
                <a:off x="4872038" y="4905375"/>
                <a:ext cx="57150" cy="1603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4" name="Line 116"/>
              <p:cNvSpPr>
                <a:spLocks noChangeShapeType="1"/>
              </p:cNvSpPr>
              <p:nvPr/>
            </p:nvSpPr>
            <p:spPr bwMode="auto">
              <a:xfrm flipH="1">
                <a:off x="4805363" y="5065713"/>
                <a:ext cx="66675" cy="16986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5" name="Line 117"/>
              <p:cNvSpPr>
                <a:spLocks noChangeShapeType="1"/>
              </p:cNvSpPr>
              <p:nvPr/>
            </p:nvSpPr>
            <p:spPr bwMode="auto">
              <a:xfrm flipH="1">
                <a:off x="4770438" y="5235575"/>
                <a:ext cx="34925" cy="873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6" name="Line 118"/>
              <p:cNvSpPr>
                <a:spLocks noChangeShapeType="1"/>
              </p:cNvSpPr>
              <p:nvPr/>
            </p:nvSpPr>
            <p:spPr bwMode="auto">
              <a:xfrm flipH="1">
                <a:off x="4729163" y="5322888"/>
                <a:ext cx="41275" cy="8255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7" name="Line 119"/>
              <p:cNvSpPr>
                <a:spLocks noChangeShapeType="1"/>
              </p:cNvSpPr>
              <p:nvPr/>
            </p:nvSpPr>
            <p:spPr bwMode="auto">
              <a:xfrm flipH="1">
                <a:off x="4687888" y="5405438"/>
                <a:ext cx="41275" cy="777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8" name="Line 120"/>
              <p:cNvSpPr>
                <a:spLocks noChangeShapeType="1"/>
              </p:cNvSpPr>
              <p:nvPr/>
            </p:nvSpPr>
            <p:spPr bwMode="auto">
              <a:xfrm flipH="1">
                <a:off x="4641850" y="5483225"/>
                <a:ext cx="46037" cy="666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49" name="Line 121"/>
              <p:cNvSpPr>
                <a:spLocks noChangeShapeType="1"/>
              </p:cNvSpPr>
              <p:nvPr/>
            </p:nvSpPr>
            <p:spPr bwMode="auto">
              <a:xfrm flipH="1">
                <a:off x="4595813" y="5549900"/>
                <a:ext cx="46037" cy="619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0" name="Line 122"/>
              <p:cNvSpPr>
                <a:spLocks noChangeShapeType="1"/>
              </p:cNvSpPr>
              <p:nvPr/>
            </p:nvSpPr>
            <p:spPr bwMode="auto">
              <a:xfrm flipH="1">
                <a:off x="4549775" y="5611813"/>
                <a:ext cx="46037" cy="508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1" name="Line 123"/>
              <p:cNvSpPr>
                <a:spLocks noChangeShapeType="1"/>
              </p:cNvSpPr>
              <p:nvPr/>
            </p:nvSpPr>
            <p:spPr bwMode="auto">
              <a:xfrm>
                <a:off x="4533900" y="4524375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2" name="Line 124"/>
              <p:cNvSpPr>
                <a:spLocks noChangeShapeType="1"/>
              </p:cNvSpPr>
              <p:nvPr/>
            </p:nvSpPr>
            <p:spPr bwMode="auto">
              <a:xfrm flipH="1">
                <a:off x="4497388" y="4524375"/>
                <a:ext cx="36512" cy="1095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3" name="Line 125"/>
              <p:cNvSpPr>
                <a:spLocks noChangeShapeType="1"/>
              </p:cNvSpPr>
              <p:nvPr/>
            </p:nvSpPr>
            <p:spPr bwMode="auto">
              <a:xfrm flipH="1">
                <a:off x="4451350" y="4633913"/>
                <a:ext cx="46037" cy="1127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4" name="Line 126"/>
              <p:cNvSpPr>
                <a:spLocks noChangeShapeType="1"/>
              </p:cNvSpPr>
              <p:nvPr/>
            </p:nvSpPr>
            <p:spPr bwMode="auto">
              <a:xfrm flipH="1">
                <a:off x="4395788" y="4746625"/>
                <a:ext cx="55562" cy="1381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5" name="Line 127"/>
              <p:cNvSpPr>
                <a:spLocks noChangeShapeType="1"/>
              </p:cNvSpPr>
              <p:nvPr/>
            </p:nvSpPr>
            <p:spPr bwMode="auto">
              <a:xfrm flipH="1">
                <a:off x="4324350" y="4884738"/>
                <a:ext cx="71437" cy="1555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6" name="Line 128"/>
              <p:cNvSpPr>
                <a:spLocks noChangeShapeType="1"/>
              </p:cNvSpPr>
              <p:nvPr/>
            </p:nvSpPr>
            <p:spPr bwMode="auto">
              <a:xfrm flipH="1">
                <a:off x="4246563" y="5040313"/>
                <a:ext cx="77787" cy="14922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7" name="Line 129"/>
              <p:cNvSpPr>
                <a:spLocks noChangeShapeType="1"/>
              </p:cNvSpPr>
              <p:nvPr/>
            </p:nvSpPr>
            <p:spPr bwMode="auto">
              <a:xfrm flipH="1">
                <a:off x="4200525" y="5189538"/>
                <a:ext cx="46037" cy="714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8" name="Line 130"/>
              <p:cNvSpPr>
                <a:spLocks noChangeShapeType="1"/>
              </p:cNvSpPr>
              <p:nvPr/>
            </p:nvSpPr>
            <p:spPr bwMode="auto">
              <a:xfrm flipH="1">
                <a:off x="4159250" y="5260975"/>
                <a:ext cx="41275" cy="619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59" name="Line 131"/>
              <p:cNvSpPr>
                <a:spLocks noChangeShapeType="1"/>
              </p:cNvSpPr>
              <p:nvPr/>
            </p:nvSpPr>
            <p:spPr bwMode="auto">
              <a:xfrm flipH="1">
                <a:off x="4113213" y="5322888"/>
                <a:ext cx="46037" cy="619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0" name="Line 132"/>
              <p:cNvSpPr>
                <a:spLocks noChangeShapeType="1"/>
              </p:cNvSpPr>
              <p:nvPr/>
            </p:nvSpPr>
            <p:spPr bwMode="auto">
              <a:xfrm flipH="1">
                <a:off x="4062413" y="5384800"/>
                <a:ext cx="50800" cy="460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1" name="Line 133"/>
              <p:cNvSpPr>
                <a:spLocks noChangeShapeType="1"/>
              </p:cNvSpPr>
              <p:nvPr/>
            </p:nvSpPr>
            <p:spPr bwMode="auto">
              <a:xfrm>
                <a:off x="4333875" y="4705350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2" name="Line 134"/>
              <p:cNvSpPr>
                <a:spLocks noChangeShapeType="1"/>
              </p:cNvSpPr>
              <p:nvPr/>
            </p:nvSpPr>
            <p:spPr bwMode="auto">
              <a:xfrm flipH="1">
                <a:off x="4313238" y="4705350"/>
                <a:ext cx="20637" cy="508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3" name="Line 135"/>
              <p:cNvSpPr>
                <a:spLocks noChangeShapeType="1"/>
              </p:cNvSpPr>
              <p:nvPr/>
            </p:nvSpPr>
            <p:spPr bwMode="auto">
              <a:xfrm flipH="1">
                <a:off x="4287838" y="4756150"/>
                <a:ext cx="25400" cy="619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4" name="Line 136"/>
              <p:cNvSpPr>
                <a:spLocks noChangeShapeType="1"/>
              </p:cNvSpPr>
              <p:nvPr/>
            </p:nvSpPr>
            <p:spPr bwMode="auto">
              <a:xfrm flipH="1">
                <a:off x="4256088" y="4818063"/>
                <a:ext cx="31750" cy="7778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5" name="Line 137"/>
              <p:cNvSpPr>
                <a:spLocks noChangeShapeType="1"/>
              </p:cNvSpPr>
              <p:nvPr/>
            </p:nvSpPr>
            <p:spPr bwMode="auto">
              <a:xfrm flipH="1">
                <a:off x="4221163" y="4895850"/>
                <a:ext cx="34925" cy="8255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6" name="Line 138"/>
              <p:cNvSpPr>
                <a:spLocks noChangeShapeType="1"/>
              </p:cNvSpPr>
              <p:nvPr/>
            </p:nvSpPr>
            <p:spPr bwMode="auto">
              <a:xfrm flipH="1">
                <a:off x="4170363" y="4978400"/>
                <a:ext cx="50800" cy="873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7" name="Line 139"/>
              <p:cNvSpPr>
                <a:spLocks noChangeShapeType="1"/>
              </p:cNvSpPr>
              <p:nvPr/>
            </p:nvSpPr>
            <p:spPr bwMode="auto">
              <a:xfrm flipH="1">
                <a:off x="4113213" y="5065713"/>
                <a:ext cx="57150" cy="873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8" name="Line 140"/>
              <p:cNvSpPr>
                <a:spLocks noChangeShapeType="1"/>
              </p:cNvSpPr>
              <p:nvPr/>
            </p:nvSpPr>
            <p:spPr bwMode="auto">
              <a:xfrm flipH="1">
                <a:off x="4083050" y="5153025"/>
                <a:ext cx="30162" cy="365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69" name="Line 141"/>
              <p:cNvSpPr>
                <a:spLocks noChangeShapeType="1"/>
              </p:cNvSpPr>
              <p:nvPr/>
            </p:nvSpPr>
            <p:spPr bwMode="auto">
              <a:xfrm flipH="1">
                <a:off x="4051300" y="5189538"/>
                <a:ext cx="31750" cy="412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0" name="Line 142"/>
              <p:cNvSpPr>
                <a:spLocks noChangeShapeType="1"/>
              </p:cNvSpPr>
              <p:nvPr/>
            </p:nvSpPr>
            <p:spPr bwMode="auto">
              <a:xfrm>
                <a:off x="5021263" y="4983163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" name="Line 143"/>
              <p:cNvSpPr>
                <a:spLocks noChangeShapeType="1"/>
              </p:cNvSpPr>
              <p:nvPr/>
            </p:nvSpPr>
            <p:spPr bwMode="auto">
              <a:xfrm flipH="1">
                <a:off x="5000625" y="4983163"/>
                <a:ext cx="20637" cy="5715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2" name="Line 144"/>
              <p:cNvSpPr>
                <a:spLocks noChangeShapeType="1"/>
              </p:cNvSpPr>
              <p:nvPr/>
            </p:nvSpPr>
            <p:spPr bwMode="auto">
              <a:xfrm flipH="1">
                <a:off x="4979988" y="5040313"/>
                <a:ext cx="20637" cy="619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3" name="Line 145"/>
              <p:cNvSpPr>
                <a:spLocks noChangeShapeType="1"/>
              </p:cNvSpPr>
              <p:nvPr/>
            </p:nvSpPr>
            <p:spPr bwMode="auto">
              <a:xfrm flipH="1">
                <a:off x="4949825" y="5102225"/>
                <a:ext cx="30162" cy="714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4" name="Line 146"/>
              <p:cNvSpPr>
                <a:spLocks noChangeShapeType="1"/>
              </p:cNvSpPr>
              <p:nvPr/>
            </p:nvSpPr>
            <p:spPr bwMode="auto">
              <a:xfrm flipH="1">
                <a:off x="4908550" y="5173663"/>
                <a:ext cx="41275" cy="873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5" name="Line 147"/>
              <p:cNvSpPr>
                <a:spLocks noChangeShapeType="1"/>
              </p:cNvSpPr>
              <p:nvPr/>
            </p:nvSpPr>
            <p:spPr bwMode="auto">
              <a:xfrm flipH="1">
                <a:off x="4857750" y="5260975"/>
                <a:ext cx="50800" cy="873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6" name="Line 148"/>
              <p:cNvSpPr>
                <a:spLocks noChangeShapeType="1"/>
              </p:cNvSpPr>
              <p:nvPr/>
            </p:nvSpPr>
            <p:spPr bwMode="auto">
              <a:xfrm flipH="1">
                <a:off x="4805363" y="5348288"/>
                <a:ext cx="52387" cy="8255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7" name="Line 149"/>
              <p:cNvSpPr>
                <a:spLocks noChangeShapeType="1"/>
              </p:cNvSpPr>
              <p:nvPr/>
            </p:nvSpPr>
            <p:spPr bwMode="auto">
              <a:xfrm flipH="1">
                <a:off x="4775200" y="5430838"/>
                <a:ext cx="30162" cy="412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8" name="Line 150"/>
              <p:cNvSpPr>
                <a:spLocks noChangeShapeType="1"/>
              </p:cNvSpPr>
              <p:nvPr/>
            </p:nvSpPr>
            <p:spPr bwMode="auto">
              <a:xfrm flipH="1">
                <a:off x="4738688" y="5472113"/>
                <a:ext cx="36512" cy="365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9" name="Line 151"/>
              <p:cNvSpPr>
                <a:spLocks noChangeShapeType="1"/>
              </p:cNvSpPr>
              <p:nvPr/>
            </p:nvSpPr>
            <p:spPr bwMode="auto">
              <a:xfrm>
                <a:off x="4729163" y="4360863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0" name="Line 152"/>
              <p:cNvSpPr>
                <a:spLocks noChangeShapeType="1"/>
              </p:cNvSpPr>
              <p:nvPr/>
            </p:nvSpPr>
            <p:spPr bwMode="auto">
              <a:xfrm flipH="1">
                <a:off x="4657725" y="4360863"/>
                <a:ext cx="71437" cy="18415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1" name="Line 153"/>
              <p:cNvSpPr>
                <a:spLocks noChangeShapeType="1"/>
              </p:cNvSpPr>
              <p:nvPr/>
            </p:nvSpPr>
            <p:spPr bwMode="auto">
              <a:xfrm flipH="1">
                <a:off x="4579938" y="4545013"/>
                <a:ext cx="77787" cy="2016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" name="Line 154"/>
              <p:cNvSpPr>
                <a:spLocks noChangeShapeType="1"/>
              </p:cNvSpPr>
              <p:nvPr/>
            </p:nvSpPr>
            <p:spPr bwMode="auto">
              <a:xfrm flipH="1">
                <a:off x="4483100" y="4746625"/>
                <a:ext cx="96837" cy="2365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3" name="Line 155"/>
              <p:cNvSpPr>
                <a:spLocks noChangeShapeType="1"/>
              </p:cNvSpPr>
              <p:nvPr/>
            </p:nvSpPr>
            <p:spPr bwMode="auto">
              <a:xfrm flipH="1">
                <a:off x="4370388" y="4983163"/>
                <a:ext cx="112712" cy="2524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4" name="Line 156"/>
              <p:cNvSpPr>
                <a:spLocks noChangeShapeType="1"/>
              </p:cNvSpPr>
              <p:nvPr/>
            </p:nvSpPr>
            <p:spPr bwMode="auto">
              <a:xfrm flipH="1">
                <a:off x="4313238" y="5235575"/>
                <a:ext cx="57150" cy="12382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5" name="Line 157"/>
              <p:cNvSpPr>
                <a:spLocks noChangeShapeType="1"/>
              </p:cNvSpPr>
              <p:nvPr/>
            </p:nvSpPr>
            <p:spPr bwMode="auto">
              <a:xfrm flipH="1">
                <a:off x="4251325" y="5359400"/>
                <a:ext cx="61912" cy="12382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6" name="Line 158"/>
              <p:cNvSpPr>
                <a:spLocks noChangeShapeType="1"/>
              </p:cNvSpPr>
              <p:nvPr/>
            </p:nvSpPr>
            <p:spPr bwMode="auto">
              <a:xfrm flipH="1">
                <a:off x="4184650" y="5483225"/>
                <a:ext cx="66675" cy="11271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7" name="Line 159"/>
              <p:cNvSpPr>
                <a:spLocks noChangeShapeType="1"/>
              </p:cNvSpPr>
              <p:nvPr/>
            </p:nvSpPr>
            <p:spPr bwMode="auto">
              <a:xfrm flipH="1">
                <a:off x="4122738" y="5595938"/>
                <a:ext cx="61912" cy="9842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8" name="Line 160"/>
              <p:cNvSpPr>
                <a:spLocks noChangeShapeType="1"/>
              </p:cNvSpPr>
              <p:nvPr/>
            </p:nvSpPr>
            <p:spPr bwMode="auto">
              <a:xfrm flipH="1">
                <a:off x="4062413" y="5694363"/>
                <a:ext cx="60325" cy="920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9" name="Line 161"/>
              <p:cNvSpPr>
                <a:spLocks noChangeShapeType="1"/>
              </p:cNvSpPr>
              <p:nvPr/>
            </p:nvSpPr>
            <p:spPr bwMode="auto">
              <a:xfrm flipH="1">
                <a:off x="4000500" y="5786438"/>
                <a:ext cx="61912" cy="66675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0" name="Line 162"/>
              <p:cNvSpPr>
                <a:spLocks noChangeShapeType="1"/>
              </p:cNvSpPr>
              <p:nvPr/>
            </p:nvSpPr>
            <p:spPr bwMode="auto">
              <a:xfrm>
                <a:off x="4021138" y="4797425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1" name="Line 163"/>
              <p:cNvSpPr>
                <a:spLocks noChangeShapeType="1"/>
              </p:cNvSpPr>
              <p:nvPr/>
            </p:nvSpPr>
            <p:spPr bwMode="auto">
              <a:xfrm>
                <a:off x="4021138" y="4797425"/>
                <a:ext cx="87312" cy="269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2" name="Line 164"/>
              <p:cNvSpPr>
                <a:spLocks noChangeShapeType="1"/>
              </p:cNvSpPr>
              <p:nvPr/>
            </p:nvSpPr>
            <p:spPr bwMode="auto">
              <a:xfrm>
                <a:off x="4108450" y="4824413"/>
                <a:ext cx="230187" cy="603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3" name="Line 165"/>
              <p:cNvSpPr>
                <a:spLocks noChangeShapeType="1"/>
              </p:cNvSpPr>
              <p:nvPr/>
            </p:nvSpPr>
            <p:spPr bwMode="auto">
              <a:xfrm>
                <a:off x="4338638" y="4884738"/>
                <a:ext cx="153987" cy="317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4" name="Line 166"/>
              <p:cNvSpPr>
                <a:spLocks noChangeShapeType="1"/>
              </p:cNvSpPr>
              <p:nvPr/>
            </p:nvSpPr>
            <p:spPr bwMode="auto">
              <a:xfrm>
                <a:off x="4492625" y="4916488"/>
                <a:ext cx="169862" cy="3651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5" name="Line 167"/>
              <p:cNvSpPr>
                <a:spLocks noChangeShapeType="1"/>
              </p:cNvSpPr>
              <p:nvPr/>
            </p:nvSpPr>
            <p:spPr bwMode="auto">
              <a:xfrm>
                <a:off x="4662488" y="4953000"/>
                <a:ext cx="179387" cy="2540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6" name="Line 168"/>
              <p:cNvSpPr>
                <a:spLocks noChangeShapeType="1"/>
              </p:cNvSpPr>
              <p:nvPr/>
            </p:nvSpPr>
            <p:spPr bwMode="auto">
              <a:xfrm>
                <a:off x="4841875" y="4978400"/>
                <a:ext cx="179387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7" name="Line 169"/>
              <p:cNvSpPr>
                <a:spLocks noChangeShapeType="1"/>
              </p:cNvSpPr>
              <p:nvPr/>
            </p:nvSpPr>
            <p:spPr bwMode="auto">
              <a:xfrm>
                <a:off x="4035425" y="4983163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8" name="Line 170"/>
              <p:cNvSpPr>
                <a:spLocks noChangeShapeType="1"/>
              </p:cNvSpPr>
              <p:nvPr/>
            </p:nvSpPr>
            <p:spPr bwMode="auto">
              <a:xfrm>
                <a:off x="4035425" y="4983163"/>
                <a:ext cx="87312" cy="30163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9" name="Line 171"/>
              <p:cNvSpPr>
                <a:spLocks noChangeShapeType="1"/>
              </p:cNvSpPr>
              <p:nvPr/>
            </p:nvSpPr>
            <p:spPr bwMode="auto">
              <a:xfrm>
                <a:off x="4122738" y="5013325"/>
                <a:ext cx="98425" cy="269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0" name="Line 172"/>
              <p:cNvSpPr>
                <a:spLocks noChangeShapeType="1"/>
              </p:cNvSpPr>
              <p:nvPr/>
            </p:nvSpPr>
            <p:spPr bwMode="auto">
              <a:xfrm>
                <a:off x="4221163" y="5040313"/>
                <a:ext cx="128587" cy="349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1" name="Line 173"/>
              <p:cNvSpPr>
                <a:spLocks noChangeShapeType="1"/>
              </p:cNvSpPr>
              <p:nvPr/>
            </p:nvSpPr>
            <p:spPr bwMode="auto">
              <a:xfrm>
                <a:off x="4349750" y="5075238"/>
                <a:ext cx="147637" cy="317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2" name="Line 174"/>
              <p:cNvSpPr>
                <a:spLocks noChangeShapeType="1"/>
              </p:cNvSpPr>
              <p:nvPr/>
            </p:nvSpPr>
            <p:spPr bwMode="auto">
              <a:xfrm>
                <a:off x="4497388" y="4863230"/>
                <a:ext cx="165100" cy="301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3" name="Line 175"/>
              <p:cNvSpPr>
                <a:spLocks noChangeShapeType="1"/>
              </p:cNvSpPr>
              <p:nvPr/>
            </p:nvSpPr>
            <p:spPr bwMode="auto">
              <a:xfrm>
                <a:off x="4662488" y="5137150"/>
                <a:ext cx="179387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4" name="Line 176"/>
              <p:cNvSpPr>
                <a:spLocks noChangeShapeType="1"/>
              </p:cNvSpPr>
              <p:nvPr/>
            </p:nvSpPr>
            <p:spPr bwMode="auto">
              <a:xfrm>
                <a:off x="4841875" y="5157788"/>
                <a:ext cx="87312" cy="63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5" name="Line 177"/>
              <p:cNvSpPr>
                <a:spLocks noChangeShapeType="1"/>
              </p:cNvSpPr>
              <p:nvPr/>
            </p:nvSpPr>
            <p:spPr bwMode="auto">
              <a:xfrm>
                <a:off x="4929188" y="5164138"/>
                <a:ext cx="92075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6" name="Line 178"/>
              <p:cNvSpPr>
                <a:spLocks noChangeShapeType="1"/>
              </p:cNvSpPr>
              <p:nvPr/>
            </p:nvSpPr>
            <p:spPr bwMode="auto">
              <a:xfrm>
                <a:off x="4062413" y="5189538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7" name="Line 179"/>
              <p:cNvSpPr>
                <a:spLocks noChangeShapeType="1"/>
              </p:cNvSpPr>
              <p:nvPr/>
            </p:nvSpPr>
            <p:spPr bwMode="auto">
              <a:xfrm>
                <a:off x="4062413" y="5189538"/>
                <a:ext cx="107950" cy="301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8" name="Line 180"/>
              <p:cNvSpPr>
                <a:spLocks noChangeShapeType="1"/>
              </p:cNvSpPr>
              <p:nvPr/>
            </p:nvSpPr>
            <p:spPr bwMode="auto">
              <a:xfrm>
                <a:off x="4170363" y="5219700"/>
                <a:ext cx="112712" cy="317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09" name="Line 181"/>
              <p:cNvSpPr>
                <a:spLocks noChangeShapeType="1"/>
              </p:cNvSpPr>
              <p:nvPr/>
            </p:nvSpPr>
            <p:spPr bwMode="auto">
              <a:xfrm>
                <a:off x="4283075" y="5251450"/>
                <a:ext cx="138112" cy="301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0" name="Line 182"/>
              <p:cNvSpPr>
                <a:spLocks noChangeShapeType="1"/>
              </p:cNvSpPr>
              <p:nvPr/>
            </p:nvSpPr>
            <p:spPr bwMode="auto">
              <a:xfrm>
                <a:off x="4421188" y="5281613"/>
                <a:ext cx="153987" cy="2540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1" name="Line 183"/>
              <p:cNvSpPr>
                <a:spLocks noChangeShapeType="1"/>
              </p:cNvSpPr>
              <p:nvPr/>
            </p:nvSpPr>
            <p:spPr bwMode="auto">
              <a:xfrm>
                <a:off x="4575175" y="5307013"/>
                <a:ext cx="76200" cy="1111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2" name="Line 184"/>
              <p:cNvSpPr>
                <a:spLocks noChangeShapeType="1"/>
              </p:cNvSpPr>
              <p:nvPr/>
            </p:nvSpPr>
            <p:spPr bwMode="auto">
              <a:xfrm>
                <a:off x="4651375" y="5318125"/>
                <a:ext cx="77787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3" name="Line 185"/>
              <p:cNvSpPr>
                <a:spLocks noChangeShapeType="1"/>
              </p:cNvSpPr>
              <p:nvPr/>
            </p:nvSpPr>
            <p:spPr bwMode="auto">
              <a:xfrm>
                <a:off x="4729163" y="5322888"/>
                <a:ext cx="76200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4" name="Line 186"/>
              <p:cNvSpPr>
                <a:spLocks noChangeShapeType="1"/>
              </p:cNvSpPr>
              <p:nvPr/>
            </p:nvSpPr>
            <p:spPr bwMode="auto">
              <a:xfrm>
                <a:off x="4805363" y="5327650"/>
                <a:ext cx="73025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5" name="Line 187"/>
              <p:cNvSpPr>
                <a:spLocks noChangeShapeType="1"/>
              </p:cNvSpPr>
              <p:nvPr/>
            </p:nvSpPr>
            <p:spPr bwMode="auto">
              <a:xfrm flipV="1">
                <a:off x="4878388" y="5318125"/>
                <a:ext cx="66675" cy="95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6" name="Line 188"/>
              <p:cNvSpPr>
                <a:spLocks noChangeShapeType="1"/>
              </p:cNvSpPr>
              <p:nvPr/>
            </p:nvSpPr>
            <p:spPr bwMode="auto">
              <a:xfrm flipV="1">
                <a:off x="4945063" y="5307013"/>
                <a:ext cx="61912" cy="1111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7" name="Line 189"/>
              <p:cNvSpPr>
                <a:spLocks noChangeShapeType="1"/>
              </p:cNvSpPr>
              <p:nvPr/>
            </p:nvSpPr>
            <p:spPr bwMode="auto">
              <a:xfrm>
                <a:off x="4446588" y="4576763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8" name="Line 190"/>
              <p:cNvSpPr>
                <a:spLocks noChangeShapeType="1"/>
              </p:cNvSpPr>
              <p:nvPr/>
            </p:nvSpPr>
            <p:spPr bwMode="auto">
              <a:xfrm>
                <a:off x="4446588" y="4576763"/>
                <a:ext cx="50800" cy="95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19" name="Line 191"/>
              <p:cNvSpPr>
                <a:spLocks noChangeShapeType="1"/>
              </p:cNvSpPr>
              <p:nvPr/>
            </p:nvSpPr>
            <p:spPr bwMode="auto">
              <a:xfrm>
                <a:off x="4497388" y="4586288"/>
                <a:ext cx="144462" cy="269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0" name="Line 192"/>
              <p:cNvSpPr>
                <a:spLocks noChangeShapeType="1"/>
              </p:cNvSpPr>
              <p:nvPr/>
            </p:nvSpPr>
            <p:spPr bwMode="auto">
              <a:xfrm>
                <a:off x="4641850" y="4613275"/>
                <a:ext cx="87312" cy="142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1" name="Line 193"/>
              <p:cNvSpPr>
                <a:spLocks noChangeShapeType="1"/>
              </p:cNvSpPr>
              <p:nvPr/>
            </p:nvSpPr>
            <p:spPr bwMode="auto">
              <a:xfrm>
                <a:off x="4729163" y="4627563"/>
                <a:ext cx="103187" cy="1111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2" name="Line 194"/>
              <p:cNvSpPr>
                <a:spLocks noChangeShapeType="1"/>
              </p:cNvSpPr>
              <p:nvPr/>
            </p:nvSpPr>
            <p:spPr bwMode="auto">
              <a:xfrm>
                <a:off x="4832350" y="4638675"/>
                <a:ext cx="107950" cy="95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3" name="Line 195"/>
              <p:cNvSpPr>
                <a:spLocks noChangeShapeType="1"/>
              </p:cNvSpPr>
              <p:nvPr/>
            </p:nvSpPr>
            <p:spPr bwMode="auto">
              <a:xfrm>
                <a:off x="4940300" y="4648200"/>
                <a:ext cx="106362" cy="63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4" name="Line 196"/>
              <p:cNvSpPr>
                <a:spLocks noChangeShapeType="1"/>
              </p:cNvSpPr>
              <p:nvPr/>
            </p:nvSpPr>
            <p:spPr bwMode="auto">
              <a:xfrm>
                <a:off x="4637088" y="4457700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5" name="Line 197"/>
              <p:cNvSpPr>
                <a:spLocks noChangeShapeType="1"/>
              </p:cNvSpPr>
              <p:nvPr/>
            </p:nvSpPr>
            <p:spPr bwMode="auto">
              <a:xfrm>
                <a:off x="4637088" y="4457700"/>
                <a:ext cx="128587" cy="1587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6" name="Line 198"/>
              <p:cNvSpPr>
                <a:spLocks noChangeShapeType="1"/>
              </p:cNvSpPr>
              <p:nvPr/>
            </p:nvSpPr>
            <p:spPr bwMode="auto">
              <a:xfrm>
                <a:off x="4765675" y="4473575"/>
                <a:ext cx="127000" cy="1111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7" name="Line 199"/>
              <p:cNvSpPr>
                <a:spLocks noChangeShapeType="1"/>
              </p:cNvSpPr>
              <p:nvPr/>
            </p:nvSpPr>
            <p:spPr bwMode="auto">
              <a:xfrm>
                <a:off x="4892675" y="4484688"/>
                <a:ext cx="73025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8" name="Line 200"/>
              <p:cNvSpPr>
                <a:spLocks noChangeShapeType="1"/>
              </p:cNvSpPr>
              <p:nvPr/>
            </p:nvSpPr>
            <p:spPr bwMode="auto">
              <a:xfrm flipV="1">
                <a:off x="4965700" y="4484688"/>
                <a:ext cx="66675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9" name="Line 201"/>
              <p:cNvSpPr>
                <a:spLocks noChangeShapeType="1"/>
              </p:cNvSpPr>
              <p:nvPr/>
            </p:nvSpPr>
            <p:spPr bwMode="auto">
              <a:xfrm>
                <a:off x="4062413" y="5368925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0" name="Line 202"/>
              <p:cNvSpPr>
                <a:spLocks noChangeShapeType="1"/>
              </p:cNvSpPr>
              <p:nvPr/>
            </p:nvSpPr>
            <p:spPr bwMode="auto">
              <a:xfrm>
                <a:off x="4062413" y="5368925"/>
                <a:ext cx="76200" cy="254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1" name="Line 203"/>
              <p:cNvSpPr>
                <a:spLocks noChangeShapeType="1"/>
              </p:cNvSpPr>
              <p:nvPr/>
            </p:nvSpPr>
            <p:spPr bwMode="auto">
              <a:xfrm>
                <a:off x="4138613" y="5394325"/>
                <a:ext cx="87312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2" name="Line 204"/>
              <p:cNvSpPr>
                <a:spLocks noChangeShapeType="1"/>
              </p:cNvSpPr>
              <p:nvPr/>
            </p:nvSpPr>
            <p:spPr bwMode="auto">
              <a:xfrm>
                <a:off x="4225925" y="5414963"/>
                <a:ext cx="103187" cy="269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3" name="Line 205"/>
              <p:cNvSpPr>
                <a:spLocks noChangeShapeType="1"/>
              </p:cNvSpPr>
              <p:nvPr/>
            </p:nvSpPr>
            <p:spPr bwMode="auto">
              <a:xfrm>
                <a:off x="4329113" y="5441950"/>
                <a:ext cx="112712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4" name="Line 206"/>
              <p:cNvSpPr>
                <a:spLocks noChangeShapeType="1"/>
              </p:cNvSpPr>
              <p:nvPr/>
            </p:nvSpPr>
            <p:spPr bwMode="auto">
              <a:xfrm>
                <a:off x="4441825" y="5462588"/>
                <a:ext cx="117475" cy="142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5" name="Line 207"/>
              <p:cNvSpPr>
                <a:spLocks noChangeShapeType="1"/>
              </p:cNvSpPr>
              <p:nvPr/>
            </p:nvSpPr>
            <p:spPr bwMode="auto">
              <a:xfrm>
                <a:off x="4559300" y="5476875"/>
                <a:ext cx="57150" cy="63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6" name="Line 208"/>
              <p:cNvSpPr>
                <a:spLocks noChangeShapeType="1"/>
              </p:cNvSpPr>
              <p:nvPr/>
            </p:nvSpPr>
            <p:spPr bwMode="auto">
              <a:xfrm>
                <a:off x="4616450" y="5483225"/>
                <a:ext cx="50800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7" name="Line 209"/>
              <p:cNvSpPr>
                <a:spLocks noChangeShapeType="1"/>
              </p:cNvSpPr>
              <p:nvPr/>
            </p:nvSpPr>
            <p:spPr bwMode="auto">
              <a:xfrm flipV="1">
                <a:off x="4667250" y="5476875"/>
                <a:ext cx="50800" cy="6350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8" name="Line 210"/>
              <p:cNvSpPr>
                <a:spLocks noChangeShapeType="1"/>
              </p:cNvSpPr>
              <p:nvPr/>
            </p:nvSpPr>
            <p:spPr bwMode="auto">
              <a:xfrm flipV="1">
                <a:off x="4718050" y="5472113"/>
                <a:ext cx="47625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39" name="Line 211"/>
              <p:cNvSpPr>
                <a:spLocks noChangeShapeType="1"/>
              </p:cNvSpPr>
              <p:nvPr/>
            </p:nvSpPr>
            <p:spPr bwMode="auto">
              <a:xfrm>
                <a:off x="4025900" y="5549900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0" name="Line 212"/>
              <p:cNvSpPr>
                <a:spLocks noChangeShapeType="1"/>
              </p:cNvSpPr>
              <p:nvPr/>
            </p:nvSpPr>
            <p:spPr bwMode="auto">
              <a:xfrm>
                <a:off x="4025900" y="5549900"/>
                <a:ext cx="57150" cy="20638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1" name="Line 213"/>
              <p:cNvSpPr>
                <a:spLocks noChangeShapeType="1"/>
              </p:cNvSpPr>
              <p:nvPr/>
            </p:nvSpPr>
            <p:spPr bwMode="auto">
              <a:xfrm>
                <a:off x="4083050" y="5570538"/>
                <a:ext cx="66675" cy="254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2" name="Line 214"/>
              <p:cNvSpPr>
                <a:spLocks noChangeShapeType="1"/>
              </p:cNvSpPr>
              <p:nvPr/>
            </p:nvSpPr>
            <p:spPr bwMode="auto">
              <a:xfrm>
                <a:off x="4149725" y="5595938"/>
                <a:ext cx="76200" cy="25400"/>
              </a:xfrm>
              <a:prstGeom prst="line">
                <a:avLst/>
              </a:prstGeom>
              <a:grpFill/>
              <a:ln w="16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3" name="Line 215"/>
              <p:cNvSpPr>
                <a:spLocks noChangeShapeType="1"/>
              </p:cNvSpPr>
              <p:nvPr/>
            </p:nvSpPr>
            <p:spPr bwMode="auto">
              <a:xfrm>
                <a:off x="4225925" y="5621338"/>
                <a:ext cx="92075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4" name="Line 216"/>
              <p:cNvSpPr>
                <a:spLocks noChangeShapeType="1"/>
              </p:cNvSpPr>
              <p:nvPr/>
            </p:nvSpPr>
            <p:spPr bwMode="auto">
              <a:xfrm>
                <a:off x="4318000" y="5641975"/>
                <a:ext cx="98425" cy="1587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5" name="Line 217"/>
              <p:cNvSpPr>
                <a:spLocks noChangeShapeType="1"/>
              </p:cNvSpPr>
              <p:nvPr/>
            </p:nvSpPr>
            <p:spPr bwMode="auto">
              <a:xfrm>
                <a:off x="4416425" y="5657850"/>
                <a:ext cx="46037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6" name="Line 218"/>
              <p:cNvSpPr>
                <a:spLocks noChangeShapeType="1"/>
              </p:cNvSpPr>
              <p:nvPr/>
            </p:nvSpPr>
            <p:spPr bwMode="auto">
              <a:xfrm>
                <a:off x="4462463" y="5662613"/>
                <a:ext cx="4603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7" name="Line 219"/>
              <p:cNvSpPr>
                <a:spLocks noChangeShapeType="1"/>
              </p:cNvSpPr>
              <p:nvPr/>
            </p:nvSpPr>
            <p:spPr bwMode="auto">
              <a:xfrm flipV="1">
                <a:off x="4508500" y="5657850"/>
                <a:ext cx="46037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8" name="Line 220"/>
              <p:cNvSpPr>
                <a:spLocks noChangeShapeType="1"/>
              </p:cNvSpPr>
              <p:nvPr/>
            </p:nvSpPr>
            <p:spPr bwMode="auto">
              <a:xfrm flipV="1">
                <a:off x="4554538" y="5653088"/>
                <a:ext cx="46037" cy="4763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49" name="Line 221"/>
              <p:cNvSpPr>
                <a:spLocks noChangeShapeType="1"/>
              </p:cNvSpPr>
              <p:nvPr/>
            </p:nvSpPr>
            <p:spPr bwMode="auto">
              <a:xfrm>
                <a:off x="4241800" y="4705350"/>
                <a:ext cx="1587" cy="158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0" name="Line 222"/>
              <p:cNvSpPr>
                <a:spLocks noChangeShapeType="1"/>
              </p:cNvSpPr>
              <p:nvPr/>
            </p:nvSpPr>
            <p:spPr bwMode="auto">
              <a:xfrm>
                <a:off x="4241800" y="4705350"/>
                <a:ext cx="71437" cy="1587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1" name="Line 223"/>
              <p:cNvSpPr>
                <a:spLocks noChangeShapeType="1"/>
              </p:cNvSpPr>
              <p:nvPr/>
            </p:nvSpPr>
            <p:spPr bwMode="auto">
              <a:xfrm>
                <a:off x="4313238" y="4721225"/>
                <a:ext cx="184150" cy="349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2" name="Line 224"/>
              <p:cNvSpPr>
                <a:spLocks noChangeShapeType="1"/>
              </p:cNvSpPr>
              <p:nvPr/>
            </p:nvSpPr>
            <p:spPr bwMode="auto">
              <a:xfrm>
                <a:off x="4497388" y="4756150"/>
                <a:ext cx="268287" cy="47625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53" name="Line 225"/>
              <p:cNvSpPr>
                <a:spLocks noChangeShapeType="1"/>
              </p:cNvSpPr>
              <p:nvPr/>
            </p:nvSpPr>
            <p:spPr bwMode="auto">
              <a:xfrm>
                <a:off x="4765675" y="4803775"/>
                <a:ext cx="142875" cy="20638"/>
              </a:xfrm>
              <a:prstGeom prst="line">
                <a:avLst/>
              </a:prstGeom>
              <a:grpFill/>
              <a:ln w="13">
                <a:solidFill>
                  <a:srgbClr val="01010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grpSp>
        <p:nvGrpSpPr>
          <p:cNvPr id="158" name="Group 236"/>
          <p:cNvGrpSpPr>
            <a:grpSpLocks/>
          </p:cNvGrpSpPr>
          <p:nvPr/>
        </p:nvGrpSpPr>
        <p:grpSpPr bwMode="auto">
          <a:xfrm rot="-885481">
            <a:off x="1253385" y="3335906"/>
            <a:ext cx="1639888" cy="1427163"/>
            <a:chOff x="304800" y="4260850"/>
            <a:chExt cx="1639888" cy="1427163"/>
          </a:xfrm>
        </p:grpSpPr>
        <p:sp>
          <p:nvSpPr>
            <p:cNvPr id="159" name="Freeform 230"/>
            <p:cNvSpPr>
              <a:spLocks/>
            </p:cNvSpPr>
            <p:nvPr/>
          </p:nvSpPr>
          <p:spPr bwMode="auto">
            <a:xfrm>
              <a:off x="304800" y="4260850"/>
              <a:ext cx="1639888" cy="1427163"/>
            </a:xfrm>
            <a:custGeom>
              <a:avLst/>
              <a:gdLst>
                <a:gd name="T0" fmla="*/ 2147483647 w 1033"/>
                <a:gd name="T1" fmla="*/ 2147483647 h 899"/>
                <a:gd name="T2" fmla="*/ 2147483647 w 1033"/>
                <a:gd name="T3" fmla="*/ 2147483647 h 899"/>
                <a:gd name="T4" fmla="*/ 2147483647 w 1033"/>
                <a:gd name="T5" fmla="*/ 2147483647 h 899"/>
                <a:gd name="T6" fmla="*/ 2147483647 w 1033"/>
                <a:gd name="T7" fmla="*/ 2147483647 h 899"/>
                <a:gd name="T8" fmla="*/ 2147483647 w 1033"/>
                <a:gd name="T9" fmla="*/ 2147483647 h 899"/>
                <a:gd name="T10" fmla="*/ 2147483647 w 1033"/>
                <a:gd name="T11" fmla="*/ 2147483647 h 899"/>
                <a:gd name="T12" fmla="*/ 2147483647 w 1033"/>
                <a:gd name="T13" fmla="*/ 2147483647 h 899"/>
                <a:gd name="T14" fmla="*/ 2147483647 w 1033"/>
                <a:gd name="T15" fmla="*/ 2147483647 h 899"/>
                <a:gd name="T16" fmla="*/ 2147483647 w 1033"/>
                <a:gd name="T17" fmla="*/ 2147483647 h 899"/>
                <a:gd name="T18" fmla="*/ 2147483647 w 1033"/>
                <a:gd name="T19" fmla="*/ 2147483647 h 899"/>
                <a:gd name="T20" fmla="*/ 2147483647 w 1033"/>
                <a:gd name="T21" fmla="*/ 0 h 899"/>
                <a:gd name="T22" fmla="*/ 2147483647 w 1033"/>
                <a:gd name="T23" fmla="*/ 2147483647 h 899"/>
                <a:gd name="T24" fmla="*/ 2147483647 w 1033"/>
                <a:gd name="T25" fmla="*/ 2147483647 h 899"/>
                <a:gd name="T26" fmla="*/ 0 w 1033"/>
                <a:gd name="T27" fmla="*/ 2147483647 h 899"/>
                <a:gd name="T28" fmla="*/ 2147483647 w 1033"/>
                <a:gd name="T29" fmla="*/ 2147483647 h 899"/>
                <a:gd name="T30" fmla="*/ 2147483647 w 1033"/>
                <a:gd name="T31" fmla="*/ 2147483647 h 899"/>
                <a:gd name="T32" fmla="*/ 2147483647 w 1033"/>
                <a:gd name="T33" fmla="*/ 2147483647 h 899"/>
                <a:gd name="T34" fmla="*/ 2147483647 w 1033"/>
                <a:gd name="T35" fmla="*/ 2147483647 h 899"/>
                <a:gd name="T36" fmla="*/ 2147483647 w 1033"/>
                <a:gd name="T37" fmla="*/ 2147483647 h 899"/>
                <a:gd name="T38" fmla="*/ 2147483647 w 1033"/>
                <a:gd name="T39" fmla="*/ 2147483647 h 899"/>
                <a:gd name="T40" fmla="*/ 2147483647 w 1033"/>
                <a:gd name="T41" fmla="*/ 2147483647 h 899"/>
                <a:gd name="T42" fmla="*/ 2147483647 w 1033"/>
                <a:gd name="T43" fmla="*/ 2147483647 h 899"/>
                <a:gd name="T44" fmla="*/ 2147483647 w 1033"/>
                <a:gd name="T45" fmla="*/ 2147483647 h 899"/>
                <a:gd name="T46" fmla="*/ 2147483647 w 1033"/>
                <a:gd name="T47" fmla="*/ 2147483647 h 899"/>
                <a:gd name="T48" fmla="*/ 2147483647 w 1033"/>
                <a:gd name="T49" fmla="*/ 2147483647 h 899"/>
                <a:gd name="T50" fmla="*/ 2147483647 w 1033"/>
                <a:gd name="T51" fmla="*/ 2147483647 h 899"/>
                <a:gd name="T52" fmla="*/ 2147483647 w 1033"/>
                <a:gd name="T53" fmla="*/ 2147483647 h 899"/>
                <a:gd name="T54" fmla="*/ 2147483647 w 1033"/>
                <a:gd name="T55" fmla="*/ 2147483647 h 899"/>
                <a:gd name="T56" fmla="*/ 2147483647 w 1033"/>
                <a:gd name="T57" fmla="*/ 2147483647 h 899"/>
                <a:gd name="T58" fmla="*/ 2147483647 w 1033"/>
                <a:gd name="T59" fmla="*/ 2147483647 h 899"/>
                <a:gd name="T60" fmla="*/ 2147483647 w 1033"/>
                <a:gd name="T61" fmla="*/ 2147483647 h 899"/>
                <a:gd name="T62" fmla="*/ 2147483647 w 1033"/>
                <a:gd name="T63" fmla="*/ 2147483647 h 899"/>
                <a:gd name="T64" fmla="*/ 2147483647 w 1033"/>
                <a:gd name="T65" fmla="*/ 2147483647 h 899"/>
                <a:gd name="T66" fmla="*/ 2147483647 w 1033"/>
                <a:gd name="T67" fmla="*/ 2147483647 h 899"/>
                <a:gd name="T68" fmla="*/ 2147483647 w 1033"/>
                <a:gd name="T69" fmla="*/ 2147483647 h 899"/>
                <a:gd name="T70" fmla="*/ 2147483647 w 1033"/>
                <a:gd name="T71" fmla="*/ 2147483647 h 899"/>
                <a:gd name="T72" fmla="*/ 2147483647 w 1033"/>
                <a:gd name="T73" fmla="*/ 2147483647 h 899"/>
                <a:gd name="T74" fmla="*/ 2147483647 w 1033"/>
                <a:gd name="T75" fmla="*/ 2147483647 h 899"/>
                <a:gd name="T76" fmla="*/ 2147483647 w 1033"/>
                <a:gd name="T77" fmla="*/ 2147483647 h 899"/>
                <a:gd name="T78" fmla="*/ 2147483647 w 1033"/>
                <a:gd name="T79" fmla="*/ 2147483647 h 899"/>
                <a:gd name="T80" fmla="*/ 2147483647 w 1033"/>
                <a:gd name="T81" fmla="*/ 2147483647 h 899"/>
                <a:gd name="T82" fmla="*/ 2147483647 w 1033"/>
                <a:gd name="T83" fmla="*/ 2147483647 h 899"/>
                <a:gd name="T84" fmla="*/ 2147483647 w 1033"/>
                <a:gd name="T85" fmla="*/ 2147483647 h 899"/>
                <a:gd name="T86" fmla="*/ 2147483647 w 1033"/>
                <a:gd name="T87" fmla="*/ 2147483647 h 899"/>
                <a:gd name="T88" fmla="*/ 2147483647 w 1033"/>
                <a:gd name="T89" fmla="*/ 2147483647 h 899"/>
                <a:gd name="T90" fmla="*/ 2147483647 w 1033"/>
                <a:gd name="T91" fmla="*/ 2147483647 h 89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33"/>
                <a:gd name="T139" fmla="*/ 0 h 899"/>
                <a:gd name="T140" fmla="*/ 1033 w 1033"/>
                <a:gd name="T141" fmla="*/ 899 h 89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33" h="899">
                  <a:moveTo>
                    <a:pt x="1020" y="793"/>
                  </a:moveTo>
                  <a:lnTo>
                    <a:pt x="1025" y="774"/>
                  </a:lnTo>
                  <a:lnTo>
                    <a:pt x="1031" y="754"/>
                  </a:lnTo>
                  <a:lnTo>
                    <a:pt x="1033" y="730"/>
                  </a:lnTo>
                  <a:lnTo>
                    <a:pt x="1033" y="702"/>
                  </a:lnTo>
                  <a:lnTo>
                    <a:pt x="1033" y="672"/>
                  </a:lnTo>
                  <a:lnTo>
                    <a:pt x="1028" y="640"/>
                  </a:lnTo>
                  <a:lnTo>
                    <a:pt x="1020" y="607"/>
                  </a:lnTo>
                  <a:lnTo>
                    <a:pt x="1009" y="571"/>
                  </a:lnTo>
                  <a:lnTo>
                    <a:pt x="995" y="538"/>
                  </a:lnTo>
                  <a:lnTo>
                    <a:pt x="979" y="503"/>
                  </a:lnTo>
                  <a:lnTo>
                    <a:pt x="959" y="467"/>
                  </a:lnTo>
                  <a:lnTo>
                    <a:pt x="935" y="435"/>
                  </a:lnTo>
                  <a:lnTo>
                    <a:pt x="908" y="402"/>
                  </a:lnTo>
                  <a:lnTo>
                    <a:pt x="875" y="372"/>
                  </a:lnTo>
                  <a:lnTo>
                    <a:pt x="836" y="342"/>
                  </a:lnTo>
                  <a:lnTo>
                    <a:pt x="795" y="317"/>
                  </a:lnTo>
                  <a:lnTo>
                    <a:pt x="760" y="298"/>
                  </a:lnTo>
                  <a:lnTo>
                    <a:pt x="727" y="287"/>
                  </a:lnTo>
                  <a:lnTo>
                    <a:pt x="694" y="279"/>
                  </a:lnTo>
                  <a:lnTo>
                    <a:pt x="664" y="276"/>
                  </a:lnTo>
                  <a:lnTo>
                    <a:pt x="634" y="276"/>
                  </a:lnTo>
                  <a:lnTo>
                    <a:pt x="607" y="282"/>
                  </a:lnTo>
                  <a:lnTo>
                    <a:pt x="582" y="287"/>
                  </a:lnTo>
                  <a:lnTo>
                    <a:pt x="560" y="295"/>
                  </a:lnTo>
                  <a:lnTo>
                    <a:pt x="541" y="303"/>
                  </a:lnTo>
                  <a:lnTo>
                    <a:pt x="522" y="314"/>
                  </a:lnTo>
                  <a:lnTo>
                    <a:pt x="492" y="333"/>
                  </a:lnTo>
                  <a:lnTo>
                    <a:pt x="476" y="350"/>
                  </a:lnTo>
                  <a:lnTo>
                    <a:pt x="470" y="355"/>
                  </a:lnTo>
                  <a:lnTo>
                    <a:pt x="344" y="265"/>
                  </a:lnTo>
                  <a:lnTo>
                    <a:pt x="353" y="241"/>
                  </a:lnTo>
                  <a:lnTo>
                    <a:pt x="79" y="0"/>
                  </a:lnTo>
                  <a:lnTo>
                    <a:pt x="60" y="0"/>
                  </a:lnTo>
                  <a:lnTo>
                    <a:pt x="44" y="3"/>
                  </a:lnTo>
                  <a:lnTo>
                    <a:pt x="33" y="8"/>
                  </a:lnTo>
                  <a:lnTo>
                    <a:pt x="22" y="16"/>
                  </a:lnTo>
                  <a:lnTo>
                    <a:pt x="14" y="22"/>
                  </a:lnTo>
                  <a:lnTo>
                    <a:pt x="8" y="30"/>
                  </a:lnTo>
                  <a:lnTo>
                    <a:pt x="3" y="41"/>
                  </a:lnTo>
                  <a:lnTo>
                    <a:pt x="0" y="49"/>
                  </a:lnTo>
                  <a:lnTo>
                    <a:pt x="0" y="68"/>
                  </a:lnTo>
                  <a:lnTo>
                    <a:pt x="3" y="85"/>
                  </a:lnTo>
                  <a:lnTo>
                    <a:pt x="5" y="101"/>
                  </a:lnTo>
                  <a:lnTo>
                    <a:pt x="284" y="336"/>
                  </a:lnTo>
                  <a:lnTo>
                    <a:pt x="306" y="320"/>
                  </a:lnTo>
                  <a:lnTo>
                    <a:pt x="432" y="421"/>
                  </a:lnTo>
                  <a:lnTo>
                    <a:pt x="426" y="426"/>
                  </a:lnTo>
                  <a:lnTo>
                    <a:pt x="424" y="437"/>
                  </a:lnTo>
                  <a:lnTo>
                    <a:pt x="421" y="454"/>
                  </a:lnTo>
                  <a:lnTo>
                    <a:pt x="418" y="473"/>
                  </a:lnTo>
                  <a:lnTo>
                    <a:pt x="418" y="495"/>
                  </a:lnTo>
                  <a:lnTo>
                    <a:pt x="418" y="519"/>
                  </a:lnTo>
                  <a:lnTo>
                    <a:pt x="424" y="549"/>
                  </a:lnTo>
                  <a:lnTo>
                    <a:pt x="429" y="579"/>
                  </a:lnTo>
                  <a:lnTo>
                    <a:pt x="437" y="610"/>
                  </a:lnTo>
                  <a:lnTo>
                    <a:pt x="451" y="642"/>
                  </a:lnTo>
                  <a:lnTo>
                    <a:pt x="465" y="675"/>
                  </a:lnTo>
                  <a:lnTo>
                    <a:pt x="484" y="705"/>
                  </a:lnTo>
                  <a:lnTo>
                    <a:pt x="506" y="735"/>
                  </a:lnTo>
                  <a:lnTo>
                    <a:pt x="533" y="765"/>
                  </a:lnTo>
                  <a:lnTo>
                    <a:pt x="566" y="793"/>
                  </a:lnTo>
                  <a:lnTo>
                    <a:pt x="601" y="820"/>
                  </a:lnTo>
                  <a:lnTo>
                    <a:pt x="648" y="845"/>
                  </a:lnTo>
                  <a:lnTo>
                    <a:pt x="692" y="866"/>
                  </a:lnTo>
                  <a:lnTo>
                    <a:pt x="733" y="880"/>
                  </a:lnTo>
                  <a:lnTo>
                    <a:pt x="768" y="891"/>
                  </a:lnTo>
                  <a:lnTo>
                    <a:pt x="804" y="897"/>
                  </a:lnTo>
                  <a:lnTo>
                    <a:pt x="836" y="899"/>
                  </a:lnTo>
                  <a:lnTo>
                    <a:pt x="864" y="897"/>
                  </a:lnTo>
                  <a:lnTo>
                    <a:pt x="891" y="894"/>
                  </a:lnTo>
                  <a:lnTo>
                    <a:pt x="916" y="886"/>
                  </a:lnTo>
                  <a:lnTo>
                    <a:pt x="938" y="877"/>
                  </a:lnTo>
                  <a:lnTo>
                    <a:pt x="957" y="864"/>
                  </a:lnTo>
                  <a:lnTo>
                    <a:pt x="973" y="853"/>
                  </a:lnTo>
                  <a:lnTo>
                    <a:pt x="987" y="836"/>
                  </a:lnTo>
                  <a:lnTo>
                    <a:pt x="1000" y="823"/>
                  </a:lnTo>
                  <a:lnTo>
                    <a:pt x="1011" y="806"/>
                  </a:lnTo>
                  <a:lnTo>
                    <a:pt x="1020" y="793"/>
                  </a:lnTo>
                  <a:lnTo>
                    <a:pt x="539" y="719"/>
                  </a:lnTo>
                  <a:lnTo>
                    <a:pt x="522" y="692"/>
                  </a:lnTo>
                  <a:lnTo>
                    <a:pt x="503" y="656"/>
                  </a:lnTo>
                  <a:lnTo>
                    <a:pt x="484" y="615"/>
                  </a:lnTo>
                  <a:lnTo>
                    <a:pt x="476" y="593"/>
                  </a:lnTo>
                  <a:lnTo>
                    <a:pt x="470" y="569"/>
                  </a:lnTo>
                  <a:lnTo>
                    <a:pt x="465" y="544"/>
                  </a:lnTo>
                  <a:lnTo>
                    <a:pt x="462" y="519"/>
                  </a:lnTo>
                  <a:lnTo>
                    <a:pt x="462" y="495"/>
                  </a:lnTo>
                  <a:lnTo>
                    <a:pt x="465" y="470"/>
                  </a:lnTo>
                  <a:lnTo>
                    <a:pt x="470" y="446"/>
                  </a:lnTo>
                  <a:lnTo>
                    <a:pt x="481" y="424"/>
                  </a:lnTo>
                  <a:lnTo>
                    <a:pt x="495" y="402"/>
                  </a:lnTo>
                  <a:lnTo>
                    <a:pt x="514" y="383"/>
                  </a:lnTo>
                  <a:lnTo>
                    <a:pt x="533" y="366"/>
                  </a:lnTo>
                  <a:lnTo>
                    <a:pt x="555" y="353"/>
                  </a:lnTo>
                  <a:lnTo>
                    <a:pt x="574" y="342"/>
                  </a:lnTo>
                  <a:lnTo>
                    <a:pt x="593" y="336"/>
                  </a:lnTo>
                  <a:lnTo>
                    <a:pt x="612" y="331"/>
                  </a:lnTo>
                  <a:lnTo>
                    <a:pt x="631" y="328"/>
                  </a:lnTo>
                  <a:lnTo>
                    <a:pt x="667" y="325"/>
                  </a:lnTo>
                  <a:lnTo>
                    <a:pt x="697" y="328"/>
                  </a:lnTo>
                  <a:lnTo>
                    <a:pt x="719" y="336"/>
                  </a:lnTo>
                  <a:lnTo>
                    <a:pt x="738" y="342"/>
                  </a:lnTo>
                  <a:lnTo>
                    <a:pt x="752" y="350"/>
                  </a:lnTo>
                  <a:lnTo>
                    <a:pt x="785" y="369"/>
                  </a:lnTo>
                  <a:lnTo>
                    <a:pt x="828" y="402"/>
                  </a:lnTo>
                  <a:lnTo>
                    <a:pt x="856" y="421"/>
                  </a:lnTo>
                  <a:lnTo>
                    <a:pt x="880" y="446"/>
                  </a:lnTo>
                  <a:lnTo>
                    <a:pt x="905" y="473"/>
                  </a:lnTo>
                  <a:lnTo>
                    <a:pt x="929" y="500"/>
                  </a:lnTo>
                  <a:lnTo>
                    <a:pt x="951" y="533"/>
                  </a:lnTo>
                  <a:lnTo>
                    <a:pt x="968" y="569"/>
                  </a:lnTo>
                  <a:lnTo>
                    <a:pt x="981" y="607"/>
                  </a:lnTo>
                  <a:lnTo>
                    <a:pt x="992" y="645"/>
                  </a:lnTo>
                  <a:lnTo>
                    <a:pt x="992" y="667"/>
                  </a:lnTo>
                  <a:lnTo>
                    <a:pt x="995" y="689"/>
                  </a:lnTo>
                  <a:lnTo>
                    <a:pt x="992" y="711"/>
                  </a:lnTo>
                  <a:lnTo>
                    <a:pt x="990" y="733"/>
                  </a:lnTo>
                  <a:lnTo>
                    <a:pt x="984" y="754"/>
                  </a:lnTo>
                  <a:lnTo>
                    <a:pt x="979" y="774"/>
                  </a:lnTo>
                  <a:lnTo>
                    <a:pt x="970" y="793"/>
                  </a:lnTo>
                  <a:lnTo>
                    <a:pt x="962" y="806"/>
                  </a:lnTo>
                  <a:lnTo>
                    <a:pt x="951" y="820"/>
                  </a:lnTo>
                  <a:lnTo>
                    <a:pt x="938" y="831"/>
                  </a:lnTo>
                  <a:lnTo>
                    <a:pt x="924" y="839"/>
                  </a:lnTo>
                  <a:lnTo>
                    <a:pt x="910" y="845"/>
                  </a:lnTo>
                  <a:lnTo>
                    <a:pt x="894" y="850"/>
                  </a:lnTo>
                  <a:lnTo>
                    <a:pt x="877" y="856"/>
                  </a:lnTo>
                  <a:lnTo>
                    <a:pt x="845" y="858"/>
                  </a:lnTo>
                  <a:lnTo>
                    <a:pt x="809" y="856"/>
                  </a:lnTo>
                  <a:lnTo>
                    <a:pt x="771" y="847"/>
                  </a:lnTo>
                  <a:lnTo>
                    <a:pt x="733" y="836"/>
                  </a:lnTo>
                  <a:lnTo>
                    <a:pt x="697" y="823"/>
                  </a:lnTo>
                  <a:lnTo>
                    <a:pt x="662" y="806"/>
                  </a:lnTo>
                  <a:lnTo>
                    <a:pt x="629" y="787"/>
                  </a:lnTo>
                  <a:lnTo>
                    <a:pt x="599" y="768"/>
                  </a:lnTo>
                  <a:lnTo>
                    <a:pt x="574" y="752"/>
                  </a:lnTo>
                  <a:lnTo>
                    <a:pt x="552" y="733"/>
                  </a:lnTo>
                  <a:lnTo>
                    <a:pt x="539" y="719"/>
                  </a:lnTo>
                  <a:lnTo>
                    <a:pt x="1020" y="793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160" name="Group 235"/>
            <p:cNvGrpSpPr>
              <a:grpSpLocks/>
            </p:cNvGrpSpPr>
            <p:nvPr/>
          </p:nvGrpSpPr>
          <p:grpSpPr bwMode="auto">
            <a:xfrm>
              <a:off x="1003300" y="4746625"/>
              <a:ext cx="893763" cy="906463"/>
              <a:chOff x="1003300" y="4746625"/>
              <a:chExt cx="893763" cy="906463"/>
            </a:xfrm>
          </p:grpSpPr>
          <p:sp>
            <p:nvSpPr>
              <p:cNvPr id="161" name="Line 231"/>
              <p:cNvSpPr>
                <a:spLocks noChangeShapeType="1"/>
              </p:cNvSpPr>
              <p:nvPr/>
            </p:nvSpPr>
            <p:spPr bwMode="auto">
              <a:xfrm flipH="1">
                <a:off x="1160463" y="5341938"/>
                <a:ext cx="736600" cy="603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2" name="Line 232"/>
              <p:cNvSpPr>
                <a:spLocks noChangeShapeType="1"/>
              </p:cNvSpPr>
              <p:nvPr/>
            </p:nvSpPr>
            <p:spPr bwMode="auto">
              <a:xfrm flipH="1">
                <a:off x="1081088" y="5245100"/>
                <a:ext cx="798513" cy="793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3" name="Line 233"/>
              <p:cNvSpPr>
                <a:spLocks noChangeShapeType="1"/>
              </p:cNvSpPr>
              <p:nvPr/>
            </p:nvSpPr>
            <p:spPr bwMode="auto">
              <a:xfrm flipH="1">
                <a:off x="1060450" y="5149850"/>
                <a:ext cx="798513" cy="7461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4" name="Line 234"/>
              <p:cNvSpPr>
                <a:spLocks noChangeShapeType="1"/>
              </p:cNvSpPr>
              <p:nvPr/>
            </p:nvSpPr>
            <p:spPr bwMode="auto">
              <a:xfrm flipH="1">
                <a:off x="1038225" y="5059363"/>
                <a:ext cx="793750" cy="730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5" name="Line 235"/>
              <p:cNvSpPr>
                <a:spLocks noChangeShapeType="1"/>
              </p:cNvSpPr>
              <p:nvPr/>
            </p:nvSpPr>
            <p:spPr bwMode="auto">
              <a:xfrm flipH="1">
                <a:off x="1012825" y="4964113"/>
                <a:ext cx="723900" cy="650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6" name="Line 236"/>
              <p:cNvSpPr>
                <a:spLocks noChangeShapeType="1"/>
              </p:cNvSpPr>
              <p:nvPr/>
            </p:nvSpPr>
            <p:spPr bwMode="auto">
              <a:xfrm flipH="1">
                <a:off x="1003300" y="4889500"/>
                <a:ext cx="677863" cy="523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7" name="Line 237"/>
              <p:cNvSpPr>
                <a:spLocks noChangeShapeType="1"/>
              </p:cNvSpPr>
              <p:nvPr/>
            </p:nvSpPr>
            <p:spPr bwMode="auto">
              <a:xfrm flipH="1">
                <a:off x="1225550" y="5419725"/>
                <a:ext cx="671513" cy="523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8" name="Line 238"/>
              <p:cNvSpPr>
                <a:spLocks noChangeShapeType="1"/>
              </p:cNvSpPr>
              <p:nvPr/>
            </p:nvSpPr>
            <p:spPr bwMode="auto">
              <a:xfrm flipH="1">
                <a:off x="1068388" y="4811713"/>
                <a:ext cx="530225" cy="174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69" name="Line 239"/>
              <p:cNvSpPr>
                <a:spLocks noChangeShapeType="1"/>
              </p:cNvSpPr>
              <p:nvPr/>
            </p:nvSpPr>
            <p:spPr bwMode="auto">
              <a:xfrm flipH="1">
                <a:off x="1350963" y="5527675"/>
                <a:ext cx="525463" cy="174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0" name="Line 240"/>
              <p:cNvSpPr>
                <a:spLocks noChangeShapeType="1"/>
              </p:cNvSpPr>
              <p:nvPr/>
            </p:nvSpPr>
            <p:spPr bwMode="auto">
              <a:xfrm>
                <a:off x="1436688" y="4786313"/>
                <a:ext cx="79375" cy="8540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1" name="Line 241"/>
              <p:cNvSpPr>
                <a:spLocks noChangeShapeType="1"/>
              </p:cNvSpPr>
              <p:nvPr/>
            </p:nvSpPr>
            <p:spPr bwMode="auto">
              <a:xfrm>
                <a:off x="1541463" y="4799013"/>
                <a:ext cx="82550" cy="8540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2" name="Line 242"/>
              <p:cNvSpPr>
                <a:spLocks noChangeShapeType="1"/>
              </p:cNvSpPr>
              <p:nvPr/>
            </p:nvSpPr>
            <p:spPr bwMode="auto">
              <a:xfrm>
                <a:off x="1649413" y="4833938"/>
                <a:ext cx="82550" cy="819150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3" name="Line 243"/>
              <p:cNvSpPr>
                <a:spLocks noChangeShapeType="1"/>
              </p:cNvSpPr>
              <p:nvPr/>
            </p:nvSpPr>
            <p:spPr bwMode="auto">
              <a:xfrm>
                <a:off x="1771650" y="5024438"/>
                <a:ext cx="52388" cy="5810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4" name="Line 244"/>
              <p:cNvSpPr>
                <a:spLocks noChangeShapeType="1"/>
              </p:cNvSpPr>
              <p:nvPr/>
            </p:nvSpPr>
            <p:spPr bwMode="auto">
              <a:xfrm>
                <a:off x="1077913" y="4876800"/>
                <a:ext cx="38100" cy="5127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5" name="Line 245"/>
              <p:cNvSpPr>
                <a:spLocks noChangeShapeType="1"/>
              </p:cNvSpPr>
              <p:nvPr/>
            </p:nvSpPr>
            <p:spPr bwMode="auto">
              <a:xfrm>
                <a:off x="1333500" y="4751388"/>
                <a:ext cx="82550" cy="85883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6" name="Line 246"/>
              <p:cNvSpPr>
                <a:spLocks noChangeShapeType="1"/>
              </p:cNvSpPr>
              <p:nvPr/>
            </p:nvSpPr>
            <p:spPr bwMode="auto">
              <a:xfrm>
                <a:off x="1233488" y="4746625"/>
                <a:ext cx="52388" cy="7905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77" name="Line 247"/>
              <p:cNvSpPr>
                <a:spLocks noChangeShapeType="1"/>
              </p:cNvSpPr>
              <p:nvPr/>
            </p:nvSpPr>
            <p:spPr bwMode="auto">
              <a:xfrm>
                <a:off x="1138238" y="4786313"/>
                <a:ext cx="73025" cy="711200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  <p:grpSp>
        <p:nvGrpSpPr>
          <p:cNvPr id="200" name="Group 236"/>
          <p:cNvGrpSpPr>
            <a:grpSpLocks/>
          </p:cNvGrpSpPr>
          <p:nvPr/>
        </p:nvGrpSpPr>
        <p:grpSpPr bwMode="auto">
          <a:xfrm rot="5993886">
            <a:off x="6756201" y="3215479"/>
            <a:ext cx="1639888" cy="1427163"/>
            <a:chOff x="304800" y="4260850"/>
            <a:chExt cx="1639888" cy="1427163"/>
          </a:xfrm>
        </p:grpSpPr>
        <p:sp>
          <p:nvSpPr>
            <p:cNvPr id="201" name="Freeform 230"/>
            <p:cNvSpPr>
              <a:spLocks/>
            </p:cNvSpPr>
            <p:nvPr/>
          </p:nvSpPr>
          <p:spPr bwMode="auto">
            <a:xfrm>
              <a:off x="304800" y="4260850"/>
              <a:ext cx="1639888" cy="1427163"/>
            </a:xfrm>
            <a:custGeom>
              <a:avLst/>
              <a:gdLst>
                <a:gd name="T0" fmla="*/ 2147483647 w 1033"/>
                <a:gd name="T1" fmla="*/ 2147483647 h 899"/>
                <a:gd name="T2" fmla="*/ 2147483647 w 1033"/>
                <a:gd name="T3" fmla="*/ 2147483647 h 899"/>
                <a:gd name="T4" fmla="*/ 2147483647 w 1033"/>
                <a:gd name="T5" fmla="*/ 2147483647 h 899"/>
                <a:gd name="T6" fmla="*/ 2147483647 w 1033"/>
                <a:gd name="T7" fmla="*/ 2147483647 h 899"/>
                <a:gd name="T8" fmla="*/ 2147483647 w 1033"/>
                <a:gd name="T9" fmla="*/ 2147483647 h 899"/>
                <a:gd name="T10" fmla="*/ 2147483647 w 1033"/>
                <a:gd name="T11" fmla="*/ 2147483647 h 899"/>
                <a:gd name="T12" fmla="*/ 2147483647 w 1033"/>
                <a:gd name="T13" fmla="*/ 2147483647 h 899"/>
                <a:gd name="T14" fmla="*/ 2147483647 w 1033"/>
                <a:gd name="T15" fmla="*/ 2147483647 h 899"/>
                <a:gd name="T16" fmla="*/ 2147483647 w 1033"/>
                <a:gd name="T17" fmla="*/ 2147483647 h 899"/>
                <a:gd name="T18" fmla="*/ 2147483647 w 1033"/>
                <a:gd name="T19" fmla="*/ 2147483647 h 899"/>
                <a:gd name="T20" fmla="*/ 2147483647 w 1033"/>
                <a:gd name="T21" fmla="*/ 0 h 899"/>
                <a:gd name="T22" fmla="*/ 2147483647 w 1033"/>
                <a:gd name="T23" fmla="*/ 2147483647 h 899"/>
                <a:gd name="T24" fmla="*/ 2147483647 w 1033"/>
                <a:gd name="T25" fmla="*/ 2147483647 h 899"/>
                <a:gd name="T26" fmla="*/ 0 w 1033"/>
                <a:gd name="T27" fmla="*/ 2147483647 h 899"/>
                <a:gd name="T28" fmla="*/ 2147483647 w 1033"/>
                <a:gd name="T29" fmla="*/ 2147483647 h 899"/>
                <a:gd name="T30" fmla="*/ 2147483647 w 1033"/>
                <a:gd name="T31" fmla="*/ 2147483647 h 899"/>
                <a:gd name="T32" fmla="*/ 2147483647 w 1033"/>
                <a:gd name="T33" fmla="*/ 2147483647 h 899"/>
                <a:gd name="T34" fmla="*/ 2147483647 w 1033"/>
                <a:gd name="T35" fmla="*/ 2147483647 h 899"/>
                <a:gd name="T36" fmla="*/ 2147483647 w 1033"/>
                <a:gd name="T37" fmla="*/ 2147483647 h 899"/>
                <a:gd name="T38" fmla="*/ 2147483647 w 1033"/>
                <a:gd name="T39" fmla="*/ 2147483647 h 899"/>
                <a:gd name="T40" fmla="*/ 2147483647 w 1033"/>
                <a:gd name="T41" fmla="*/ 2147483647 h 899"/>
                <a:gd name="T42" fmla="*/ 2147483647 w 1033"/>
                <a:gd name="T43" fmla="*/ 2147483647 h 899"/>
                <a:gd name="T44" fmla="*/ 2147483647 w 1033"/>
                <a:gd name="T45" fmla="*/ 2147483647 h 899"/>
                <a:gd name="T46" fmla="*/ 2147483647 w 1033"/>
                <a:gd name="T47" fmla="*/ 2147483647 h 899"/>
                <a:gd name="T48" fmla="*/ 2147483647 w 1033"/>
                <a:gd name="T49" fmla="*/ 2147483647 h 899"/>
                <a:gd name="T50" fmla="*/ 2147483647 w 1033"/>
                <a:gd name="T51" fmla="*/ 2147483647 h 899"/>
                <a:gd name="T52" fmla="*/ 2147483647 w 1033"/>
                <a:gd name="T53" fmla="*/ 2147483647 h 899"/>
                <a:gd name="T54" fmla="*/ 2147483647 w 1033"/>
                <a:gd name="T55" fmla="*/ 2147483647 h 899"/>
                <a:gd name="T56" fmla="*/ 2147483647 w 1033"/>
                <a:gd name="T57" fmla="*/ 2147483647 h 899"/>
                <a:gd name="T58" fmla="*/ 2147483647 w 1033"/>
                <a:gd name="T59" fmla="*/ 2147483647 h 899"/>
                <a:gd name="T60" fmla="*/ 2147483647 w 1033"/>
                <a:gd name="T61" fmla="*/ 2147483647 h 899"/>
                <a:gd name="T62" fmla="*/ 2147483647 w 1033"/>
                <a:gd name="T63" fmla="*/ 2147483647 h 899"/>
                <a:gd name="T64" fmla="*/ 2147483647 w 1033"/>
                <a:gd name="T65" fmla="*/ 2147483647 h 899"/>
                <a:gd name="T66" fmla="*/ 2147483647 w 1033"/>
                <a:gd name="T67" fmla="*/ 2147483647 h 899"/>
                <a:gd name="T68" fmla="*/ 2147483647 w 1033"/>
                <a:gd name="T69" fmla="*/ 2147483647 h 899"/>
                <a:gd name="T70" fmla="*/ 2147483647 w 1033"/>
                <a:gd name="T71" fmla="*/ 2147483647 h 899"/>
                <a:gd name="T72" fmla="*/ 2147483647 w 1033"/>
                <a:gd name="T73" fmla="*/ 2147483647 h 899"/>
                <a:gd name="T74" fmla="*/ 2147483647 w 1033"/>
                <a:gd name="T75" fmla="*/ 2147483647 h 899"/>
                <a:gd name="T76" fmla="*/ 2147483647 w 1033"/>
                <a:gd name="T77" fmla="*/ 2147483647 h 899"/>
                <a:gd name="T78" fmla="*/ 2147483647 w 1033"/>
                <a:gd name="T79" fmla="*/ 2147483647 h 899"/>
                <a:gd name="T80" fmla="*/ 2147483647 w 1033"/>
                <a:gd name="T81" fmla="*/ 2147483647 h 899"/>
                <a:gd name="T82" fmla="*/ 2147483647 w 1033"/>
                <a:gd name="T83" fmla="*/ 2147483647 h 899"/>
                <a:gd name="T84" fmla="*/ 2147483647 w 1033"/>
                <a:gd name="T85" fmla="*/ 2147483647 h 899"/>
                <a:gd name="T86" fmla="*/ 2147483647 w 1033"/>
                <a:gd name="T87" fmla="*/ 2147483647 h 899"/>
                <a:gd name="T88" fmla="*/ 2147483647 w 1033"/>
                <a:gd name="T89" fmla="*/ 2147483647 h 899"/>
                <a:gd name="T90" fmla="*/ 2147483647 w 1033"/>
                <a:gd name="T91" fmla="*/ 2147483647 h 89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33"/>
                <a:gd name="T139" fmla="*/ 0 h 899"/>
                <a:gd name="T140" fmla="*/ 1033 w 1033"/>
                <a:gd name="T141" fmla="*/ 899 h 89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33" h="899">
                  <a:moveTo>
                    <a:pt x="1020" y="793"/>
                  </a:moveTo>
                  <a:lnTo>
                    <a:pt x="1025" y="774"/>
                  </a:lnTo>
                  <a:lnTo>
                    <a:pt x="1031" y="754"/>
                  </a:lnTo>
                  <a:lnTo>
                    <a:pt x="1033" y="730"/>
                  </a:lnTo>
                  <a:lnTo>
                    <a:pt x="1033" y="702"/>
                  </a:lnTo>
                  <a:lnTo>
                    <a:pt x="1033" y="672"/>
                  </a:lnTo>
                  <a:lnTo>
                    <a:pt x="1028" y="640"/>
                  </a:lnTo>
                  <a:lnTo>
                    <a:pt x="1020" y="607"/>
                  </a:lnTo>
                  <a:lnTo>
                    <a:pt x="1009" y="571"/>
                  </a:lnTo>
                  <a:lnTo>
                    <a:pt x="995" y="538"/>
                  </a:lnTo>
                  <a:lnTo>
                    <a:pt x="979" y="503"/>
                  </a:lnTo>
                  <a:lnTo>
                    <a:pt x="959" y="467"/>
                  </a:lnTo>
                  <a:lnTo>
                    <a:pt x="935" y="435"/>
                  </a:lnTo>
                  <a:lnTo>
                    <a:pt x="908" y="402"/>
                  </a:lnTo>
                  <a:lnTo>
                    <a:pt x="875" y="372"/>
                  </a:lnTo>
                  <a:lnTo>
                    <a:pt x="836" y="342"/>
                  </a:lnTo>
                  <a:lnTo>
                    <a:pt x="795" y="317"/>
                  </a:lnTo>
                  <a:lnTo>
                    <a:pt x="760" y="298"/>
                  </a:lnTo>
                  <a:lnTo>
                    <a:pt x="727" y="287"/>
                  </a:lnTo>
                  <a:lnTo>
                    <a:pt x="694" y="279"/>
                  </a:lnTo>
                  <a:lnTo>
                    <a:pt x="664" y="276"/>
                  </a:lnTo>
                  <a:lnTo>
                    <a:pt x="634" y="276"/>
                  </a:lnTo>
                  <a:lnTo>
                    <a:pt x="607" y="282"/>
                  </a:lnTo>
                  <a:lnTo>
                    <a:pt x="582" y="287"/>
                  </a:lnTo>
                  <a:lnTo>
                    <a:pt x="560" y="295"/>
                  </a:lnTo>
                  <a:lnTo>
                    <a:pt x="541" y="303"/>
                  </a:lnTo>
                  <a:lnTo>
                    <a:pt x="522" y="314"/>
                  </a:lnTo>
                  <a:lnTo>
                    <a:pt x="492" y="333"/>
                  </a:lnTo>
                  <a:lnTo>
                    <a:pt x="476" y="350"/>
                  </a:lnTo>
                  <a:lnTo>
                    <a:pt x="470" y="355"/>
                  </a:lnTo>
                  <a:lnTo>
                    <a:pt x="344" y="265"/>
                  </a:lnTo>
                  <a:lnTo>
                    <a:pt x="353" y="241"/>
                  </a:lnTo>
                  <a:lnTo>
                    <a:pt x="79" y="0"/>
                  </a:lnTo>
                  <a:lnTo>
                    <a:pt x="60" y="0"/>
                  </a:lnTo>
                  <a:lnTo>
                    <a:pt x="44" y="3"/>
                  </a:lnTo>
                  <a:lnTo>
                    <a:pt x="33" y="8"/>
                  </a:lnTo>
                  <a:lnTo>
                    <a:pt x="22" y="16"/>
                  </a:lnTo>
                  <a:lnTo>
                    <a:pt x="14" y="22"/>
                  </a:lnTo>
                  <a:lnTo>
                    <a:pt x="8" y="30"/>
                  </a:lnTo>
                  <a:lnTo>
                    <a:pt x="3" y="41"/>
                  </a:lnTo>
                  <a:lnTo>
                    <a:pt x="0" y="49"/>
                  </a:lnTo>
                  <a:lnTo>
                    <a:pt x="0" y="68"/>
                  </a:lnTo>
                  <a:lnTo>
                    <a:pt x="3" y="85"/>
                  </a:lnTo>
                  <a:lnTo>
                    <a:pt x="5" y="101"/>
                  </a:lnTo>
                  <a:lnTo>
                    <a:pt x="284" y="336"/>
                  </a:lnTo>
                  <a:lnTo>
                    <a:pt x="306" y="320"/>
                  </a:lnTo>
                  <a:lnTo>
                    <a:pt x="432" y="421"/>
                  </a:lnTo>
                  <a:lnTo>
                    <a:pt x="426" y="426"/>
                  </a:lnTo>
                  <a:lnTo>
                    <a:pt x="424" y="437"/>
                  </a:lnTo>
                  <a:lnTo>
                    <a:pt x="421" y="454"/>
                  </a:lnTo>
                  <a:lnTo>
                    <a:pt x="418" y="473"/>
                  </a:lnTo>
                  <a:lnTo>
                    <a:pt x="418" y="495"/>
                  </a:lnTo>
                  <a:lnTo>
                    <a:pt x="418" y="519"/>
                  </a:lnTo>
                  <a:lnTo>
                    <a:pt x="424" y="549"/>
                  </a:lnTo>
                  <a:lnTo>
                    <a:pt x="429" y="579"/>
                  </a:lnTo>
                  <a:lnTo>
                    <a:pt x="437" y="610"/>
                  </a:lnTo>
                  <a:lnTo>
                    <a:pt x="451" y="642"/>
                  </a:lnTo>
                  <a:lnTo>
                    <a:pt x="465" y="675"/>
                  </a:lnTo>
                  <a:lnTo>
                    <a:pt x="484" y="705"/>
                  </a:lnTo>
                  <a:lnTo>
                    <a:pt x="506" y="735"/>
                  </a:lnTo>
                  <a:lnTo>
                    <a:pt x="533" y="765"/>
                  </a:lnTo>
                  <a:lnTo>
                    <a:pt x="566" y="793"/>
                  </a:lnTo>
                  <a:lnTo>
                    <a:pt x="601" y="820"/>
                  </a:lnTo>
                  <a:lnTo>
                    <a:pt x="648" y="845"/>
                  </a:lnTo>
                  <a:lnTo>
                    <a:pt x="692" y="866"/>
                  </a:lnTo>
                  <a:lnTo>
                    <a:pt x="733" y="880"/>
                  </a:lnTo>
                  <a:lnTo>
                    <a:pt x="768" y="891"/>
                  </a:lnTo>
                  <a:lnTo>
                    <a:pt x="804" y="897"/>
                  </a:lnTo>
                  <a:lnTo>
                    <a:pt x="836" y="899"/>
                  </a:lnTo>
                  <a:lnTo>
                    <a:pt x="864" y="897"/>
                  </a:lnTo>
                  <a:lnTo>
                    <a:pt x="891" y="894"/>
                  </a:lnTo>
                  <a:lnTo>
                    <a:pt x="916" y="886"/>
                  </a:lnTo>
                  <a:lnTo>
                    <a:pt x="938" y="877"/>
                  </a:lnTo>
                  <a:lnTo>
                    <a:pt x="957" y="864"/>
                  </a:lnTo>
                  <a:lnTo>
                    <a:pt x="973" y="853"/>
                  </a:lnTo>
                  <a:lnTo>
                    <a:pt x="987" y="836"/>
                  </a:lnTo>
                  <a:lnTo>
                    <a:pt x="1000" y="823"/>
                  </a:lnTo>
                  <a:lnTo>
                    <a:pt x="1011" y="806"/>
                  </a:lnTo>
                  <a:lnTo>
                    <a:pt x="1020" y="793"/>
                  </a:lnTo>
                  <a:lnTo>
                    <a:pt x="539" y="719"/>
                  </a:lnTo>
                  <a:lnTo>
                    <a:pt x="522" y="692"/>
                  </a:lnTo>
                  <a:lnTo>
                    <a:pt x="503" y="656"/>
                  </a:lnTo>
                  <a:lnTo>
                    <a:pt x="484" y="615"/>
                  </a:lnTo>
                  <a:lnTo>
                    <a:pt x="476" y="593"/>
                  </a:lnTo>
                  <a:lnTo>
                    <a:pt x="470" y="569"/>
                  </a:lnTo>
                  <a:lnTo>
                    <a:pt x="465" y="544"/>
                  </a:lnTo>
                  <a:lnTo>
                    <a:pt x="462" y="519"/>
                  </a:lnTo>
                  <a:lnTo>
                    <a:pt x="462" y="495"/>
                  </a:lnTo>
                  <a:lnTo>
                    <a:pt x="465" y="470"/>
                  </a:lnTo>
                  <a:lnTo>
                    <a:pt x="470" y="446"/>
                  </a:lnTo>
                  <a:lnTo>
                    <a:pt x="481" y="424"/>
                  </a:lnTo>
                  <a:lnTo>
                    <a:pt x="495" y="402"/>
                  </a:lnTo>
                  <a:lnTo>
                    <a:pt x="514" y="383"/>
                  </a:lnTo>
                  <a:lnTo>
                    <a:pt x="533" y="366"/>
                  </a:lnTo>
                  <a:lnTo>
                    <a:pt x="555" y="353"/>
                  </a:lnTo>
                  <a:lnTo>
                    <a:pt x="574" y="342"/>
                  </a:lnTo>
                  <a:lnTo>
                    <a:pt x="593" y="336"/>
                  </a:lnTo>
                  <a:lnTo>
                    <a:pt x="612" y="331"/>
                  </a:lnTo>
                  <a:lnTo>
                    <a:pt x="631" y="328"/>
                  </a:lnTo>
                  <a:lnTo>
                    <a:pt x="667" y="325"/>
                  </a:lnTo>
                  <a:lnTo>
                    <a:pt x="697" y="328"/>
                  </a:lnTo>
                  <a:lnTo>
                    <a:pt x="719" y="336"/>
                  </a:lnTo>
                  <a:lnTo>
                    <a:pt x="738" y="342"/>
                  </a:lnTo>
                  <a:lnTo>
                    <a:pt x="752" y="350"/>
                  </a:lnTo>
                  <a:lnTo>
                    <a:pt x="785" y="369"/>
                  </a:lnTo>
                  <a:lnTo>
                    <a:pt x="828" y="402"/>
                  </a:lnTo>
                  <a:lnTo>
                    <a:pt x="856" y="421"/>
                  </a:lnTo>
                  <a:lnTo>
                    <a:pt x="880" y="446"/>
                  </a:lnTo>
                  <a:lnTo>
                    <a:pt x="905" y="473"/>
                  </a:lnTo>
                  <a:lnTo>
                    <a:pt x="929" y="500"/>
                  </a:lnTo>
                  <a:lnTo>
                    <a:pt x="951" y="533"/>
                  </a:lnTo>
                  <a:lnTo>
                    <a:pt x="968" y="569"/>
                  </a:lnTo>
                  <a:lnTo>
                    <a:pt x="981" y="607"/>
                  </a:lnTo>
                  <a:lnTo>
                    <a:pt x="992" y="645"/>
                  </a:lnTo>
                  <a:lnTo>
                    <a:pt x="992" y="667"/>
                  </a:lnTo>
                  <a:lnTo>
                    <a:pt x="995" y="689"/>
                  </a:lnTo>
                  <a:lnTo>
                    <a:pt x="992" y="711"/>
                  </a:lnTo>
                  <a:lnTo>
                    <a:pt x="990" y="733"/>
                  </a:lnTo>
                  <a:lnTo>
                    <a:pt x="984" y="754"/>
                  </a:lnTo>
                  <a:lnTo>
                    <a:pt x="979" y="774"/>
                  </a:lnTo>
                  <a:lnTo>
                    <a:pt x="970" y="793"/>
                  </a:lnTo>
                  <a:lnTo>
                    <a:pt x="962" y="806"/>
                  </a:lnTo>
                  <a:lnTo>
                    <a:pt x="951" y="820"/>
                  </a:lnTo>
                  <a:lnTo>
                    <a:pt x="938" y="831"/>
                  </a:lnTo>
                  <a:lnTo>
                    <a:pt x="924" y="839"/>
                  </a:lnTo>
                  <a:lnTo>
                    <a:pt x="910" y="845"/>
                  </a:lnTo>
                  <a:lnTo>
                    <a:pt x="894" y="850"/>
                  </a:lnTo>
                  <a:lnTo>
                    <a:pt x="877" y="856"/>
                  </a:lnTo>
                  <a:lnTo>
                    <a:pt x="845" y="858"/>
                  </a:lnTo>
                  <a:lnTo>
                    <a:pt x="809" y="856"/>
                  </a:lnTo>
                  <a:lnTo>
                    <a:pt x="771" y="847"/>
                  </a:lnTo>
                  <a:lnTo>
                    <a:pt x="733" y="836"/>
                  </a:lnTo>
                  <a:lnTo>
                    <a:pt x="697" y="823"/>
                  </a:lnTo>
                  <a:lnTo>
                    <a:pt x="662" y="806"/>
                  </a:lnTo>
                  <a:lnTo>
                    <a:pt x="629" y="787"/>
                  </a:lnTo>
                  <a:lnTo>
                    <a:pt x="599" y="768"/>
                  </a:lnTo>
                  <a:lnTo>
                    <a:pt x="574" y="752"/>
                  </a:lnTo>
                  <a:lnTo>
                    <a:pt x="552" y="733"/>
                  </a:lnTo>
                  <a:lnTo>
                    <a:pt x="539" y="719"/>
                  </a:lnTo>
                  <a:lnTo>
                    <a:pt x="1020" y="793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IN"/>
            </a:p>
          </p:txBody>
        </p:sp>
        <p:grpSp>
          <p:nvGrpSpPr>
            <p:cNvPr id="202" name="Group 235"/>
            <p:cNvGrpSpPr>
              <a:grpSpLocks/>
            </p:cNvGrpSpPr>
            <p:nvPr/>
          </p:nvGrpSpPr>
          <p:grpSpPr bwMode="auto">
            <a:xfrm>
              <a:off x="1003300" y="4746625"/>
              <a:ext cx="893763" cy="906463"/>
              <a:chOff x="1003300" y="4746625"/>
              <a:chExt cx="893763" cy="906463"/>
            </a:xfrm>
          </p:grpSpPr>
          <p:sp>
            <p:nvSpPr>
              <p:cNvPr id="203" name="Line 231"/>
              <p:cNvSpPr>
                <a:spLocks noChangeShapeType="1"/>
              </p:cNvSpPr>
              <p:nvPr/>
            </p:nvSpPr>
            <p:spPr bwMode="auto">
              <a:xfrm flipH="1">
                <a:off x="1160463" y="5341938"/>
                <a:ext cx="736600" cy="603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4" name="Line 232"/>
              <p:cNvSpPr>
                <a:spLocks noChangeShapeType="1"/>
              </p:cNvSpPr>
              <p:nvPr/>
            </p:nvSpPr>
            <p:spPr bwMode="auto">
              <a:xfrm flipH="1">
                <a:off x="1081088" y="5245100"/>
                <a:ext cx="798513" cy="793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5" name="Line 233"/>
              <p:cNvSpPr>
                <a:spLocks noChangeShapeType="1"/>
              </p:cNvSpPr>
              <p:nvPr/>
            </p:nvSpPr>
            <p:spPr bwMode="auto">
              <a:xfrm flipH="1">
                <a:off x="1060450" y="5149850"/>
                <a:ext cx="798513" cy="7461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6" name="Line 234"/>
              <p:cNvSpPr>
                <a:spLocks noChangeShapeType="1"/>
              </p:cNvSpPr>
              <p:nvPr/>
            </p:nvSpPr>
            <p:spPr bwMode="auto">
              <a:xfrm flipH="1">
                <a:off x="1038225" y="5059363"/>
                <a:ext cx="793750" cy="730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7" name="Line 235"/>
              <p:cNvSpPr>
                <a:spLocks noChangeShapeType="1"/>
              </p:cNvSpPr>
              <p:nvPr/>
            </p:nvSpPr>
            <p:spPr bwMode="auto">
              <a:xfrm flipH="1">
                <a:off x="1012825" y="4964113"/>
                <a:ext cx="723900" cy="650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8" name="Line 236"/>
              <p:cNvSpPr>
                <a:spLocks noChangeShapeType="1"/>
              </p:cNvSpPr>
              <p:nvPr/>
            </p:nvSpPr>
            <p:spPr bwMode="auto">
              <a:xfrm flipH="1">
                <a:off x="1003300" y="4889500"/>
                <a:ext cx="677863" cy="523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09" name="Line 237"/>
              <p:cNvSpPr>
                <a:spLocks noChangeShapeType="1"/>
              </p:cNvSpPr>
              <p:nvPr/>
            </p:nvSpPr>
            <p:spPr bwMode="auto">
              <a:xfrm flipH="1">
                <a:off x="1225550" y="5419725"/>
                <a:ext cx="671513" cy="5238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0" name="Line 238"/>
              <p:cNvSpPr>
                <a:spLocks noChangeShapeType="1"/>
              </p:cNvSpPr>
              <p:nvPr/>
            </p:nvSpPr>
            <p:spPr bwMode="auto">
              <a:xfrm flipH="1">
                <a:off x="1068388" y="4811713"/>
                <a:ext cx="530225" cy="174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1" name="Line 239"/>
              <p:cNvSpPr>
                <a:spLocks noChangeShapeType="1"/>
              </p:cNvSpPr>
              <p:nvPr/>
            </p:nvSpPr>
            <p:spPr bwMode="auto">
              <a:xfrm flipH="1">
                <a:off x="1350963" y="5527675"/>
                <a:ext cx="525463" cy="174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2" name="Line 240"/>
              <p:cNvSpPr>
                <a:spLocks noChangeShapeType="1"/>
              </p:cNvSpPr>
              <p:nvPr/>
            </p:nvSpPr>
            <p:spPr bwMode="auto">
              <a:xfrm>
                <a:off x="1436688" y="4786313"/>
                <a:ext cx="79375" cy="8540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3" name="Line 241"/>
              <p:cNvSpPr>
                <a:spLocks noChangeShapeType="1"/>
              </p:cNvSpPr>
              <p:nvPr/>
            </p:nvSpPr>
            <p:spPr bwMode="auto">
              <a:xfrm>
                <a:off x="1541463" y="4799013"/>
                <a:ext cx="82550" cy="8540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4" name="Line 242"/>
              <p:cNvSpPr>
                <a:spLocks noChangeShapeType="1"/>
              </p:cNvSpPr>
              <p:nvPr/>
            </p:nvSpPr>
            <p:spPr bwMode="auto">
              <a:xfrm>
                <a:off x="1649413" y="4833938"/>
                <a:ext cx="82550" cy="819150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5" name="Line 243"/>
              <p:cNvSpPr>
                <a:spLocks noChangeShapeType="1"/>
              </p:cNvSpPr>
              <p:nvPr/>
            </p:nvSpPr>
            <p:spPr bwMode="auto">
              <a:xfrm>
                <a:off x="1771650" y="5024438"/>
                <a:ext cx="52388" cy="58102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6" name="Line 244"/>
              <p:cNvSpPr>
                <a:spLocks noChangeShapeType="1"/>
              </p:cNvSpPr>
              <p:nvPr/>
            </p:nvSpPr>
            <p:spPr bwMode="auto">
              <a:xfrm>
                <a:off x="1077913" y="4876800"/>
                <a:ext cx="38100" cy="512763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7" name="Line 245"/>
              <p:cNvSpPr>
                <a:spLocks noChangeShapeType="1"/>
              </p:cNvSpPr>
              <p:nvPr/>
            </p:nvSpPr>
            <p:spPr bwMode="auto">
              <a:xfrm>
                <a:off x="1333500" y="4751388"/>
                <a:ext cx="82550" cy="858838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8" name="Line 246"/>
              <p:cNvSpPr>
                <a:spLocks noChangeShapeType="1"/>
              </p:cNvSpPr>
              <p:nvPr/>
            </p:nvSpPr>
            <p:spPr bwMode="auto">
              <a:xfrm>
                <a:off x="1233488" y="4746625"/>
                <a:ext cx="52388" cy="790575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219" name="Line 247"/>
              <p:cNvSpPr>
                <a:spLocks noChangeShapeType="1"/>
              </p:cNvSpPr>
              <p:nvPr/>
            </p:nvSpPr>
            <p:spPr bwMode="auto">
              <a:xfrm>
                <a:off x="1138238" y="4786313"/>
                <a:ext cx="73025" cy="711200"/>
              </a:xfrm>
              <a:prstGeom prst="line">
                <a:avLst/>
              </a:prstGeom>
              <a:noFill/>
              <a:ln w="1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45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446617"/>
            <a:ext cx="5715000" cy="1143000"/>
          </a:xfrm>
        </p:spPr>
        <p:txBody>
          <a:bodyPr>
            <a:normAutofit/>
          </a:bodyPr>
          <a:lstStyle/>
          <a:p>
            <a:pPr algn="ctr" rtl="1">
              <a:defRPr/>
            </a:pPr>
            <a:r>
              <a:rPr lang="ar-JO" sz="6000" dirty="0" smtClean="0">
                <a:solidFill>
                  <a:srgbClr val="FF0000"/>
                </a:solidFill>
                <a:effectLst/>
              </a:rPr>
              <a:t>مبدأ الكفاءة والفعالية </a:t>
            </a:r>
            <a:endParaRPr lang="en-US" sz="6000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92188" y="1830125"/>
            <a:ext cx="3503612" cy="830997"/>
          </a:xfrm>
        </p:spPr>
        <p:txBody>
          <a:bodyPr/>
          <a:lstStyle/>
          <a:p>
            <a:pPr algn="ctr"/>
            <a:r>
              <a:rPr lang="ar-JO" sz="4800" b="1" i="0" dirty="0" smtClean="0"/>
              <a:t>الفعالية </a:t>
            </a:r>
            <a:endParaRPr lang="en-US" sz="4800" b="1" i="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02140" y="3071978"/>
            <a:ext cx="3505200" cy="1077218"/>
          </a:xfrm>
        </p:spPr>
        <p:txBody>
          <a:bodyPr>
            <a:normAutofit/>
          </a:bodyPr>
          <a:lstStyle/>
          <a:p>
            <a:pPr algn="r" rtl="1">
              <a:buFont typeface="Wingdings 2" pitchFamily="18" charset="2"/>
              <a:buChar char="P"/>
            </a:pPr>
            <a:r>
              <a:rPr lang="ar-JO" sz="3200" b="0" i="0" dirty="0" smtClean="0"/>
              <a:t>مدى </a:t>
            </a:r>
            <a:r>
              <a:rPr lang="ar-JO" sz="3200" b="0" i="0" dirty="0"/>
              <a:t>النجاح في تحقيق الأهداف المنشودة</a:t>
            </a:r>
            <a:endParaRPr lang="en-US" sz="3200" b="0" i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5181600" y="1830125"/>
            <a:ext cx="3469481" cy="830997"/>
          </a:xfrm>
        </p:spPr>
        <p:txBody>
          <a:bodyPr/>
          <a:lstStyle/>
          <a:p>
            <a:pPr algn="ctr"/>
            <a:r>
              <a:rPr lang="ar-JO" sz="4800" b="1" i="0" dirty="0" smtClean="0">
                <a:solidFill>
                  <a:srgbClr val="FFFF00"/>
                </a:solidFill>
              </a:rPr>
              <a:t>الكفاءة</a:t>
            </a:r>
            <a:endParaRPr lang="en-US" sz="4800" i="0" dirty="0">
              <a:solidFill>
                <a:srgbClr val="FFFF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740322" y="2901630"/>
            <a:ext cx="4041775" cy="2825389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ar-JO" sz="3200" b="0" i="0" dirty="0">
                <a:solidFill>
                  <a:srgbClr val="FFFF00"/>
                </a:solidFill>
              </a:rPr>
              <a:t> زيادة المخرجات من استعمال نفس </a:t>
            </a:r>
            <a:r>
              <a:rPr lang="ar-JO" sz="3200" b="0" i="0" dirty="0" smtClean="0">
                <a:solidFill>
                  <a:srgbClr val="FFFF00"/>
                </a:solidFill>
              </a:rPr>
              <a:t>المدخلات</a:t>
            </a:r>
          </a:p>
          <a:p>
            <a:pPr marL="0" indent="0" algn="r" rtl="1"/>
            <a:r>
              <a:rPr lang="ar-JO" sz="3600" dirty="0" smtClean="0">
                <a:solidFill>
                  <a:srgbClr val="FFFF00"/>
                </a:solidFill>
              </a:rPr>
              <a:t>  </a:t>
            </a:r>
            <a:endParaRPr lang="ar-JO" sz="3600" dirty="0">
              <a:solidFill>
                <a:srgbClr val="FFFF00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JO" sz="3200" b="0" i="0" dirty="0" smtClean="0">
                <a:solidFill>
                  <a:srgbClr val="FFFF00"/>
                </a:solidFill>
              </a:rPr>
              <a:t> حسن </a:t>
            </a:r>
            <a:r>
              <a:rPr lang="ar-JO" sz="3200" b="0" i="0" dirty="0">
                <a:solidFill>
                  <a:srgbClr val="FFFF00"/>
                </a:solidFill>
              </a:rPr>
              <a:t>استغلال الموارد </a:t>
            </a:r>
            <a:r>
              <a:rPr lang="ar-JO" sz="3200" b="0" i="0" dirty="0" smtClean="0">
                <a:solidFill>
                  <a:srgbClr val="FFFF00"/>
                </a:solidFill>
              </a:rPr>
              <a:t>  المتاحة </a:t>
            </a:r>
            <a:endParaRPr lang="en-US" sz="3200" b="0" i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59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</TotalTime>
  <Words>483</Words>
  <Application>Microsoft Office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سمة Office</vt:lpstr>
      <vt:lpstr>PowerPoint Presentation</vt:lpstr>
      <vt:lpstr>PowerPoint Presentation</vt:lpstr>
      <vt:lpstr>             الأهداف التعليمية   1) توصيف الإدارة كمفهوم و كعلم و كفنّ 2) التعرف على:   - مكونات العملية الإدارية - مجالات الإدارة والوظائف الإدارية  - علاقة الإدارة بالعلوم الأخرى  - الفرق بين الإدارة العامة وإدارة الأعمال  </vt:lpstr>
      <vt:lpstr>ما هي الإدارة؟</vt:lpstr>
      <vt:lpstr>الإدارة هي</vt:lpstr>
      <vt:lpstr>لماذا نحتاج إلى الإدارة؟ </vt:lpstr>
      <vt:lpstr>فالإدارة الناجحة هي التي تقدر على :  </vt:lpstr>
      <vt:lpstr>الكفاءة والفاعلية</vt:lpstr>
      <vt:lpstr>مبدأ الكفاءة والفعالية </vt:lpstr>
      <vt:lpstr> يعود تعدد المفاهيم التي يستعمل فيها لفظ (إدارة) إلى عدم وجود نظرية شاملة أو متفق عليها بالكلية لعلم الإدارة وهذا عائد لعوامل عديدة منها:  1- أن الإدارة علم تطبيقي يقوم على الممارسات أكثر من كونها علمًا نظريًا. 2- أنها علم اجتماعي (تتعامل مع العنصر البشري الذي يصعب التكهّن بسلوكه)  3- أنها علم يستقي من علوم أخرى وبدرجات متداخلة ومعقّدة  4- أنه علم موقفيّ  </vt:lpstr>
      <vt:lpstr> (تابع)  مفهوم الإدارة وتعريف الإدارة   </vt:lpstr>
      <vt:lpstr>(تابع)  مفهوم الإدارة وتعريف الإدارة</vt:lpstr>
      <vt:lpstr>المدير: من هو، ما المطلوب منه، وما نطاقه أو مستواه في المنظمة؟</vt:lpstr>
      <vt:lpstr>المستويات الإدارية</vt:lpstr>
      <vt:lpstr>PowerPoint Presentation</vt:lpstr>
      <vt:lpstr>شكرا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Three Limits and Continuity</dc:title>
  <dc:creator>LAB-827</dc:creator>
  <cp:lastModifiedBy>WhiteBoard</cp:lastModifiedBy>
  <cp:revision>18</cp:revision>
  <dcterms:created xsi:type="dcterms:W3CDTF">2016-04-03T04:04:02Z</dcterms:created>
  <dcterms:modified xsi:type="dcterms:W3CDTF">2018-07-22T11:28:10Z</dcterms:modified>
</cp:coreProperties>
</file>