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501">
              <a:schemeClr val="bg1"/>
            </a:gs>
            <a:gs pos="20410">
              <a:schemeClr val="bg1"/>
            </a:gs>
            <a:gs pos="0">
              <a:schemeClr val="bg1"/>
            </a:gs>
            <a:gs pos="13000">
              <a:schemeClr val="bg1"/>
            </a:gs>
            <a:gs pos="28000">
              <a:schemeClr val="bg2"/>
            </a:gs>
            <a:gs pos="42999">
              <a:schemeClr val="bg1"/>
            </a:gs>
            <a:gs pos="58000">
              <a:schemeClr val="bg2"/>
            </a:gs>
            <a:gs pos="72000">
              <a:schemeClr val="bg1"/>
            </a:gs>
            <a:gs pos="87000">
              <a:schemeClr val="bg2"/>
            </a:gs>
            <a:gs pos="100000">
              <a:schemeClr val="bg1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10/11/1439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4"/>
          <p:cNvSpPr txBox="1">
            <a:spLocks noChangeArrowheads="1"/>
          </p:cNvSpPr>
          <p:nvPr/>
        </p:nvSpPr>
        <p:spPr bwMode="auto">
          <a:xfrm>
            <a:off x="7019925" y="476250"/>
            <a:ext cx="1944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ar-JO" altLang="ar-JO" smtClean="0">
              <a:solidFill>
                <a:srgbClr val="FFFFFF"/>
              </a:solidFill>
              <a:cs typeface="+mn-cs"/>
            </a:endParaRPr>
          </a:p>
        </p:txBody>
      </p:sp>
      <p:sp>
        <p:nvSpPr>
          <p:cNvPr id="3076" name="TextBox 7"/>
          <p:cNvSpPr txBox="1">
            <a:spLocks noChangeArrowheads="1"/>
          </p:cNvSpPr>
          <p:nvPr/>
        </p:nvSpPr>
        <p:spPr bwMode="auto">
          <a:xfrm>
            <a:off x="28575" y="6308725"/>
            <a:ext cx="335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rtl="1" eaLnBrk="0" hangingPunct="0"/>
            <a:r>
              <a:rPr lang="ar-JO" altLang="ar-JO" sz="2400" b="1" smtClean="0">
                <a:solidFill>
                  <a:srgbClr val="000000"/>
                </a:solidFill>
                <a:cs typeface="+mn-cs"/>
              </a:rPr>
              <a:t>د. ابتسام حسين جميل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2413465" y="1035839"/>
            <a:ext cx="613251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78" name="Rectangle 1"/>
          <p:cNvSpPr>
            <a:spLocks noChangeArrowheads="1"/>
          </p:cNvSpPr>
          <p:nvPr/>
        </p:nvSpPr>
        <p:spPr bwMode="auto">
          <a:xfrm>
            <a:off x="0" y="5371087"/>
            <a:ext cx="9144000" cy="1449387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endParaRPr lang="en-US" altLang="en-US" b="1" smtClean="0">
              <a:solidFill>
                <a:srgbClr val="FFFFFF"/>
              </a:solidFill>
              <a:cs typeface="+mn-cs"/>
            </a:endParaRPr>
          </a:p>
        </p:txBody>
      </p:sp>
      <p:pic>
        <p:nvPicPr>
          <p:cNvPr id="3079" name="Content Placeholder 3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86" y="5450462"/>
            <a:ext cx="1606550" cy="1393825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2997665" y="220231"/>
            <a:ext cx="496411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ar-JO" sz="5000" b="1" dirty="0" smtClean="0">
                <a:solidFill>
                  <a:srgbClr val="DADADA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اسم المساق</a:t>
            </a:r>
          </a:p>
          <a:p>
            <a:pPr algn="ctr" eaLnBrk="0" hangingPunct="0">
              <a:defRPr/>
            </a:pPr>
            <a:r>
              <a:rPr lang="ar-JO" sz="5000" b="1" dirty="0" smtClean="0">
                <a:solidFill>
                  <a:srgbClr val="DADADA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مقدمة </a:t>
            </a:r>
            <a:r>
              <a:rPr lang="ar-JO" sz="5000" b="1" dirty="0">
                <a:solidFill>
                  <a:srgbClr val="DADADA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</a:t>
            </a:r>
            <a:r>
              <a:rPr lang="ar-JO" sz="5000" b="1" dirty="0" smtClean="0">
                <a:solidFill>
                  <a:srgbClr val="DADADA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 </a:t>
            </a:r>
            <a:endParaRPr lang="ar-JO" sz="5000" dirty="0">
              <a:solidFill>
                <a:srgbClr val="DADADA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13465" y="2132856"/>
            <a:ext cx="51816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ar-JO" sz="36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الأول: مدخل إلى علم الإدارة</a:t>
            </a:r>
          </a:p>
          <a:p>
            <a:pPr algn="ctr" eaLnBrk="0" hangingPunct="0">
              <a:defRPr/>
            </a:pPr>
            <a:r>
              <a:rPr lang="ar-JO" sz="32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الأول: ماهية الإدارة</a:t>
            </a: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b="1" dirty="0">
              <a:solidFill>
                <a:srgbClr val="FFFF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3082" name="Rectangle 17"/>
          <p:cNvSpPr>
            <a:spLocks noChangeArrowheads="1"/>
          </p:cNvSpPr>
          <p:nvPr/>
        </p:nvSpPr>
        <p:spPr bwMode="auto">
          <a:xfrm>
            <a:off x="2173288" y="5708929"/>
            <a:ext cx="67913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rtl="1" eaLnBrk="0" hangingPunct="0">
              <a:spcBef>
                <a:spcPct val="20000"/>
              </a:spcBef>
              <a:buClr>
                <a:srgbClr val="CCCCFF"/>
              </a:buClr>
              <a:buSzPct val="90000"/>
              <a:buFont typeface="Wingdings" pitchFamily="2" charset="2"/>
              <a:buNone/>
            </a:pPr>
            <a:r>
              <a:rPr lang="ar-SA" altLang="en-US" sz="4800" baseline="-25000" dirty="0" smtClean="0">
                <a:solidFill>
                  <a:schemeClr val="tx2">
                    <a:lumMod val="25000"/>
                  </a:schemeClr>
                </a:solidFill>
                <a:latin typeface="Arial" charset="0"/>
                <a:cs typeface="+mn-cs"/>
              </a:rPr>
              <a:t>د</a:t>
            </a:r>
            <a:r>
              <a:rPr lang="ar-LB" altLang="en-US" sz="4800" baseline="-25000" dirty="0" smtClean="0">
                <a:solidFill>
                  <a:schemeClr val="tx2">
                    <a:lumMod val="25000"/>
                  </a:schemeClr>
                </a:solidFill>
                <a:latin typeface="Arial" charset="0"/>
                <a:cs typeface="+mn-cs"/>
              </a:rPr>
              <a:t> . هيثم جعفر- كلية ال</a:t>
            </a:r>
            <a:r>
              <a:rPr lang="ar-JO" altLang="en-US" sz="4800" baseline="-25000" dirty="0" smtClean="0">
                <a:solidFill>
                  <a:schemeClr val="tx2">
                    <a:lumMod val="25000"/>
                  </a:schemeClr>
                </a:solidFill>
                <a:latin typeface="Arial" charset="0"/>
                <a:cs typeface="+mn-cs"/>
              </a:rPr>
              <a:t>أ</a:t>
            </a:r>
            <a:r>
              <a:rPr lang="ar-LB" altLang="en-US" sz="4800" baseline="-25000" dirty="0" smtClean="0">
                <a:solidFill>
                  <a:schemeClr val="tx2">
                    <a:lumMod val="25000"/>
                  </a:schemeClr>
                </a:solidFill>
                <a:latin typeface="Arial" charset="0"/>
                <a:cs typeface="+mn-cs"/>
              </a:rPr>
              <a:t>عمال </a:t>
            </a:r>
            <a:r>
              <a:rPr lang="ar-SA" altLang="en-US" sz="4800" baseline="-25000" dirty="0" smtClean="0">
                <a:solidFill>
                  <a:schemeClr val="tx2">
                    <a:lumMod val="25000"/>
                  </a:schemeClr>
                </a:solidFill>
                <a:latin typeface="Arial" charset="0"/>
                <a:cs typeface="+mn-cs"/>
              </a:rPr>
              <a:t>- جامعة فيلادلفيا</a:t>
            </a:r>
            <a:endParaRPr lang="en-US" altLang="en-US" sz="4800" baseline="-25000" dirty="0" smtClean="0">
              <a:solidFill>
                <a:schemeClr val="tx2">
                  <a:lumMod val="25000"/>
                </a:schemeClr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209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886700" cy="1219200"/>
          </a:xfrm>
        </p:spPr>
        <p:txBody>
          <a:bodyPr>
            <a:noAutofit/>
          </a:bodyPr>
          <a:lstStyle/>
          <a:p>
            <a:pPr algn="ctr"/>
            <a:r>
              <a:rPr lang="ar-JO" sz="7200" dirty="0" smtClean="0">
                <a:solidFill>
                  <a:srgbClr val="FFFF00"/>
                </a:solidFill>
              </a:rPr>
              <a:t>عمومية الإدارة</a:t>
            </a:r>
            <a:endParaRPr lang="ar-JO" sz="7200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828800"/>
            <a:ext cx="7886700" cy="1219200"/>
          </a:xfrm>
        </p:spPr>
        <p:txBody>
          <a:bodyPr>
            <a:normAutofit/>
          </a:bodyPr>
          <a:lstStyle/>
          <a:p>
            <a:pPr algn="r"/>
            <a:r>
              <a:rPr lang="ar-JO" sz="3200" b="1" dirty="0" smtClean="0">
                <a:solidFill>
                  <a:srgbClr val="FFFF00"/>
                </a:solidFill>
                <a:cs typeface="+mj-cs"/>
              </a:rPr>
              <a:t>هل من الممكن أن يتنقل المدير الكفء بين مجالات وقطاعات العمال المختلفة ويصيب نجاحًا أينما حلّ؟</a:t>
            </a:r>
            <a:endParaRPr lang="ar-JO" sz="3200" b="1" dirty="0">
              <a:solidFill>
                <a:srgbClr val="FFFF00"/>
              </a:solidFill>
              <a:cs typeface="+mj-cs"/>
            </a:endParaRPr>
          </a:p>
        </p:txBody>
      </p:sp>
      <p:pic>
        <p:nvPicPr>
          <p:cNvPr id="1026" name="Picture 2" descr="C:\Users\hjafar\AppData\Local\Microsoft\Windows\Temporary Internet Files\Content.IE5\KOTX22VH\question-mark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431" y="3789040"/>
            <a:ext cx="4762500" cy="234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05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95350" y="1295400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6000" dirty="0" smtClean="0">
                <a:solidFill>
                  <a:srgbClr val="FFFF00"/>
                </a:solidFill>
              </a:rPr>
              <a:t>شكرا لحسن استماعكم</a:t>
            </a:r>
            <a:endParaRPr lang="en-US" sz="6000" dirty="0">
              <a:solidFill>
                <a:srgbClr val="FFFF00"/>
              </a:solidFill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190" y="2938590"/>
            <a:ext cx="2047619" cy="2047619"/>
          </a:xfrm>
          <a:noFill/>
        </p:spPr>
      </p:pic>
    </p:spTree>
    <p:extLst>
      <p:ext uri="{BB962C8B-B14F-4D97-AF65-F5344CB8AC3E}">
        <p14:creationId xmlns:p14="http://schemas.microsoft.com/office/powerpoint/2010/main" val="232484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-8452320"/>
            <a:ext cx="7923212" cy="15081052"/>
          </a:xfrm>
        </p:spPr>
        <p:txBody>
          <a:bodyPr/>
          <a:lstStyle/>
          <a:p>
            <a:pPr marR="0" algn="r"/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4800" u="sng" dirty="0">
                <a:solidFill>
                  <a:srgbClr val="FFC000"/>
                </a:solidFill>
              </a:rPr>
              <a:t/>
            </a:r>
            <a:br>
              <a:rPr lang="ar-JO" altLang="en-US" sz="4800" u="sng" dirty="0">
                <a:solidFill>
                  <a:srgbClr val="FFC000"/>
                </a:solidFill>
              </a:rPr>
            </a:b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4800" u="sng" dirty="0">
                <a:solidFill>
                  <a:srgbClr val="FFC000"/>
                </a:solidFill>
              </a:rPr>
              <a:t/>
            </a:r>
            <a:br>
              <a:rPr lang="ar-JO" altLang="en-US" sz="4800" u="sng" dirty="0">
                <a:solidFill>
                  <a:srgbClr val="FFC000"/>
                </a:solidFill>
              </a:rPr>
            </a:b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4800" u="sng" dirty="0">
                <a:solidFill>
                  <a:srgbClr val="FFC000"/>
                </a:solidFill>
              </a:rPr>
              <a:t/>
            </a:r>
            <a:br>
              <a:rPr lang="ar-JO" altLang="en-US" sz="4800" u="sng" dirty="0">
                <a:solidFill>
                  <a:srgbClr val="FFC000"/>
                </a:solidFill>
              </a:rPr>
            </a:b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4800" u="sng" dirty="0">
                <a:solidFill>
                  <a:srgbClr val="FFC000"/>
                </a:solidFill>
              </a:rPr>
              <a:t/>
            </a:r>
            <a:br>
              <a:rPr lang="ar-JO" altLang="en-US" sz="4800" u="sng" dirty="0">
                <a:solidFill>
                  <a:srgbClr val="FFC000"/>
                </a:solidFill>
              </a:rPr>
            </a:b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4800" u="sng" dirty="0">
                <a:solidFill>
                  <a:srgbClr val="FFC000"/>
                </a:solidFill>
              </a:rPr>
              <a:t/>
            </a:r>
            <a:br>
              <a:rPr lang="ar-JO" altLang="en-US" sz="4800" u="sng" dirty="0">
                <a:solidFill>
                  <a:srgbClr val="FFC000"/>
                </a:solidFill>
              </a:rPr>
            </a:b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4800" u="sng" dirty="0">
                <a:solidFill>
                  <a:srgbClr val="FFC000"/>
                </a:solidFill>
              </a:rPr>
              <a:t/>
            </a:r>
            <a:br>
              <a:rPr lang="ar-JO" altLang="en-US" sz="4800" u="sng" dirty="0">
                <a:solidFill>
                  <a:srgbClr val="FFC000"/>
                </a:solidFill>
              </a:rPr>
            </a:b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JO" altLang="en-US" sz="5400" u="sng" dirty="0" smtClean="0">
                <a:solidFill>
                  <a:srgbClr val="FFC000"/>
                </a:solidFill>
              </a:rPr>
              <a:t>الأهداف </a:t>
            </a:r>
            <a:r>
              <a:rPr lang="ar-JO" altLang="en-US" sz="5400" u="sng" dirty="0">
                <a:solidFill>
                  <a:srgbClr val="FFC000"/>
                </a:solidFill>
              </a:rPr>
              <a:t>التعليمية </a:t>
            </a:r>
            <a:r>
              <a:rPr lang="ar-JO" altLang="en-US" sz="4800" u="sng" dirty="0" smtClean="0">
                <a:solidFill>
                  <a:srgbClr val="FFC000"/>
                </a:solidFill>
              </a:rPr>
              <a:t/>
            </a:r>
            <a:br>
              <a:rPr lang="ar-JO" altLang="en-US" sz="4800" u="sng" dirty="0" smtClean="0">
                <a:solidFill>
                  <a:srgbClr val="FFC000"/>
                </a:solidFill>
              </a:rPr>
            </a:br>
            <a:r>
              <a:rPr lang="ar-SA" altLang="en-US" sz="3200" u="sng" dirty="0">
                <a:solidFill>
                  <a:srgbClr val="FFC000"/>
                </a:solidFill>
              </a:rPr>
              <a:t/>
            </a:r>
            <a:br>
              <a:rPr lang="ar-SA" altLang="en-US" sz="3200" u="sng" dirty="0">
                <a:solidFill>
                  <a:srgbClr val="FFC000"/>
                </a:solidFill>
              </a:rPr>
            </a:b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1) </a:t>
            </a: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توصيف الإدارة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كمفهوم </a:t>
            </a: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و كعلم و كفنّ</a:t>
            </a:r>
            <a:b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</a:b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2) التعرف على:</a:t>
            </a:r>
            <a:b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</a:b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/>
            </a:r>
            <a:b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</a:b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- مكونات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العملية الإدارية</a:t>
            </a:r>
            <a:b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</a:b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- مجالات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الإدارة والوظائف الإدارية </a:t>
            </a:r>
            <a:b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</a:b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- علاقة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الإدارة بالعلوم </a:t>
            </a: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الأخرى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/>
            </a:r>
            <a:b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</a:br>
            <a:r>
              <a:rPr lang="ar-JO" altLang="en-US" sz="3200" kern="1200" dirty="0" smtClean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- الفرق </a:t>
            </a:r>
            <a:r>
              <a:rPr lang="ar-JO" altLang="en-US" sz="3200" kern="1200" dirty="0">
                <a:solidFill>
                  <a:srgbClr val="DADADA"/>
                </a:solidFill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بين الإدارة العامة وإدارة الأعمال </a:t>
            </a:r>
            <a:r>
              <a:rPr lang="ar-JO" altLang="en-US" dirty="0">
                <a:solidFill>
                  <a:schemeClr val="bg1"/>
                </a:solidFill>
              </a:rPr>
              <a:t/>
            </a:r>
            <a:br>
              <a:rPr lang="ar-JO" altLang="en-US" dirty="0">
                <a:solidFill>
                  <a:schemeClr val="bg1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515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71600" y="685800"/>
            <a:ext cx="754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7200" dirty="0" smtClean="0">
                <a:solidFill>
                  <a:srgbClr val="FFC000"/>
                </a:solidFill>
                <a:cs typeface="+mj-cs"/>
              </a:rPr>
              <a:t>الإدارة؛ علم أم فن؟</a:t>
            </a:r>
            <a:endParaRPr lang="en-US" sz="7200" dirty="0">
              <a:solidFill>
                <a:srgbClr val="FFC000"/>
              </a:solidFill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2057400"/>
            <a:ext cx="7543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3600" dirty="0" smtClean="0">
                <a:cs typeface="+mj-cs"/>
              </a:rPr>
              <a:t>طبيعة الإدارة وتمركزها حول النشاط الإنساني ضمن بيئة عمل محدّدة يجعل النجاح الإداري معتمدًا على أسس علمية بالإضافة  للفن في التعامل مع العنصر البشري في تنفيذ وتطبيق تلك الأسس.</a:t>
            </a:r>
          </a:p>
          <a:p>
            <a:pPr algn="ctr"/>
            <a:r>
              <a:rPr lang="ar-JO" sz="3600" dirty="0" smtClean="0">
                <a:solidFill>
                  <a:schemeClr val="bg1"/>
                </a:solidFill>
                <a:cs typeface="+mj-cs"/>
              </a:rPr>
              <a:t> </a:t>
            </a:r>
          </a:p>
          <a:p>
            <a:pPr algn="ctr"/>
            <a:r>
              <a:rPr lang="ar-JO" sz="3600" dirty="0" smtClean="0">
                <a:cs typeface="+mj-cs"/>
              </a:rPr>
              <a:t>يمكن الإيجاز بالقول أن الإدارة هي </a:t>
            </a:r>
            <a:r>
              <a:rPr lang="ar-JO" sz="3600" dirty="0" smtClean="0">
                <a:solidFill>
                  <a:srgbClr val="FF0000"/>
                </a:solidFill>
                <a:cs typeface="+mj-cs"/>
              </a:rPr>
              <a:t>ممارسة</a:t>
            </a:r>
            <a:r>
              <a:rPr lang="ar-JO" sz="3600" dirty="0" smtClean="0">
                <a:solidFill>
                  <a:schemeClr val="bg1"/>
                </a:solidFill>
                <a:cs typeface="+mj-cs"/>
              </a:rPr>
              <a:t> </a:t>
            </a:r>
            <a:r>
              <a:rPr lang="ar-JO" sz="3600" dirty="0" smtClean="0">
                <a:cs typeface="+mj-cs"/>
              </a:rPr>
              <a:t>تجمع</a:t>
            </a:r>
            <a:r>
              <a:rPr lang="ar-JO" sz="3600" dirty="0" smtClean="0">
                <a:solidFill>
                  <a:schemeClr val="bg1"/>
                </a:solidFill>
                <a:cs typeface="+mj-cs"/>
              </a:rPr>
              <a:t> </a:t>
            </a:r>
            <a:r>
              <a:rPr lang="ar-JO" sz="3600" dirty="0" smtClean="0">
                <a:cs typeface="+mj-cs"/>
              </a:rPr>
              <a:t>ما بين العلم والفن </a:t>
            </a:r>
            <a:r>
              <a:rPr lang="ar-JO" sz="3600" dirty="0" smtClean="0">
                <a:solidFill>
                  <a:srgbClr val="FF0000"/>
                </a:solidFill>
                <a:cs typeface="+mj-cs"/>
              </a:rPr>
              <a:t>معًا</a:t>
            </a:r>
            <a:r>
              <a:rPr lang="ar-JO" sz="3600" dirty="0" smtClean="0">
                <a:solidFill>
                  <a:schemeClr val="bg1"/>
                </a:solidFill>
                <a:cs typeface="+mj-cs"/>
              </a:rPr>
              <a:t>.</a:t>
            </a:r>
            <a:endParaRPr lang="en-US" sz="3600" dirty="0">
              <a:solidFill>
                <a:schemeClr val="bg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8618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1"/>
            <a:ext cx="7886700" cy="1219200"/>
          </a:xfrm>
        </p:spPr>
        <p:txBody>
          <a:bodyPr>
            <a:normAutofit/>
          </a:bodyPr>
          <a:lstStyle/>
          <a:p>
            <a:pPr algn="ctr"/>
            <a:r>
              <a:rPr lang="ar-JO" sz="5400" dirty="0" smtClean="0">
                <a:solidFill>
                  <a:srgbClr val="FFFF00"/>
                </a:solidFill>
              </a:rPr>
              <a:t>عناصر العملية الإدارية</a:t>
            </a:r>
            <a:endParaRPr lang="en-US" sz="5400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81200"/>
            <a:ext cx="7886700" cy="3733800"/>
          </a:xfrm>
        </p:spPr>
        <p:txBody>
          <a:bodyPr>
            <a:normAutofit/>
          </a:bodyPr>
          <a:lstStyle/>
          <a:p>
            <a:pPr marL="852487" indent="-742950" algn="r" rtl="1">
              <a:buFont typeface="+mj-lt"/>
              <a:buAutoNum type="arabicParenR"/>
            </a:pPr>
            <a:r>
              <a:rPr lang="ar-JO" sz="5100" b="1" dirty="0" smtClean="0">
                <a:cs typeface="+mj-cs"/>
              </a:rPr>
              <a:t>التخطيط</a:t>
            </a:r>
            <a:endParaRPr lang="ar-JO" sz="5100" b="1" dirty="0">
              <a:cs typeface="+mj-cs"/>
            </a:endParaRPr>
          </a:p>
          <a:p>
            <a:pPr marL="852487" indent="-742950" algn="r" rtl="1">
              <a:buFont typeface="+mj-lt"/>
              <a:buAutoNum type="arabicParenR"/>
            </a:pPr>
            <a:r>
              <a:rPr lang="ar-JO" sz="5100" b="1" dirty="0">
                <a:cs typeface="+mj-cs"/>
              </a:rPr>
              <a:t> التنظيم </a:t>
            </a:r>
          </a:p>
          <a:p>
            <a:pPr marL="852487" indent="-742950" algn="r" rtl="1">
              <a:buFont typeface="+mj-lt"/>
              <a:buAutoNum type="arabicParenR"/>
            </a:pPr>
            <a:r>
              <a:rPr lang="ar-JO" sz="5100" b="1" dirty="0">
                <a:cs typeface="+mj-cs"/>
              </a:rPr>
              <a:t> التوجيه / القيادة  </a:t>
            </a:r>
          </a:p>
          <a:p>
            <a:pPr marL="852487" indent="-742950" algn="r" rtl="1">
              <a:buFont typeface="+mj-lt"/>
              <a:buAutoNum type="arabicParenR"/>
            </a:pPr>
            <a:r>
              <a:rPr lang="ar-JO" sz="5100" b="1" dirty="0">
                <a:cs typeface="+mj-cs"/>
              </a:rPr>
              <a:t> الرقابة </a:t>
            </a:r>
            <a:endParaRPr lang="en-US" sz="5100" b="1" dirty="0"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984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727" y="381000"/>
            <a:ext cx="7886700" cy="1447800"/>
          </a:xfrm>
        </p:spPr>
        <p:txBody>
          <a:bodyPr>
            <a:noAutofit/>
          </a:bodyPr>
          <a:lstStyle/>
          <a:p>
            <a:pPr algn="ctr"/>
            <a:r>
              <a:rPr lang="ar-JO" sz="7200" dirty="0" smtClean="0">
                <a:solidFill>
                  <a:srgbClr val="FFFF00"/>
                </a:solidFill>
              </a:rPr>
              <a:t>التخطيط، ماهيّته وأنواعه</a:t>
            </a:r>
            <a:endParaRPr lang="en-US" sz="7200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1100" y="1981200"/>
            <a:ext cx="7581900" cy="3657600"/>
          </a:xfrm>
        </p:spPr>
        <p:txBody>
          <a:bodyPr>
            <a:normAutofit fontScale="85000" lnSpcReduction="10000"/>
          </a:bodyPr>
          <a:lstStyle/>
          <a:p>
            <a:pPr marL="852487" indent="-742950" algn="r" rtl="1">
              <a:buFont typeface="Wingdings" pitchFamily="2" charset="2"/>
              <a:buChar char="q"/>
            </a:pPr>
            <a:r>
              <a:rPr lang="ar-JO" sz="3200" dirty="0"/>
              <a:t>يعتبر التخطيط من الوظائف الرئيسية </a:t>
            </a:r>
            <a:r>
              <a:rPr lang="ar-JO" sz="3200" dirty="0" smtClean="0"/>
              <a:t>في علم الإدارة </a:t>
            </a:r>
            <a:r>
              <a:rPr lang="ar-JO" sz="3200" dirty="0">
                <a:solidFill>
                  <a:srgbClr val="FFFF00"/>
                </a:solidFill>
              </a:rPr>
              <a:t>وهو </a:t>
            </a:r>
            <a:r>
              <a:rPr lang="ar-JO" sz="3200" dirty="0" smtClean="0">
                <a:solidFill>
                  <a:srgbClr val="FFFF00"/>
                </a:solidFill>
              </a:rPr>
              <a:t>سابق </a:t>
            </a:r>
            <a:r>
              <a:rPr lang="ar-JO" sz="3200" dirty="0"/>
              <a:t>على وظائف الإدارة الأخرى</a:t>
            </a:r>
            <a:r>
              <a:rPr lang="ar-JO" sz="3200" dirty="0" smtClean="0"/>
              <a:t>.</a:t>
            </a:r>
          </a:p>
          <a:p>
            <a:pPr marL="109537" algn="r" rtl="1"/>
            <a:endParaRPr lang="ar-JO" sz="3200" dirty="0">
              <a:solidFill>
                <a:schemeClr val="bg1"/>
              </a:solidFill>
            </a:endParaRPr>
          </a:p>
          <a:p>
            <a:pPr marL="852487" indent="-742950" algn="r" rtl="1">
              <a:buFont typeface="Wingdings" pitchFamily="2" charset="2"/>
              <a:buChar char="q"/>
            </a:pPr>
            <a:r>
              <a:rPr lang="ar-JO" sz="3200" b="1" dirty="0" smtClean="0"/>
              <a:t>لنجاح وظيفة التخطيط فإن على المدير التنبّه </a:t>
            </a:r>
            <a:r>
              <a:rPr lang="ar-JO" sz="3200" dirty="0">
                <a:solidFill>
                  <a:srgbClr val="FFFF00"/>
                </a:solidFill>
              </a:rPr>
              <a:t>للعوامل</a:t>
            </a:r>
            <a:r>
              <a:rPr lang="ar-JO" sz="3200" b="1" dirty="0" smtClean="0"/>
              <a:t> التالية: بيئة المنظمة، المعلومات المتوافرة/المطلوبة، الموارد، وأخيرًا جهود العاملين ومقتدراتهم.</a:t>
            </a:r>
          </a:p>
          <a:p>
            <a:pPr marL="109537" algn="r" rtl="1"/>
            <a:endParaRPr lang="ar-JO" sz="3200" b="1" dirty="0" smtClean="0">
              <a:solidFill>
                <a:schemeClr val="bg1"/>
              </a:solidFill>
            </a:endParaRPr>
          </a:p>
          <a:p>
            <a:pPr marL="852487" indent="-742950" algn="r" rtl="1">
              <a:buFont typeface="Wingdings" pitchFamily="2" charset="2"/>
              <a:buChar char="q"/>
            </a:pPr>
            <a:r>
              <a:rPr lang="ar-JO" sz="3200" b="1" dirty="0" smtClean="0"/>
              <a:t>التخطيط ينقسم لأنواع </a:t>
            </a:r>
            <a:r>
              <a:rPr lang="ar-JO" sz="3200" dirty="0">
                <a:solidFill>
                  <a:srgbClr val="FFFF00"/>
                </a:solidFill>
              </a:rPr>
              <a:t>ثلاثة</a:t>
            </a:r>
            <a:r>
              <a:rPr lang="ar-JO" sz="3200" b="1" dirty="0" smtClean="0"/>
              <a:t>: إستراتيجي، تكتيكي، وتنفيذي</a:t>
            </a:r>
            <a:endParaRPr lang="ar-JO" sz="3200" b="1" dirty="0"/>
          </a:p>
          <a:p>
            <a:pPr marL="852487" indent="-742950" algn="r" rtl="1">
              <a:buFont typeface="Wingdings" pitchFamily="2" charset="2"/>
              <a:buChar char="q"/>
            </a:pPr>
            <a:endParaRPr lang="en-US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16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1"/>
            <a:ext cx="7658100" cy="1371599"/>
          </a:xfrm>
        </p:spPr>
        <p:txBody>
          <a:bodyPr>
            <a:noAutofit/>
          </a:bodyPr>
          <a:lstStyle/>
          <a:p>
            <a:pPr algn="ctr"/>
            <a:r>
              <a:rPr lang="ar-JO" sz="6600" dirty="0" smtClean="0">
                <a:solidFill>
                  <a:srgbClr val="FFFF00"/>
                </a:solidFill>
              </a:rPr>
              <a:t>التنظيم، تعريفه وأهدافه</a:t>
            </a:r>
            <a:endParaRPr lang="en-US" sz="6600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608" y="1844824"/>
            <a:ext cx="7695631" cy="4572000"/>
          </a:xfrm>
        </p:spPr>
        <p:txBody>
          <a:bodyPr>
            <a:normAutofit fontScale="92500"/>
          </a:bodyPr>
          <a:lstStyle/>
          <a:p>
            <a:pPr algn="r"/>
            <a:endParaRPr lang="ar-JO" sz="2800" b="1" dirty="0" smtClean="0">
              <a:solidFill>
                <a:schemeClr val="tx1">
                  <a:lumMod val="65000"/>
                </a:schemeClr>
              </a:solidFill>
              <a:cs typeface="+mj-cs"/>
            </a:endParaRPr>
          </a:p>
          <a:p>
            <a:pPr algn="r"/>
            <a:r>
              <a:rPr lang="ar-JO" sz="3500" b="1" dirty="0" smtClean="0">
                <a:solidFill>
                  <a:srgbClr val="FF0000"/>
                </a:solidFill>
                <a:cs typeface="+mj-cs"/>
              </a:rPr>
              <a:t>وظيفة التنظيم تتضمن:</a:t>
            </a:r>
          </a:p>
          <a:p>
            <a:pPr algn="r"/>
            <a:r>
              <a:rPr lang="ar-JO" sz="2800" b="1" dirty="0" smtClean="0">
                <a:solidFill>
                  <a:schemeClr val="tx1"/>
                </a:solidFill>
                <a:cs typeface="+mj-cs"/>
              </a:rPr>
              <a:t> ترتيب العلاقات </a:t>
            </a:r>
            <a:r>
              <a:rPr lang="ar-JO" sz="2800" b="1" dirty="0">
                <a:solidFill>
                  <a:schemeClr val="tx1"/>
                </a:solidFill>
                <a:cs typeface="+mj-cs"/>
              </a:rPr>
              <a:t>بين وظائف </a:t>
            </a:r>
            <a:r>
              <a:rPr lang="ar-JO" sz="2800" b="1" dirty="0" smtClean="0">
                <a:solidFill>
                  <a:schemeClr val="tx1"/>
                </a:solidFill>
                <a:cs typeface="+mj-cs"/>
              </a:rPr>
              <a:t>المنظمة</a:t>
            </a:r>
          </a:p>
          <a:p>
            <a:pPr algn="r"/>
            <a:r>
              <a:rPr lang="ar-JO" sz="3000" b="1" dirty="0" smtClean="0">
                <a:solidFill>
                  <a:schemeClr val="tx1"/>
                </a:solidFill>
                <a:cs typeface="+mj-cs"/>
              </a:rPr>
              <a:t> +</a:t>
            </a:r>
          </a:p>
          <a:p>
            <a:pPr algn="r"/>
            <a:r>
              <a:rPr lang="ar-JO" sz="2800" b="1" dirty="0" smtClean="0">
                <a:solidFill>
                  <a:schemeClr val="tx1"/>
                </a:solidFill>
                <a:cs typeface="+mj-cs"/>
              </a:rPr>
              <a:t> تحديد </a:t>
            </a:r>
            <a:r>
              <a:rPr lang="ar-JO" sz="2800" b="1" dirty="0">
                <a:solidFill>
                  <a:schemeClr val="tx1"/>
                </a:solidFill>
                <a:cs typeface="+mj-cs"/>
              </a:rPr>
              <a:t>الوظائف وواجبات كل </a:t>
            </a:r>
            <a:r>
              <a:rPr lang="ar-JO" sz="2800" b="1" dirty="0" smtClean="0">
                <a:solidFill>
                  <a:schemeClr val="tx1"/>
                </a:solidFill>
                <a:cs typeface="+mj-cs"/>
              </a:rPr>
              <a:t>من هذه الوظائف الموجودة في </a:t>
            </a:r>
            <a:r>
              <a:rPr lang="en-US" sz="28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ar-JO" sz="2800" b="1" dirty="0" smtClean="0">
                <a:solidFill>
                  <a:schemeClr val="tx1"/>
                </a:solidFill>
                <a:cs typeface="+mj-cs"/>
              </a:rPr>
              <a:t>المنظمة</a:t>
            </a:r>
            <a:endParaRPr lang="ar-JO" sz="2800" b="1" dirty="0">
              <a:solidFill>
                <a:schemeClr val="tx1"/>
              </a:solidFill>
              <a:cs typeface="+mj-cs"/>
            </a:endParaRPr>
          </a:p>
          <a:p>
            <a:pPr algn="r"/>
            <a:r>
              <a:rPr lang="ar-JO" sz="3000" b="1" dirty="0" smtClean="0">
                <a:solidFill>
                  <a:schemeClr val="tx1"/>
                </a:solidFill>
                <a:cs typeface="+mj-cs"/>
              </a:rPr>
              <a:t>+</a:t>
            </a:r>
          </a:p>
          <a:p>
            <a:pPr algn="r"/>
            <a:r>
              <a:rPr lang="ar-JO" sz="2800" b="1" dirty="0" smtClean="0">
                <a:solidFill>
                  <a:schemeClr val="tx1"/>
                </a:solidFill>
                <a:cs typeface="+mj-cs"/>
              </a:rPr>
              <a:t>شكل العلاقات بين الموظفين والاتصالات بينهم ومسؤولياتهم</a:t>
            </a:r>
          </a:p>
          <a:p>
            <a:pPr algn="r"/>
            <a:endParaRPr lang="ar-JO" sz="3000" b="1" dirty="0" smtClean="0">
              <a:solidFill>
                <a:schemeClr val="tx1"/>
              </a:solidFill>
              <a:cs typeface="+mj-cs"/>
            </a:endParaRPr>
          </a:p>
          <a:p>
            <a:pPr algn="r"/>
            <a:r>
              <a:rPr lang="ar-JO" sz="2800" b="1" dirty="0" smtClean="0">
                <a:solidFill>
                  <a:schemeClr val="tx1"/>
                </a:solidFill>
                <a:cs typeface="+mj-cs"/>
              </a:rPr>
              <a:t>للمنظمة</a:t>
            </a:r>
            <a:r>
              <a:rPr lang="en-US" sz="28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ar-JO" sz="2800" b="1" dirty="0" smtClean="0">
                <a:solidFill>
                  <a:schemeClr val="tx1"/>
                </a:solidFill>
                <a:cs typeface="+mj-cs"/>
              </a:rPr>
              <a:t> ويتم بيان التنظيم </a:t>
            </a:r>
            <a:r>
              <a:rPr lang="ar-JO" sz="2800" b="1" dirty="0">
                <a:solidFill>
                  <a:schemeClr val="tx1"/>
                </a:solidFill>
                <a:cs typeface="+mj-cs"/>
              </a:rPr>
              <a:t>على شكل هيكل تنظيمي</a:t>
            </a:r>
          </a:p>
          <a:p>
            <a:pPr algn="r"/>
            <a:endParaRPr lang="en-GB" sz="3000" b="1" dirty="0" smtClean="0">
              <a:solidFill>
                <a:schemeClr val="tx1">
                  <a:lumMod val="65000"/>
                </a:schemeClr>
              </a:solidFill>
              <a:cs typeface="+mj-cs"/>
            </a:endParaRPr>
          </a:p>
          <a:p>
            <a:pPr algn="r"/>
            <a:endParaRPr lang="ar-JO" sz="3000" b="1" dirty="0" smtClean="0">
              <a:solidFill>
                <a:schemeClr val="tx1">
                  <a:lumMod val="65000"/>
                </a:schemeClr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81413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886700" cy="1176337"/>
          </a:xfrm>
        </p:spPr>
        <p:txBody>
          <a:bodyPr/>
          <a:lstStyle/>
          <a:p>
            <a:pPr algn="ctr"/>
            <a:r>
              <a:rPr lang="ar-JO" dirty="0" smtClean="0">
                <a:solidFill>
                  <a:srgbClr val="FFFF00"/>
                </a:solidFill>
              </a:rPr>
              <a:t>التوجيه، ماهيّته ومضامينه </a:t>
            </a:r>
            <a:endParaRPr lang="ar-JO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584" y="1412776"/>
            <a:ext cx="7886700" cy="5112568"/>
          </a:xfrm>
        </p:spPr>
        <p:txBody>
          <a:bodyPr>
            <a:normAutofit/>
          </a:bodyPr>
          <a:lstStyle/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JO" sz="2800" b="1" dirty="0" smtClean="0"/>
              <a:t>من الوظائف الحيوية جدًا في علم الإدارة كونها تختص بطبيعة التعاملات مع العنصر البشري في المنظمة.</a:t>
            </a:r>
          </a:p>
          <a:p>
            <a:pPr marL="342900" indent="-342900" algn="r" rtl="1">
              <a:buFont typeface="Wingdings" panose="05000000000000000000" pitchFamily="2" charset="2"/>
              <a:buChar char="v"/>
            </a:pPr>
            <a:endParaRPr lang="ar-JO" sz="2800" b="1" dirty="0"/>
          </a:p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JO" sz="2800" b="1" dirty="0" smtClean="0"/>
              <a:t>يتضمن التوجيه كيفية تحقيق السبل الأفضل لضمان تعاون الأفراد داخل المؤسسة مع بعضهم البعض وأمثل الطرق لحفزهم على ذلك التعاون والتناغم.</a:t>
            </a:r>
          </a:p>
          <a:p>
            <a:pPr marL="342900" indent="-342900" algn="r" rtl="1">
              <a:buFont typeface="Wingdings" panose="05000000000000000000" pitchFamily="2" charset="2"/>
              <a:buChar char="v"/>
            </a:pPr>
            <a:endParaRPr lang="ar-JO" sz="2800" b="1" dirty="0"/>
          </a:p>
          <a:p>
            <a:pPr marL="342900" indent="-342900" algn="r" rtl="1">
              <a:buFont typeface="Wingdings" panose="05000000000000000000" pitchFamily="2" charset="2"/>
              <a:buChar char="v"/>
            </a:pPr>
            <a:r>
              <a:rPr lang="ar-JO" sz="2800" b="1" dirty="0" smtClean="0"/>
              <a:t>فهم السلوك الإنساني والدوافع المتباينة للفرد وعملية الاتصال من المحاور الرئيسية في وظيفة التوجيه</a:t>
            </a:r>
          </a:p>
          <a:p>
            <a:pPr algn="r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577461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600" y="1052736"/>
            <a:ext cx="7886700" cy="47244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ar-JO" sz="3200" b="1" dirty="0" smtClean="0">
                <a:cs typeface="+mj-cs"/>
              </a:rPr>
              <a:t>الرقابة الإدارية مرتبطة ارتباطًا وثيقًا بالتخطيط.</a:t>
            </a:r>
          </a:p>
          <a:p>
            <a:pPr algn="r"/>
            <a:endParaRPr lang="ar-JO" sz="3200" b="1" dirty="0" smtClean="0">
              <a:cs typeface="+mj-cs"/>
            </a:endParaRPr>
          </a:p>
          <a:p>
            <a:pPr algn="r"/>
            <a:r>
              <a:rPr lang="ar-JO" sz="3200" b="1" dirty="0" smtClean="0">
                <a:cs typeface="+mj-cs"/>
              </a:rPr>
              <a:t>وظيفة الرقابة تقوم على مقارنة نتائج العمل والأداء بما تم التخطيط له مسبقًا.</a:t>
            </a:r>
          </a:p>
          <a:p>
            <a:pPr algn="r"/>
            <a:endParaRPr lang="ar-JO" sz="3200" b="1" dirty="0">
              <a:cs typeface="+mj-cs"/>
            </a:endParaRPr>
          </a:p>
          <a:p>
            <a:pPr algn="r"/>
            <a:r>
              <a:rPr lang="ar-JO" sz="3200" b="1" dirty="0" smtClean="0">
                <a:cs typeface="+mj-cs"/>
              </a:rPr>
              <a:t>هدف الرقابة </a:t>
            </a:r>
            <a:r>
              <a:rPr lang="ar-JO" sz="3200" b="1" dirty="0" smtClean="0">
                <a:solidFill>
                  <a:srgbClr val="FF0000"/>
                </a:solidFill>
                <a:cs typeface="+mj-cs"/>
              </a:rPr>
              <a:t>مزدوج</a:t>
            </a:r>
            <a:r>
              <a:rPr lang="ar-JO" sz="3200" b="1" dirty="0" smtClean="0">
                <a:cs typeface="+mj-cs"/>
              </a:rPr>
              <a:t>؛ تصحيح الانحرافات عن النتائج  </a:t>
            </a:r>
          </a:p>
          <a:p>
            <a:pPr algn="ctr"/>
            <a:r>
              <a:rPr lang="ar-JO" sz="5400" b="1" dirty="0" smtClean="0">
                <a:solidFill>
                  <a:srgbClr val="FF0000"/>
                </a:solidFill>
                <a:cs typeface="+mj-cs"/>
              </a:rPr>
              <a:t>+</a:t>
            </a:r>
            <a:r>
              <a:rPr lang="ar-JO" sz="3200" b="1" dirty="0" smtClean="0">
                <a:cs typeface="+mj-cs"/>
              </a:rPr>
              <a:t> </a:t>
            </a:r>
          </a:p>
          <a:p>
            <a:pPr algn="r"/>
            <a:r>
              <a:rPr lang="ar-JO" sz="3200" b="1" dirty="0" smtClean="0">
                <a:cs typeface="+mj-cs"/>
              </a:rPr>
              <a:t>تعديل (وأيضًا تعميم) الخطط بما يتناسب مع النتائج المتحققة على أرض الواقع.</a:t>
            </a:r>
            <a:endParaRPr lang="ar-JO" sz="3200" b="1" dirty="0"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34753" y="161974"/>
            <a:ext cx="44694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4000" b="1" cap="all" dirty="0">
                <a:solidFill>
                  <a:srgbClr val="FFFF00"/>
                </a:solidFill>
                <a:ea typeface="+mj-ea"/>
                <a:cs typeface="Times New Roman"/>
              </a:rPr>
              <a:t>الرقابة، مفهومها وأهدافها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49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886700" cy="1066801"/>
          </a:xfrm>
        </p:spPr>
        <p:txBody>
          <a:bodyPr/>
          <a:lstStyle/>
          <a:p>
            <a:pPr algn="ctr"/>
            <a:r>
              <a:rPr lang="ar-JO" dirty="0" smtClean="0">
                <a:solidFill>
                  <a:srgbClr val="FFFF00"/>
                </a:solidFill>
              </a:rPr>
              <a:t>شمولية الإدارة</a:t>
            </a:r>
            <a:endParaRPr lang="ar-JO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1" y="1752600"/>
            <a:ext cx="73914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696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134</TotalTime>
  <Words>316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سمة Office</vt:lpstr>
      <vt:lpstr>PowerPoint Presentation</vt:lpstr>
      <vt:lpstr>             الأهداف التعليمية   1) توصيف الإدارة كمفهوم و كعلم و كفنّ 2) التعرف على:   - مكونات العملية الإدارية - مجالات الإدارة والوظائف الإدارية  - علاقة الإدارة بالعلوم الأخرى  - الفرق بين الإدارة العامة وإدارة الأعمال  </vt:lpstr>
      <vt:lpstr>PowerPoint Presentation</vt:lpstr>
      <vt:lpstr>عناصر العملية الإدارية</vt:lpstr>
      <vt:lpstr>التخطيط، ماهيّته وأنواعه</vt:lpstr>
      <vt:lpstr>التنظيم، تعريفه وأهدافه</vt:lpstr>
      <vt:lpstr>التوجيه، ماهيّته ومضامينه </vt:lpstr>
      <vt:lpstr>PowerPoint Presentation</vt:lpstr>
      <vt:lpstr>شمولية الإدارة</vt:lpstr>
      <vt:lpstr>عمومية الإدارة</vt:lpstr>
      <vt:lpstr>شكرا لحسن استماعكم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Three Limits and Continuity</dc:title>
  <dc:creator>LAB-827</dc:creator>
  <cp:lastModifiedBy>Adobe_5</cp:lastModifiedBy>
  <cp:revision>16</cp:revision>
  <dcterms:created xsi:type="dcterms:W3CDTF">2016-04-03T04:04:02Z</dcterms:created>
  <dcterms:modified xsi:type="dcterms:W3CDTF">2018-07-22T06:19:03Z</dcterms:modified>
</cp:coreProperties>
</file>