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12" r:id="rId2"/>
    <p:sldId id="313" r:id="rId3"/>
    <p:sldId id="316" r:id="rId4"/>
    <p:sldId id="320" r:id="rId5"/>
    <p:sldId id="326" r:id="rId6"/>
    <p:sldId id="31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8/7/2018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640960" cy="2232248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الثاني: التخطيط واتخاذ القرارات الإدارية</a:t>
            </a:r>
            <a:endParaRPr lang="ar-JO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الثالث: التخطيط ووضع الأهداف</a:t>
            </a: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15616" y="116632"/>
            <a:ext cx="6859786" cy="2088232"/>
          </a:xfrm>
        </p:spPr>
        <p:txBody>
          <a:bodyPr/>
          <a:lstStyle/>
          <a:p>
            <a:pPr algn="ctr" rtl="1"/>
            <a:r>
              <a:rPr lang="ar-JO" sz="66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 </a:t>
            </a:r>
            <a: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  <a:t/>
            </a:r>
            <a:br>
              <a:rPr lang="ar-JO" sz="6000" dirty="0">
                <a:solidFill>
                  <a:srgbClr val="DADADA"/>
                </a:solidFill>
                <a:latin typeface="Times New Roman" pitchFamily="18" charset="0"/>
              </a:rPr>
            </a:br>
            <a:r>
              <a:rPr lang="ar-LB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933056"/>
            <a:ext cx="1872208" cy="193645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5549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50" y="1628800"/>
            <a:ext cx="8955846" cy="5449416"/>
          </a:xfrm>
        </p:spPr>
        <p:txBody>
          <a:bodyPr>
            <a:normAutofit/>
          </a:bodyPr>
          <a:lstStyle/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الأهداف والخطط والعلاقة ما بينهما</a:t>
            </a: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وصف التغييرات البيئية المؤثرة على وظيفة التخطيط</a:t>
            </a: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أهمية التخطيط والمنافع المترتبة من التخطيط على المنظمة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خطوات عملية التخطيط</a:t>
            </a: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الفروق بين أنواع التخطيط المختلفة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r>
              <a:rPr lang="ar-JO" sz="35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صعوبات عملية التخطيط وكيفية التغلب عليها</a:t>
            </a: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0" y="332656"/>
            <a:ext cx="6859785" cy="1020762"/>
          </a:xfrm>
        </p:spPr>
        <p:txBody>
          <a:bodyPr>
            <a:norm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JO" altLang="en-US" sz="60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</a:t>
            </a:r>
            <a:r>
              <a:rPr lang="ar-JO" altLang="en-US" sz="60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التعليمية </a:t>
            </a:r>
            <a:endParaRPr lang="en-US" sz="60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5693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2862E63E-EBF2-4406-BDFB-EBC4CF0A0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872988"/>
            <a:ext cx="8371954" cy="487182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التخطيط هو </a:t>
            </a:r>
          </a:p>
          <a:p>
            <a:pPr marL="0" indent="0" algn="ct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الطريق </a:t>
            </a:r>
            <a:r>
              <a:rPr lang="ar-JO" sz="3200" dirty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والكيفية اللذان يتم تحديدهما مسبقًا لتحقيق </a:t>
            </a: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الأهداف.</a:t>
            </a:r>
          </a:p>
          <a:p>
            <a:pPr marL="0" indent="0" algn="ctr" rtl="1">
              <a:buNone/>
            </a:pPr>
            <a:r>
              <a:rPr lang="ar-JO" sz="3200" dirty="0" smtClean="0">
                <a:solidFill>
                  <a:srgbClr val="FFFF00"/>
                </a:solidFill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تصرّف ذهني لعمل  الأشياء بطريقة منظمة، للتفكير قبل مباشرة التنفيذ، والعمل ضمن حقائق بدلًا من التخمين</a:t>
            </a:r>
          </a:p>
          <a:p>
            <a:pPr marL="0" indent="0" algn="r" rtl="1">
              <a:buNone/>
            </a:pPr>
            <a:r>
              <a:rPr lang="ar-JO" sz="2800" dirty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ووظيفة </a:t>
            </a:r>
            <a:r>
              <a:rPr lang="ar-JO" sz="28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التخطيط هي الوظيفة والخطوة </a:t>
            </a:r>
            <a:r>
              <a:rPr lang="ar-JO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الأولى</a:t>
            </a:r>
            <a:r>
              <a:rPr lang="ar-JO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 </a:t>
            </a:r>
            <a:r>
              <a:rPr lang="ar-JO" sz="28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من بين وظائف الإدارة، ووظيفة التخطيط متعلقة </a:t>
            </a:r>
            <a:r>
              <a:rPr lang="ar-JO" sz="4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بالمستقبل </a:t>
            </a:r>
            <a:r>
              <a:rPr lang="ar-JO" sz="28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وتربط ما بين القرار/الهدف المنشود والطرق المؤدية نحو تحقيق القرار/الهدف</a:t>
            </a:r>
            <a:r>
              <a:rPr lang="ar-JO" sz="3200" dirty="0" smtClean="0">
                <a:latin typeface="Simplified Arabic" panose="02020603050405020304" pitchFamily="18" charset="-78"/>
                <a:ea typeface="+mj-ea"/>
                <a:cs typeface="Simplified Arabic" panose="02020603050405020304" pitchFamily="18" charset="-78"/>
              </a:rPr>
              <a:t>.</a:t>
            </a:r>
            <a:endParaRPr lang="ar-JO" sz="3200" dirty="0"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ctr" rtl="1">
              <a:buNone/>
            </a:pPr>
            <a:endParaRPr lang="ar-JO" sz="4400" dirty="0"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ea typeface="+mj-ea"/>
              <a:cs typeface="Simplified Arabic" panose="02020603050405020304" pitchFamily="18" charset="-78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FCD29149-468C-4668-AA5C-666A6CC2B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74638"/>
            <a:ext cx="7462341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5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التخطيط، تعريفه وماهيّته</a:t>
            </a:r>
            <a:endParaRPr lang="en-US" sz="4800" b="1" spc="-25" dirty="0">
              <a:solidFill>
                <a:srgbClr val="FFFF00"/>
              </a:solidFill>
              <a:latin typeface="Simplified Arabic" panose="02020603050405020304" pitchFamily="18" charset="-78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9133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968552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ar-JO" sz="59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تنبع </a:t>
            </a:r>
            <a: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الحاجة إلى التخطيط من حقيقةِ أن الظروف </a:t>
            </a:r>
            <a:r>
              <a:rPr lang="ar-JO" sz="59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والعوامل</a:t>
            </a:r>
          </a:p>
          <a:p>
            <a:pPr marL="0" indent="0" algn="r" rtl="1">
              <a:buNone/>
            </a:pPr>
            <a:r>
              <a:rPr lang="ar-JO" sz="59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المحيطة </a:t>
            </a:r>
            <a: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بنشاطات منظمات الأعمال متقلبة ومتغيرة.</a:t>
            </a:r>
            <a:b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 smtClean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هذه </a:t>
            </a:r>
            <a: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التغيرات البيئية المؤثرة على عملية التخطيط ممكن </a:t>
            </a:r>
            <a:r>
              <a:rPr lang="ar-JO" sz="59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إجمالها في ما يلي:</a:t>
            </a:r>
            <a: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JO" sz="5900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/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1- تغيرات تكنولوجية</a:t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2- تغيرات في السياسات والتشريعات الحكومية</a:t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3- تغيرات في سلوك المنافسين</a:t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4- تغيرات اجتماعية</a:t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5- تغيرات اقتصادية</a:t>
            </a:r>
            <a:b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</a:br>
            <a:r>
              <a:rPr lang="ar-JO" sz="5900" spc="-25" dirty="0">
                <a:latin typeface="Simplified Arabic" panose="02020603050405020304" pitchFamily="18" charset="-78"/>
                <a:ea typeface="Times New Roman" panose="02020603050405020304" pitchFamily="18" charset="0"/>
                <a:cs typeface="Simplified Arabic" panose="02020603050405020304" pitchFamily="18" charset="-78"/>
              </a:rPr>
              <a:t>6- تغيرات في الموارد (سواء البشرية والمادية)</a:t>
            </a:r>
            <a: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2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20880" cy="1020762"/>
          </a:xfrm>
        </p:spPr>
        <p:txBody>
          <a:bodyPr>
            <a:noAutofit/>
          </a:bodyPr>
          <a:lstStyle/>
          <a:p>
            <a:pPr algn="ctr" rtl="1"/>
            <a:r>
              <a:rPr lang="ar-JO" altLang="en-US" sz="66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الحاجة إلى التخطيط</a:t>
            </a:r>
            <a:endParaRPr lang="ar-JO" sz="66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61307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905000"/>
            <a:ext cx="8568952" cy="4692352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sz="3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هناك آثار </a:t>
            </a:r>
            <a:r>
              <a:rPr lang="ar-JO" sz="30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 </a:t>
            </a:r>
            <a:r>
              <a:rPr lang="ar-JO" sz="3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منافع حيوية لعملية التخطيط، منها:</a:t>
            </a:r>
          </a:p>
          <a:p>
            <a:pPr marL="514350" indent="-514350" algn="r" rtl="1">
              <a:buFont typeface="+mj-lt"/>
              <a:buAutoNum type="arabicParenR"/>
            </a:pPr>
            <a:endParaRPr lang="ar-JO" sz="3000" dirty="0" smtClean="0">
              <a:solidFill>
                <a:schemeClr val="accent6">
                  <a:lumMod val="60000"/>
                  <a:lumOff val="40000"/>
                </a:schemeClr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514350" indent="-514350" algn="r" rtl="1">
              <a:buFont typeface="+mj-lt"/>
              <a:buAutoNum type="arabicParenR"/>
            </a:pPr>
            <a:r>
              <a:rPr lang="ar-JO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الشرعية </a:t>
            </a:r>
            <a:r>
              <a:rPr lang="ar-JO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(كيان مادي لقراراتها وأهدافها)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JO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مصدر تحفيز وولاء (هدف المنظمة الأعمال واضح ويخلق حالة جمعية من الحافزية)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JO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موجّه للعمل (دليل على مسار المنظمة)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JO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تسهيل عملية اتخاذ القرار (بطريقة منظمة وليس عشوائيًا) </a:t>
            </a:r>
          </a:p>
          <a:p>
            <a:pPr marL="514350" indent="-514350" algn="r" rtl="1">
              <a:buFont typeface="+mj-lt"/>
              <a:buAutoNum type="arabicParenR"/>
            </a:pPr>
            <a:r>
              <a:rPr lang="ar-JO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معيار أداء (مقارنة الأداء مع ما تم التخطيط له)</a:t>
            </a:r>
          </a:p>
          <a:p>
            <a:pPr marL="0" indent="0" algn="r" rtl="1">
              <a:buNone/>
            </a:pPr>
            <a:endParaRPr lang="ar-JO" sz="3200" dirty="0" smtClean="0">
              <a:solidFill>
                <a:schemeClr val="accent5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Arial" pitchFamily="34" charset="0"/>
              <a:buChar char="•"/>
            </a:pPr>
            <a:endParaRPr lang="ar-JO" sz="3500" b="1" dirty="0">
              <a:solidFill>
                <a:schemeClr val="bg2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6345" y="332656"/>
            <a:ext cx="8424936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أهمية </a:t>
            </a:r>
            <a:r>
              <a:rPr lang="ar-JO" sz="7200" dirty="0" smtClean="0">
                <a:latin typeface="Simplified Arabic" panose="02020603050405020304" pitchFamily="18" charset="-78"/>
                <a:ea typeface="+mn-ea"/>
                <a:cs typeface="Simplified Arabic" panose="02020603050405020304" pitchFamily="18" charset="-78"/>
              </a:rPr>
              <a:t>وفوائد التخطيط </a:t>
            </a:r>
            <a:endParaRPr lang="ar-JO" sz="7200" dirty="0">
              <a:latin typeface="Simplified Arabic" panose="02020603050405020304" pitchFamily="18" charset="-78"/>
              <a:ea typeface="+mn-ea"/>
              <a:cs typeface="Simplified Arabic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1" t="12427" r="12842" b="15342"/>
          <a:stretch/>
        </p:blipFill>
        <p:spPr>
          <a:xfrm>
            <a:off x="293298" y="1500996"/>
            <a:ext cx="2208362" cy="17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987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2296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</a:t>
            </a: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لحسن استماعكم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938590"/>
            <a:ext cx="432048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46067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</TotalTime>
  <Words>191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Student presentation</vt:lpstr>
      <vt:lpstr>مقدمة في الإدارة   </vt:lpstr>
      <vt:lpstr>الأهداف التعليمية </vt:lpstr>
      <vt:lpstr>التخطيط، تعريفه وماهيّته</vt:lpstr>
      <vt:lpstr>الحاجة إلى التخطيط</vt:lpstr>
      <vt:lpstr>أهمية وفوائد التخطيط </vt:lpstr>
      <vt:lpstr>شكرًا لحسن استماعكم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Adobe 5CS</cp:lastModifiedBy>
  <cp:revision>118</cp:revision>
  <dcterms:created xsi:type="dcterms:W3CDTF">2017-07-08T08:19:39Z</dcterms:created>
  <dcterms:modified xsi:type="dcterms:W3CDTF">2018-08-07T05:38:29Z</dcterms:modified>
</cp:coreProperties>
</file>