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32" r:id="rId1"/>
  </p:sldMasterIdLst>
  <p:sldIdLst>
    <p:sldId id="312" r:id="rId2"/>
    <p:sldId id="313" r:id="rId3"/>
    <p:sldId id="316" r:id="rId4"/>
    <p:sldId id="320" r:id="rId5"/>
    <p:sldId id="326" r:id="rId6"/>
    <p:sldId id="327" r:id="rId7"/>
    <p:sldId id="328" r:id="rId8"/>
    <p:sldId id="329" r:id="rId9"/>
    <p:sldId id="318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110" d="100"/>
          <a:sy n="110" d="100"/>
        </p:scale>
        <p:origin x="-10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" name="line"/>
          <p:cNvGrpSpPr/>
          <p:nvPr/>
        </p:nvGrpSpPr>
        <p:grpSpPr bwMode="invGray">
          <a:xfrm>
            <a:off x="1188982" y="4724400"/>
            <a:ext cx="6475638" cy="64008"/>
            <a:chOff x="-4110038" y="2703513"/>
            <a:chExt cx="17394239" cy="160336"/>
          </a:xfrm>
          <a:solidFill>
            <a:schemeClr val="tx2"/>
          </a:solidFill>
        </p:grpSpPr>
        <p:sp>
          <p:nvSpPr>
            <p:cNvPr id="257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8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9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0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1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2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3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4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5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6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7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8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9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0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1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2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3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4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5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6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7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8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9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0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1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2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3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4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5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6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7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8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9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0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1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2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3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4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5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6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7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8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9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0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1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2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3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4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5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6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7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8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9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0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1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2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3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4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5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6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7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8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9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0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1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2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3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4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5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6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7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8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9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0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1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2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3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4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5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6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7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8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9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0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1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2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3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4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5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6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7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8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9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0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1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2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3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4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5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6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7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8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9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0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1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2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3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4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5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6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7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8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9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0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1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2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3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4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5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6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7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8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9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2107" y="5105400"/>
            <a:ext cx="6859786" cy="10668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107" y="1905000"/>
            <a:ext cx="6859786" cy="2667000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658688198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8" name="Freeform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8/7/2018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259637980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 rot="5400000">
            <a:off x="4338754" y="3480593"/>
            <a:ext cx="6492240" cy="48019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8/7/2018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6128" y="277814"/>
            <a:ext cx="6859787" cy="5898573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73233" y="274640"/>
            <a:ext cx="1028968" cy="59017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50977551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7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6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8/7/2018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087273312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5" name="line"/>
          <p:cNvGrpSpPr/>
          <p:nvPr/>
        </p:nvGrpSpPr>
        <p:grpSpPr bwMode="invGray">
          <a:xfrm>
            <a:off x="1188982" y="4724400"/>
            <a:ext cx="6475638" cy="64008"/>
            <a:chOff x="-4110038" y="2703513"/>
            <a:chExt cx="17394239" cy="160336"/>
          </a:xfrm>
          <a:solidFill>
            <a:schemeClr val="tx2"/>
          </a:solidFill>
        </p:grpSpPr>
        <p:sp>
          <p:nvSpPr>
            <p:cNvPr id="256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7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8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9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0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1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2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3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4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5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6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7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8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9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0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1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2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3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4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5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6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7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8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9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0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1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2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3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4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5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6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7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8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9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0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1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2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3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4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5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6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7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8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9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0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1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2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3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4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5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6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7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8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9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0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1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2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3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4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5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6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7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8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9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0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1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2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3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4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5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6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7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8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9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0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1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2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3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4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5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6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7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8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9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0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1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2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3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4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5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6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7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8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9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0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1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2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3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4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5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6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7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8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9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0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1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2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3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4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5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6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7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8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9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0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1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2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3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4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5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6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7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8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8/7/2018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7" y="5102526"/>
            <a:ext cx="6859786" cy="1069675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7" y="1905000"/>
            <a:ext cx="6859786" cy="2667000"/>
          </a:xfrm>
        </p:spPr>
        <p:txBody>
          <a:bodyPr anchor="b">
            <a:noAutofit/>
          </a:bodyPr>
          <a:lstStyle>
            <a:lvl1pPr algn="l">
              <a:defRPr sz="44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492695917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8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59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0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1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8/7/2018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32" y="1905000"/>
            <a:ext cx="3315562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2107" y="1905000"/>
            <a:ext cx="3315563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613450960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61" name="Freeform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3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4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8/7/2018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88616" y="2819400"/>
            <a:ext cx="3313277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 marL="1956816"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/>
            </a:lvl8pPr>
            <a:lvl9pPr marL="1956816"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88616" y="1905000"/>
            <a:ext cx="3313277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2107" y="2819400"/>
            <a:ext cx="3313277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7" y="1905000"/>
            <a:ext cx="3313277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148982377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57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8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9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0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1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8/7/2018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698359889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8/7/2018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8931857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5" name="frame"/>
          <p:cNvGrpSpPr/>
          <p:nvPr/>
        </p:nvGrpSpPr>
        <p:grpSpPr bwMode="invGray">
          <a:xfrm>
            <a:off x="3314242" y="1630822"/>
            <a:ext cx="4719500" cy="4575885"/>
            <a:chOff x="4417839" y="1630821"/>
            <a:chExt cx="6291028" cy="4575885"/>
          </a:xfrm>
          <a:solidFill>
            <a:schemeClr val="tx2"/>
          </a:solidFill>
        </p:grpSpPr>
        <p:grpSp>
          <p:nvGrpSpPr>
            <p:cNvPr id="616" name="Group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768" name="Group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6" name="Freeform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769" name="Group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2" name="Freeform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617" name="Group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618" name="Group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6" name="Freeform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619" name="Group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8/7/2018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3436" y="1905000"/>
            <a:ext cx="4253068" cy="4038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2107" y="3429000"/>
            <a:ext cx="2057936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068866132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" name="frame"/>
          <p:cNvGrpSpPr/>
          <p:nvPr/>
        </p:nvGrpSpPr>
        <p:grpSpPr bwMode="invGray">
          <a:xfrm flipH="1">
            <a:off x="1085908" y="1630822"/>
            <a:ext cx="4719500" cy="4575885"/>
            <a:chOff x="4417839" y="1630821"/>
            <a:chExt cx="6291028" cy="4575885"/>
          </a:xfrm>
          <a:solidFill>
            <a:schemeClr val="tx2"/>
          </a:solidFill>
        </p:grpSpPr>
        <p:grpSp>
          <p:nvGrpSpPr>
            <p:cNvPr id="615" name="Group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767" name="Group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843" name="Freeform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768" name="Group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769" name="Freeform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2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3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4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5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6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7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8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9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0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1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2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3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4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5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6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7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8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9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0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1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2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3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4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5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6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7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8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9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0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1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2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3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4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5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6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7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8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9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0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1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2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3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4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5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6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7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8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9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0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1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2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3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4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5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6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7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8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9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0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1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2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3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4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5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6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7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8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9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0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1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2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616" name="Group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617" name="Group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693" name="Freeform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618" name="Group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619" name="Freeform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3" name="Freeform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4" name="Freeform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5" name="Freeform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6" name="Freeform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7" name="Freeform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8" name="Freeform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9" name="Freeform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0" name="Freeform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1" name="Freeform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2" name="Freeform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3" name="Freeform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4" name="Freeform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5" name="Freeform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6" name="Freeform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7" name="Freeform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8" name="Freeform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9" name="Freeform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0" name="Freeform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1" name="Freeform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2" name="Freeform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3" name="Freeform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4" name="Freeform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5" name="Freeform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6" name="Freeform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7" name="Freeform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8" name="Freeform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9" name="Freeform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0" name="Freeform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1" name="Freeform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2" name="Freeform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3" name="Freeform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4" name="Freeform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5" name="Freeform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6" name="Freeform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7" name="Freeform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8" name="Freeform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9" name="Freeform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0" name="Freeform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1" name="Freeform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2" name="Freeform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3" name="Freeform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4" name="Freeform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5" name="Freeform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6" name="Freeform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7" name="Freeform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8" name="Freeform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9" name="Freeform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0" name="Freeform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1" name="Freeform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2" name="Freeform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3" name="Freeform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4" name="Freeform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5" name="Freeform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6" name="Freeform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7" name="Freeform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8" name="Freeform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9" name="Freeform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0" name="Freeform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1" name="Freeform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2" name="Freeform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3" name="Freeform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4" name="Freeform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5" name="Freeform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6" name="Freeform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7" name="Freeform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8" name="Freeform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9" name="Freeform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0" name="Freeform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1" name="Freeform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2" name="Freeform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8/7/2018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09719" y="1884311"/>
            <a:ext cx="4253068" cy="4041648"/>
          </a:xfrm>
          <a:solidFill>
            <a:schemeClr val="bg1"/>
          </a:solidFill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1014" y="3411748"/>
            <a:ext cx="2057936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884496681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58287" y="6400801"/>
            <a:ext cx="933137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 defTabSz="914400"/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 defTabSz="914400"/>
              <a:t>8/7/2018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2107" y="6400801"/>
            <a:ext cx="4744685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pPr defTabSz="9144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44419" y="6400801"/>
            <a:ext cx="857475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 defTabSz="914400"/>
            <a:fld id="{25BA54BD-C84D-46CE-8B72-31BFB26ABA43}" type="slidenum">
              <a:rPr lang="en-US" smtClean="0">
                <a:solidFill>
                  <a:prstClr val="white"/>
                </a:solidFill>
              </a:rPr>
              <a:pPr defTabSz="914400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8" y="1905000"/>
            <a:ext cx="6859786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139409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 spd="slow">
    <p:wip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2400" kern="1200">
          <a:solidFill>
            <a:schemeClr val="bg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51520" y="2276872"/>
            <a:ext cx="8640960" cy="2232248"/>
          </a:xfrm>
        </p:spPr>
        <p:txBody>
          <a:bodyPr>
            <a:noAutofit/>
          </a:bodyPr>
          <a:lstStyle/>
          <a:p>
            <a:pPr algn="ctr" eaLnBrk="0" hangingPunct="0">
              <a:defRPr/>
            </a:pPr>
            <a:r>
              <a:rPr lang="ar-JO" sz="44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الباب الثاني: التخطيط واتخاذ القرارات الإدارية</a:t>
            </a:r>
            <a:endParaRPr lang="ar-JO" sz="4400" b="1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 eaLnBrk="0" hangingPunct="0">
              <a:defRPr/>
            </a:pPr>
            <a:r>
              <a:rPr lang="ar-JO" sz="36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/>
            </a:r>
            <a:br>
              <a:rPr lang="ar-JO" sz="36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r>
              <a:rPr lang="ar-JO" sz="36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الفصل الثالث: التخطيط ووضع الأهداف</a:t>
            </a:r>
            <a:endParaRPr lang="ar-JO" sz="3600" b="1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115616" y="188640"/>
            <a:ext cx="6859786" cy="2088232"/>
          </a:xfrm>
        </p:spPr>
        <p:txBody>
          <a:bodyPr/>
          <a:lstStyle/>
          <a:p>
            <a:pPr algn="ctr" rtl="1"/>
            <a:r>
              <a:rPr lang="ar-JO" sz="6600" b="1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مقدمة في الإدارة </a:t>
            </a:r>
            <a:r>
              <a:rPr lang="ar-JO" sz="6000" dirty="0">
                <a:solidFill>
                  <a:srgbClr val="DADADA"/>
                </a:solidFill>
                <a:latin typeface="Times New Roman" pitchFamily="18" charset="0"/>
              </a:rPr>
              <a:t/>
            </a:r>
            <a:br>
              <a:rPr lang="ar-JO" sz="6000" dirty="0">
                <a:solidFill>
                  <a:srgbClr val="DADADA"/>
                </a:solidFill>
                <a:latin typeface="Times New Roman" pitchFamily="18" charset="0"/>
              </a:rPr>
            </a:br>
            <a:r>
              <a:rPr lang="ar-LB" sz="60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 </a:t>
            </a:r>
            <a:endParaRPr lang="en-US" sz="6000" b="1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01AEC4D7-F64D-442C-AA73-89C2C59B2CF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4100159"/>
            <a:ext cx="1371957" cy="172043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2554946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650" y="1628800"/>
            <a:ext cx="8955846" cy="5449416"/>
          </a:xfrm>
        </p:spPr>
        <p:txBody>
          <a:bodyPr>
            <a:normAutofit/>
          </a:bodyPr>
          <a:lstStyle/>
          <a:p>
            <a:pPr marL="742950" marR="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AutoNum type="arabicParenR"/>
            </a:pPr>
            <a:r>
              <a:rPr lang="ar-JO" sz="3500" spc="-25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تعريف الأهداف والخطط والعلاقة ما بينهما</a:t>
            </a:r>
            <a:endParaRPr lang="ar-JO" sz="3500" spc="-25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Font typeface="Wingdings 3" panose="05040102010807070707" pitchFamily="18" charset="2"/>
              <a:buAutoNum type="arabicParenR"/>
            </a:pPr>
            <a:r>
              <a:rPr lang="ar-JO" sz="3500" spc="-25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وصف التغييرات البيئية المؤثرة على وظيفة التخطيط</a:t>
            </a:r>
          </a:p>
          <a:p>
            <a:pPr marL="742950" marR="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Font typeface="Wingdings 3" panose="05040102010807070707" pitchFamily="18" charset="2"/>
              <a:buAutoNum type="arabicParenR"/>
            </a:pPr>
            <a:r>
              <a:rPr lang="ar-JO" sz="3500" spc="-25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أهمية التخطيط والمنافع المترتبة من التخطيط على المنظمة</a:t>
            </a: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Font typeface="Wingdings 3" panose="05040102010807070707" pitchFamily="18" charset="2"/>
              <a:buAutoNum type="arabicParenR"/>
            </a:pPr>
            <a:r>
              <a:rPr lang="ar-JO" sz="3500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خطوات عملية التخطيط</a:t>
            </a:r>
          </a:p>
          <a:p>
            <a:pPr marL="742950" marR="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Font typeface="Wingdings 3" panose="05040102010807070707" pitchFamily="18" charset="2"/>
              <a:buAutoNum type="arabicParenR"/>
            </a:pPr>
            <a:r>
              <a:rPr lang="ar-JO" sz="3500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الفروق بين أنواع التخطيط المختلفة</a:t>
            </a: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Font typeface="Wingdings 3" panose="05040102010807070707" pitchFamily="18" charset="2"/>
              <a:buAutoNum type="arabicParenR"/>
            </a:pPr>
            <a:r>
              <a:rPr lang="ar-JO" sz="3500" spc="-25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صعوبات عملية التخطيط وكيفية التغلب عليها</a:t>
            </a:r>
          </a:p>
          <a:p>
            <a:pPr marL="742950" marR="0" indent="-742950" algn="just" rtl="1">
              <a:spcBef>
                <a:spcPts val="0"/>
              </a:spcBef>
              <a:spcAft>
                <a:spcPts val="1800"/>
              </a:spcAft>
              <a:buAutoNum type="arabicParenR"/>
            </a:pPr>
            <a:endParaRPr lang="ar-JO" sz="3500" spc="-25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 algn="just" rtl="1">
              <a:spcBef>
                <a:spcPts val="0"/>
              </a:spcBef>
              <a:spcAft>
                <a:spcPts val="1800"/>
              </a:spcAft>
              <a:buNone/>
            </a:pPr>
            <a:endParaRPr lang="ar-JO" sz="3500" spc="-25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marR="0" indent="-742950" algn="just" rtl="1">
              <a:spcBef>
                <a:spcPts val="0"/>
              </a:spcBef>
              <a:spcAft>
                <a:spcPts val="1800"/>
              </a:spcAft>
              <a:buAutoNum type="arabicParenR"/>
            </a:pPr>
            <a:endParaRPr lang="en-US" sz="3500" spc="-25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680" y="332656"/>
            <a:ext cx="6859785" cy="1020762"/>
          </a:xfrm>
        </p:spPr>
        <p:txBody>
          <a:bodyPr>
            <a:normAutofit/>
          </a:bodyPr>
          <a:lstStyle/>
          <a:p>
            <a:pPr marL="0" marR="0" algn="r" rtl="1">
              <a:spcBef>
                <a:spcPts val="0"/>
              </a:spcBef>
              <a:spcAft>
                <a:spcPts val="0"/>
              </a:spcAft>
            </a:pPr>
            <a:r>
              <a:rPr lang="ar-JO" altLang="en-US" sz="6000" b="1" spc="-25" dirty="0" smtClean="0"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الأهداف </a:t>
            </a:r>
            <a:r>
              <a:rPr lang="ar-JO" altLang="en-US" sz="6000" b="1" spc="-25" dirty="0"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التعليمية </a:t>
            </a:r>
            <a:endParaRPr lang="en-US" sz="6000" b="1" spc="-25" dirty="0"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656930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2862E63E-EBF2-4406-BDFB-EBC4CF0A01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650" y="1872988"/>
            <a:ext cx="9063350" cy="4871827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JO" sz="3800" dirty="0" smtClean="0">
                <a:latin typeface="Simplified Arabic" panose="02020603050405020304" pitchFamily="18" charset="-78"/>
                <a:ea typeface="+mj-ea"/>
                <a:cs typeface="Simplified Arabic" panose="02020603050405020304" pitchFamily="18" charset="-78"/>
              </a:rPr>
              <a:t>تشتمل عملية التخطيط على الخطوات الآتية:</a:t>
            </a:r>
          </a:p>
          <a:p>
            <a:pPr marL="0" indent="0" algn="r" rtl="1">
              <a:buNone/>
            </a:pPr>
            <a:r>
              <a:rPr lang="ar-JO" sz="3200" dirty="0" smtClean="0">
                <a:solidFill>
                  <a:srgbClr val="FFFF00"/>
                </a:solidFill>
                <a:latin typeface="Simplified Arabic" panose="02020603050405020304" pitchFamily="18" charset="-78"/>
                <a:ea typeface="+mj-ea"/>
                <a:cs typeface="Simplified Arabic" panose="02020603050405020304" pitchFamily="18" charset="-78"/>
              </a:rPr>
              <a:t>1) تحديد الأهداف</a:t>
            </a:r>
            <a:r>
              <a:rPr lang="ar-JO" sz="1400" dirty="0" smtClean="0">
                <a:solidFill>
                  <a:srgbClr val="FFFF00"/>
                </a:solidFill>
                <a:latin typeface="Simplified Arabic" panose="02020603050405020304" pitchFamily="18" charset="-78"/>
                <a:ea typeface="+mj-ea"/>
                <a:cs typeface="Simplified Arabic" panose="02020603050405020304" pitchFamily="18" charset="-78"/>
              </a:rPr>
              <a:t> </a:t>
            </a:r>
            <a:r>
              <a:rPr lang="ar-JO" sz="3200" dirty="0" smtClean="0">
                <a:latin typeface="Simplified Arabic" panose="02020603050405020304" pitchFamily="18" charset="-78"/>
                <a:ea typeface="+mj-ea"/>
                <a:cs typeface="Simplified Arabic" panose="02020603050405020304" pitchFamily="18" charset="-78"/>
              </a:rPr>
              <a:t>(تعدّد الأهداف، تضاربها، تغيّرها، مواءمتها للتنظيم)</a:t>
            </a:r>
          </a:p>
          <a:p>
            <a:pPr marL="0" indent="0" algn="r" rtl="1">
              <a:buNone/>
            </a:pPr>
            <a:r>
              <a:rPr lang="ar-JO" sz="3200" dirty="0" smtClean="0">
                <a:solidFill>
                  <a:srgbClr val="FFFF00"/>
                </a:solidFill>
                <a:latin typeface="Simplified Arabic" panose="02020603050405020304" pitchFamily="18" charset="-78"/>
                <a:ea typeface="+mj-ea"/>
                <a:cs typeface="Simplified Arabic" panose="02020603050405020304" pitchFamily="18" charset="-78"/>
              </a:rPr>
              <a:t>2) دراسة التغيرات البيئية المحيطة </a:t>
            </a:r>
            <a:r>
              <a:rPr lang="ar-JO" sz="3200" dirty="0" smtClean="0">
                <a:latin typeface="Simplified Arabic" panose="02020603050405020304" pitchFamily="18" charset="-78"/>
                <a:ea typeface="+mj-ea"/>
                <a:cs typeface="Simplified Arabic" panose="02020603050405020304" pitchFamily="18" charset="-78"/>
              </a:rPr>
              <a:t>(لتحديد الطريق الأمثل للخطة)</a:t>
            </a:r>
          </a:p>
          <a:p>
            <a:pPr marL="0" indent="0" algn="r" rtl="1">
              <a:buNone/>
            </a:pPr>
            <a:r>
              <a:rPr lang="ar-JO" sz="3200" dirty="0" smtClean="0">
                <a:solidFill>
                  <a:srgbClr val="FFFF00"/>
                </a:solidFill>
                <a:latin typeface="Simplified Arabic" panose="02020603050405020304" pitchFamily="18" charset="-78"/>
                <a:ea typeface="+mj-ea"/>
                <a:cs typeface="Simplified Arabic" panose="02020603050405020304" pitchFamily="18" charset="-78"/>
              </a:rPr>
              <a:t>3) وضع الخطة </a:t>
            </a:r>
            <a:r>
              <a:rPr lang="ar-JO" sz="3200" dirty="0" smtClean="0">
                <a:latin typeface="Simplified Arabic" panose="02020603050405020304" pitchFamily="18" charset="-78"/>
                <a:ea typeface="+mj-ea"/>
                <a:cs typeface="Simplified Arabic" panose="02020603050405020304" pitchFamily="18" charset="-78"/>
              </a:rPr>
              <a:t>(تحويل المدخلات والمعلومات إلى خطط)</a:t>
            </a:r>
            <a:endParaRPr lang="ar-JO" sz="3200" dirty="0" smtClean="0">
              <a:solidFill>
                <a:srgbClr val="FFFF00"/>
              </a:solidFill>
              <a:latin typeface="Simplified Arabic" panose="02020603050405020304" pitchFamily="18" charset="-78"/>
              <a:ea typeface="+mj-ea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r>
              <a:rPr lang="ar-JO" sz="3200" dirty="0" smtClean="0">
                <a:solidFill>
                  <a:srgbClr val="FFFF00"/>
                </a:solidFill>
                <a:latin typeface="Simplified Arabic" panose="02020603050405020304" pitchFamily="18" charset="-78"/>
                <a:ea typeface="+mj-ea"/>
                <a:cs typeface="Simplified Arabic" panose="02020603050405020304" pitchFamily="18" charset="-78"/>
              </a:rPr>
              <a:t>4) اعتماد الخطة </a:t>
            </a:r>
            <a:r>
              <a:rPr lang="ar-JO" sz="3200" dirty="0">
                <a:latin typeface="Simplified Arabic" panose="02020603050405020304" pitchFamily="18" charset="-78"/>
                <a:ea typeface="+mj-ea"/>
                <a:cs typeface="Simplified Arabic" panose="02020603050405020304" pitchFamily="18" charset="-78"/>
              </a:rPr>
              <a:t>(إقرارها من الإدارة العليا / الإدارة المختصّة) </a:t>
            </a:r>
          </a:p>
          <a:p>
            <a:pPr marL="0" indent="0" algn="r" rtl="1">
              <a:buNone/>
            </a:pPr>
            <a:r>
              <a:rPr lang="ar-JO" sz="3200" dirty="0" smtClean="0">
                <a:solidFill>
                  <a:srgbClr val="FFFF00"/>
                </a:solidFill>
                <a:latin typeface="Simplified Arabic" panose="02020603050405020304" pitchFamily="18" charset="-78"/>
                <a:ea typeface="+mj-ea"/>
                <a:cs typeface="Simplified Arabic" panose="02020603050405020304" pitchFamily="18" charset="-78"/>
              </a:rPr>
              <a:t>5) تنفيذ الخطة الموضوعة </a:t>
            </a:r>
            <a:r>
              <a:rPr lang="ar-JO" sz="3100" dirty="0">
                <a:latin typeface="Simplified Arabic" panose="02020603050405020304" pitchFamily="18" charset="-78"/>
                <a:ea typeface="+mj-ea"/>
                <a:cs typeface="Simplified Arabic" panose="02020603050405020304" pitchFamily="18" charset="-78"/>
              </a:rPr>
              <a:t>(وضع الخطة المرسومة قيد التطبيق)</a:t>
            </a:r>
          </a:p>
          <a:p>
            <a:pPr marL="0" indent="0" algn="r" rtl="1">
              <a:buNone/>
            </a:pPr>
            <a:r>
              <a:rPr lang="ar-JO" sz="3200" dirty="0" smtClean="0">
                <a:solidFill>
                  <a:srgbClr val="FFFF00"/>
                </a:solidFill>
                <a:latin typeface="Simplified Arabic" panose="02020603050405020304" pitchFamily="18" charset="-78"/>
                <a:ea typeface="+mj-ea"/>
                <a:cs typeface="Simplified Arabic" panose="02020603050405020304" pitchFamily="18" charset="-78"/>
              </a:rPr>
              <a:t>6) متابعة وتقييم الخطة </a:t>
            </a:r>
            <a:r>
              <a:rPr lang="ar-JO" sz="3100" dirty="0" smtClean="0">
                <a:latin typeface="Simplified Arabic" panose="02020603050405020304" pitchFamily="18" charset="-78"/>
                <a:ea typeface="+mj-ea"/>
                <a:cs typeface="Simplified Arabic" panose="02020603050405020304" pitchFamily="18" charset="-78"/>
              </a:rPr>
              <a:t>(مقارنة التطبيق بالأهداف الموضوعة)</a:t>
            </a:r>
            <a:endParaRPr lang="ar-JO" sz="3100" dirty="0">
              <a:latin typeface="Simplified Arabic" panose="02020603050405020304" pitchFamily="18" charset="-78"/>
              <a:ea typeface="+mj-ea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endParaRPr lang="ar-JO" sz="4400" dirty="0">
              <a:solidFill>
                <a:srgbClr val="FFFF00"/>
              </a:solidFill>
              <a:latin typeface="Simplified Arabic" panose="02020603050405020304" pitchFamily="18" charset="-78"/>
              <a:ea typeface="+mj-ea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endParaRPr lang="ar-JO" sz="4400" dirty="0">
              <a:solidFill>
                <a:srgbClr val="FFFF00"/>
              </a:solidFill>
              <a:latin typeface="Simplified Arabic" panose="02020603050405020304" pitchFamily="18" charset="-78"/>
              <a:ea typeface="+mj-ea"/>
              <a:cs typeface="Simplified Arabic" panose="02020603050405020304" pitchFamily="18" charset="-78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xmlns="" id="{FCD29149-468C-4668-AA5C-666A6CC2B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16632"/>
            <a:ext cx="8568952" cy="1178768"/>
          </a:xfrm>
        </p:spPr>
        <p:txBody>
          <a:bodyPr>
            <a:noAutofit/>
          </a:bodyPr>
          <a:lstStyle/>
          <a:p>
            <a:pPr algn="ctr" rtl="1"/>
            <a:r>
              <a:rPr lang="ar-JO" sz="80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عملية التخطيط</a:t>
            </a:r>
            <a:endParaRPr lang="en-US" sz="7200" b="1" spc="-25" dirty="0">
              <a:solidFill>
                <a:srgbClr val="FFFF00"/>
              </a:solidFill>
              <a:latin typeface="Simplified Arabic" panose="02020603050405020304" pitchFamily="18" charset="-78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491335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125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125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12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125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12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125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12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4" dur="125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628800"/>
            <a:ext cx="9036496" cy="4968552"/>
          </a:xfrm>
        </p:spPr>
        <p:txBody>
          <a:bodyPr>
            <a:normAutofit fontScale="85000" lnSpcReduction="10000"/>
          </a:bodyPr>
          <a:lstStyle/>
          <a:p>
            <a:pPr marL="0" indent="0" algn="r" rtl="1">
              <a:buNone/>
            </a:pPr>
            <a:r>
              <a:rPr lang="ar-JO" sz="35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هناك أنواع متعدّدة من التخطيط تبعًا للغرض من عملية التخطيط، ومنها:         </a:t>
            </a:r>
          </a:p>
          <a:p>
            <a:pPr marL="514350" indent="-514350" algn="r" rtl="1">
              <a:buClr>
                <a:srgbClr val="FFFF00"/>
              </a:buClr>
              <a:buSzPct val="100000"/>
              <a:buFont typeface="+mj-cs"/>
              <a:buAutoNum type="arabic2Minus"/>
            </a:pPr>
            <a:r>
              <a:rPr lang="ar-JO" sz="39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التخطيط وفقًا لنشاط وجوهر الخطة. </a:t>
            </a:r>
            <a:r>
              <a:rPr lang="ar-JO" sz="39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(صناعي، تجاري،..)</a:t>
            </a:r>
          </a:p>
          <a:p>
            <a:pPr marL="514350" indent="-514350" algn="r" rtl="1">
              <a:buFont typeface="+mj-cs"/>
              <a:buAutoNum type="arabic2Minus"/>
            </a:pPr>
            <a:endParaRPr lang="ar-JO" sz="32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514350" indent="-514350" algn="r" rtl="1">
              <a:buClr>
                <a:srgbClr val="FFFF00"/>
              </a:buClr>
              <a:buSzPct val="100000"/>
              <a:buFont typeface="+mj-cs"/>
              <a:buAutoNum type="arabic2Minus"/>
            </a:pPr>
            <a:r>
              <a:rPr lang="ar-JO" sz="39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</a:t>
            </a:r>
            <a:r>
              <a:rPr lang="ar-JO" sz="39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تخطيط </a:t>
            </a:r>
            <a:r>
              <a:rPr lang="ar-JO" sz="39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وفقًا </a:t>
            </a:r>
            <a:r>
              <a:rPr lang="ar-JO" sz="39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لمجال الاستعمال. </a:t>
            </a:r>
            <a:r>
              <a:rPr lang="ar-JO" sz="39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(متكرر، غير متكرر)</a:t>
            </a:r>
          </a:p>
          <a:p>
            <a:pPr marL="514350" indent="-514350" algn="r" rtl="1">
              <a:buFont typeface="+mj-cs"/>
              <a:buAutoNum type="arabic2Minus"/>
            </a:pPr>
            <a:endParaRPr lang="ar-JO" sz="32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514350" indent="-514350" algn="r" rtl="1">
              <a:buClr>
                <a:srgbClr val="FFFF00"/>
              </a:buClr>
              <a:buSzPct val="100000"/>
              <a:buFont typeface="+mj-cs"/>
              <a:buAutoNum type="arabic2Minus"/>
            </a:pPr>
            <a:r>
              <a:rPr lang="ar-JO" sz="39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التخطيط وفقًا للفترة الزمنية. </a:t>
            </a:r>
            <a:r>
              <a:rPr lang="ar-JO" sz="39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(طويل الأمد، قصير الأمد)</a:t>
            </a:r>
          </a:p>
          <a:p>
            <a:pPr marL="514350" indent="-514350" algn="r" rtl="1">
              <a:buFont typeface="+mj-cs"/>
              <a:buAutoNum type="arabic2Minus"/>
            </a:pPr>
            <a:endParaRPr lang="ar-JO" sz="32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r>
              <a:rPr lang="ar-JO" sz="32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/>
            </a:r>
            <a:br>
              <a:rPr lang="ar-JO" sz="32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endParaRPr lang="ar-JO" sz="3200" dirty="0" smtClean="0">
              <a:solidFill>
                <a:schemeClr val="accent5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Font typeface="Arial" pitchFamily="34" charset="0"/>
              <a:buChar char="•"/>
            </a:pPr>
            <a:endParaRPr lang="ar-JO" sz="3500" b="1" dirty="0">
              <a:solidFill>
                <a:schemeClr val="bg2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55576" y="274638"/>
            <a:ext cx="7920880" cy="1020762"/>
          </a:xfrm>
        </p:spPr>
        <p:txBody>
          <a:bodyPr>
            <a:noAutofit/>
          </a:bodyPr>
          <a:lstStyle/>
          <a:p>
            <a:pPr algn="ctr" rtl="1"/>
            <a:r>
              <a:rPr lang="ar-JO" altLang="en-US" sz="66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أنواع التخطيط</a:t>
            </a:r>
            <a:endParaRPr lang="ar-JO" sz="6600" b="1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4613071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1905000"/>
            <a:ext cx="8568952" cy="4692352"/>
          </a:xfrm>
        </p:spPr>
        <p:txBody>
          <a:bodyPr>
            <a:normAutofit/>
          </a:bodyPr>
          <a:lstStyle/>
          <a:p>
            <a:pPr marL="514350" indent="-514350" algn="r" rtl="1">
              <a:buFont typeface="+mj-lt"/>
              <a:buAutoNum type="arabicParenR"/>
            </a:pPr>
            <a:endParaRPr lang="ar-JO" sz="3000" dirty="0" smtClean="0">
              <a:solidFill>
                <a:schemeClr val="accent6">
                  <a:lumMod val="60000"/>
                  <a:lumOff val="40000"/>
                </a:schemeClr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514350" indent="-514350" algn="r" rtl="1">
              <a:buClr>
                <a:srgbClr val="FFFF00"/>
              </a:buClr>
              <a:buSzPct val="110000"/>
              <a:buFont typeface="+mj-lt"/>
              <a:buAutoNum type="arabicParenR"/>
            </a:pPr>
            <a:r>
              <a:rPr lang="ar-JO" sz="44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الخطط المتكررة الاستعمال. وتشمل: </a:t>
            </a:r>
          </a:p>
          <a:p>
            <a:pPr algn="r" rtl="1">
              <a:buClr>
                <a:srgbClr val="FFFF00"/>
              </a:buClr>
              <a:buSzPct val="110000"/>
              <a:buFontTx/>
              <a:buChar char="-"/>
            </a:pPr>
            <a:r>
              <a:rPr lang="ar-JO" sz="30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الإستراتيجيات </a:t>
            </a:r>
          </a:p>
          <a:p>
            <a:pPr algn="r" rtl="1">
              <a:buClr>
                <a:srgbClr val="FFFF00"/>
              </a:buClr>
              <a:buSzPct val="110000"/>
              <a:buFontTx/>
              <a:buChar char="-"/>
            </a:pPr>
            <a:r>
              <a:rPr lang="ar-JO" sz="30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السياسات</a:t>
            </a:r>
          </a:p>
          <a:p>
            <a:pPr algn="r" rtl="1">
              <a:buClr>
                <a:srgbClr val="FFFF00"/>
              </a:buClr>
              <a:buSzPct val="110000"/>
              <a:buFontTx/>
              <a:buChar char="-"/>
            </a:pPr>
            <a:r>
              <a:rPr lang="ar-JO" sz="30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القواعد</a:t>
            </a:r>
          </a:p>
          <a:p>
            <a:pPr algn="r" rtl="1">
              <a:buClr>
                <a:srgbClr val="FFFF00"/>
              </a:buClr>
              <a:buSzPct val="110000"/>
              <a:buFontTx/>
              <a:buChar char="-"/>
            </a:pPr>
            <a:r>
              <a:rPr lang="ar-JO" sz="30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الإجراءات</a:t>
            </a:r>
          </a:p>
          <a:p>
            <a:pPr algn="r" rtl="1">
              <a:buClr>
                <a:srgbClr val="FFFF00"/>
              </a:buClr>
              <a:buSzPct val="110000"/>
              <a:buFontTx/>
              <a:buChar char="-"/>
            </a:pPr>
            <a:endParaRPr lang="ar-JO" sz="3000" dirty="0">
              <a:solidFill>
                <a:srgbClr val="00CCFF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endParaRPr lang="ar-JO" sz="3200" dirty="0" smtClean="0">
              <a:solidFill>
                <a:schemeClr val="accent5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Font typeface="Arial" pitchFamily="34" charset="0"/>
              <a:buChar char="•"/>
            </a:pPr>
            <a:endParaRPr lang="ar-JO" sz="3500" b="1" dirty="0">
              <a:solidFill>
                <a:schemeClr val="bg2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86345" y="188640"/>
            <a:ext cx="8424936" cy="1164778"/>
          </a:xfrm>
        </p:spPr>
        <p:txBody>
          <a:bodyPr>
            <a:noAutofit/>
          </a:bodyPr>
          <a:lstStyle/>
          <a:p>
            <a:pPr algn="ctr" rtl="1"/>
            <a:r>
              <a:rPr lang="ar-JO" sz="66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التخطيط وفقًا لمجال الاستعمال</a:t>
            </a:r>
            <a:endParaRPr lang="ar-JO" sz="6600" dirty="0">
              <a:latin typeface="Simplified Arabic" panose="02020603050405020304" pitchFamily="18" charset="-78"/>
              <a:ea typeface="+mn-ea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5589871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1905000"/>
            <a:ext cx="8568952" cy="4692352"/>
          </a:xfrm>
        </p:spPr>
        <p:txBody>
          <a:bodyPr>
            <a:normAutofit/>
          </a:bodyPr>
          <a:lstStyle/>
          <a:p>
            <a:pPr marL="514350" indent="-514350" algn="r" rtl="1">
              <a:buFont typeface="+mj-lt"/>
              <a:buAutoNum type="arabicParenR"/>
            </a:pPr>
            <a:endParaRPr lang="ar-JO" sz="3000" dirty="0" smtClean="0">
              <a:solidFill>
                <a:schemeClr val="accent6">
                  <a:lumMod val="60000"/>
                  <a:lumOff val="40000"/>
                </a:schemeClr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Clr>
                <a:srgbClr val="FFFF00"/>
              </a:buClr>
              <a:buSzPct val="110000"/>
              <a:buNone/>
            </a:pPr>
            <a:r>
              <a:rPr lang="ar-JO" sz="44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2) الخطط غير متكررة الاستعمال. وتشمل: </a:t>
            </a:r>
          </a:p>
          <a:p>
            <a:pPr algn="r" rtl="1">
              <a:buClr>
                <a:srgbClr val="FFFF00"/>
              </a:buClr>
              <a:buSzPct val="110000"/>
              <a:buFontTx/>
              <a:buChar char="-"/>
            </a:pPr>
            <a:r>
              <a:rPr lang="ar-JO" sz="30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البرامج</a:t>
            </a:r>
          </a:p>
          <a:p>
            <a:pPr algn="r" rtl="1">
              <a:buClr>
                <a:srgbClr val="FFFF00"/>
              </a:buClr>
              <a:buSzPct val="110000"/>
              <a:buFontTx/>
              <a:buChar char="-"/>
            </a:pPr>
            <a:r>
              <a:rPr lang="ar-JO" sz="30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الموازنات التقديرية</a:t>
            </a:r>
          </a:p>
          <a:p>
            <a:pPr algn="r" rtl="1">
              <a:buClr>
                <a:srgbClr val="FFFF00"/>
              </a:buClr>
              <a:buSzPct val="110000"/>
              <a:buFontTx/>
              <a:buChar char="-"/>
            </a:pPr>
            <a:r>
              <a:rPr lang="ar-JO" sz="30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القواعد</a:t>
            </a:r>
          </a:p>
          <a:p>
            <a:pPr algn="r" rtl="1">
              <a:buClr>
                <a:srgbClr val="FFFF00"/>
              </a:buClr>
              <a:buSzPct val="110000"/>
              <a:buFontTx/>
              <a:buChar char="-"/>
            </a:pPr>
            <a:r>
              <a:rPr lang="ar-JO" sz="30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الإجراءات</a:t>
            </a:r>
          </a:p>
          <a:p>
            <a:pPr algn="r" rtl="1">
              <a:buClr>
                <a:srgbClr val="FFFF00"/>
              </a:buClr>
              <a:buSzPct val="110000"/>
              <a:buFontTx/>
              <a:buChar char="-"/>
            </a:pPr>
            <a:endParaRPr lang="ar-JO" sz="3000" dirty="0">
              <a:solidFill>
                <a:srgbClr val="00CCFF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endParaRPr lang="ar-JO" sz="3200" dirty="0" smtClean="0">
              <a:solidFill>
                <a:schemeClr val="accent5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Font typeface="Arial" pitchFamily="34" charset="0"/>
              <a:buChar char="•"/>
            </a:pPr>
            <a:endParaRPr lang="ar-JO" sz="3500" b="1" dirty="0">
              <a:solidFill>
                <a:schemeClr val="bg2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86345" y="188640"/>
            <a:ext cx="8424936" cy="1164778"/>
          </a:xfrm>
        </p:spPr>
        <p:txBody>
          <a:bodyPr>
            <a:noAutofit/>
          </a:bodyPr>
          <a:lstStyle/>
          <a:p>
            <a:pPr algn="ctr" rtl="1"/>
            <a:r>
              <a:rPr lang="ar-JO" sz="66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التخطيط وفقًا لمجال الاستعمال</a:t>
            </a:r>
            <a:endParaRPr lang="ar-JO" sz="6600" dirty="0">
              <a:latin typeface="Simplified Arabic" panose="02020603050405020304" pitchFamily="18" charset="-78"/>
              <a:ea typeface="+mn-ea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1183021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1905000"/>
            <a:ext cx="8568952" cy="4692352"/>
          </a:xfrm>
        </p:spPr>
        <p:txBody>
          <a:bodyPr>
            <a:normAutofit/>
          </a:bodyPr>
          <a:lstStyle/>
          <a:p>
            <a:pPr marL="514350" indent="-514350" algn="r" rtl="1">
              <a:buFont typeface="+mj-lt"/>
              <a:buAutoNum type="arabicParenR"/>
            </a:pPr>
            <a:endParaRPr lang="ar-JO" sz="3000" dirty="0" smtClean="0">
              <a:solidFill>
                <a:schemeClr val="accent6">
                  <a:lumMod val="60000"/>
                  <a:lumOff val="40000"/>
                </a:schemeClr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514350" indent="-514350" algn="r" rtl="1">
              <a:buClr>
                <a:srgbClr val="FFFF00"/>
              </a:buClr>
              <a:buSzPct val="110000"/>
              <a:buFont typeface="+mj-lt"/>
              <a:buAutoNum type="arabicParenR"/>
            </a:pPr>
            <a:r>
              <a:rPr lang="ar-JO" sz="44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الخطط طويلة الأمد.</a:t>
            </a:r>
          </a:p>
          <a:p>
            <a:pPr marL="514350" indent="-514350" algn="r" rtl="1">
              <a:buClr>
                <a:srgbClr val="FFFF00"/>
              </a:buClr>
              <a:buSzPct val="110000"/>
              <a:buFont typeface="+mj-lt"/>
              <a:buAutoNum type="arabicParenR"/>
            </a:pPr>
            <a:endParaRPr lang="ar-JO" sz="44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514350" indent="-514350" algn="r" rtl="1">
              <a:buClr>
                <a:srgbClr val="FFFF00"/>
              </a:buClr>
              <a:buSzPct val="110000"/>
              <a:buFont typeface="+mj-lt"/>
              <a:buAutoNum type="arabicParenR"/>
            </a:pPr>
            <a:r>
              <a:rPr lang="ar-JO" sz="44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الخطط قصيرة الأمد.</a:t>
            </a:r>
          </a:p>
          <a:p>
            <a:pPr marL="0" indent="0" algn="r" rtl="1">
              <a:buClr>
                <a:srgbClr val="FFFF00"/>
              </a:buClr>
              <a:buSzPct val="110000"/>
              <a:buNone/>
            </a:pPr>
            <a:endParaRPr lang="ar-JO" sz="3000" dirty="0">
              <a:solidFill>
                <a:srgbClr val="00CCFF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endParaRPr lang="ar-JO" sz="3200" dirty="0" smtClean="0">
              <a:solidFill>
                <a:schemeClr val="accent5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Font typeface="Arial" pitchFamily="34" charset="0"/>
              <a:buChar char="•"/>
            </a:pPr>
            <a:endParaRPr lang="ar-JO" sz="3500" b="1" dirty="0">
              <a:solidFill>
                <a:schemeClr val="bg2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86345" y="188640"/>
            <a:ext cx="8424936" cy="1164778"/>
          </a:xfrm>
        </p:spPr>
        <p:txBody>
          <a:bodyPr>
            <a:noAutofit/>
          </a:bodyPr>
          <a:lstStyle/>
          <a:p>
            <a:pPr algn="ctr" rtl="1"/>
            <a:r>
              <a:rPr lang="ar-JO" sz="66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التخطيط وفقًا </a:t>
            </a:r>
            <a:r>
              <a:rPr lang="ar-JO" sz="6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للفترة الزمنية</a:t>
            </a:r>
            <a:endParaRPr lang="ar-JO" sz="6600" dirty="0">
              <a:latin typeface="Simplified Arabic" panose="02020603050405020304" pitchFamily="18" charset="-78"/>
              <a:ea typeface="+mn-ea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4486285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1905000"/>
            <a:ext cx="8568952" cy="4692352"/>
          </a:xfrm>
        </p:spPr>
        <p:txBody>
          <a:bodyPr>
            <a:normAutofit fontScale="92500" lnSpcReduction="20000"/>
          </a:bodyPr>
          <a:lstStyle/>
          <a:p>
            <a:pPr marL="514350" indent="-514350" algn="r" rtl="1">
              <a:buClr>
                <a:srgbClr val="FFFF00"/>
              </a:buClr>
              <a:buSzPct val="110000"/>
              <a:buFont typeface="+mj-lt"/>
              <a:buAutoNum type="arabicParenR"/>
            </a:pPr>
            <a:r>
              <a:rPr lang="ar-JO" sz="44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وضع الأهداف.</a:t>
            </a:r>
          </a:p>
          <a:p>
            <a:pPr marL="514350" indent="-514350" algn="r" rtl="1">
              <a:buClr>
                <a:srgbClr val="FFFF00"/>
              </a:buClr>
              <a:buSzPct val="110000"/>
              <a:buFont typeface="+mj-lt"/>
              <a:buAutoNum type="arabicParenR"/>
            </a:pPr>
            <a:endParaRPr lang="ar-JO" sz="44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514350" indent="-514350" algn="r" rtl="1">
              <a:buClr>
                <a:srgbClr val="FFFF00"/>
              </a:buClr>
              <a:buSzPct val="110000"/>
              <a:buFont typeface="+mj-lt"/>
              <a:buAutoNum type="arabicParenR"/>
            </a:pPr>
            <a:r>
              <a:rPr lang="ar-JO" sz="44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44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الاتفاق على سير العمل وكيفيّته.</a:t>
            </a:r>
          </a:p>
          <a:p>
            <a:pPr marL="514350" indent="-514350" algn="r" rtl="1">
              <a:buClr>
                <a:srgbClr val="FFFF00"/>
              </a:buClr>
              <a:buSzPct val="110000"/>
              <a:buFont typeface="+mj-lt"/>
              <a:buAutoNum type="arabicParenR"/>
            </a:pPr>
            <a:endParaRPr lang="ar-JO" sz="44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514350" indent="-514350" algn="r" rtl="1">
              <a:buClr>
                <a:srgbClr val="FFFF00"/>
              </a:buClr>
              <a:buSzPct val="110000"/>
              <a:buFont typeface="+mj-lt"/>
              <a:buAutoNum type="arabicParenR"/>
            </a:pPr>
            <a:r>
              <a:rPr lang="ar-JO" sz="44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مراجعة الأداء المتحقّق</a:t>
            </a:r>
          </a:p>
          <a:p>
            <a:pPr marL="514350" indent="-514350" algn="r" rtl="1">
              <a:buClr>
                <a:srgbClr val="FFFF00"/>
              </a:buClr>
              <a:buSzPct val="110000"/>
              <a:buFont typeface="+mj-lt"/>
              <a:buAutoNum type="arabicParenR"/>
            </a:pPr>
            <a:endParaRPr lang="ar-JO" sz="44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514350" indent="-514350" algn="r" rtl="1">
              <a:buClr>
                <a:srgbClr val="FFFF00"/>
              </a:buClr>
              <a:buSzPct val="110000"/>
              <a:buFont typeface="+mj-lt"/>
              <a:buAutoNum type="arabicParenR"/>
            </a:pPr>
            <a:r>
              <a:rPr lang="ar-JO" sz="44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تقييم الأداء</a:t>
            </a:r>
          </a:p>
          <a:p>
            <a:pPr marL="0" indent="0" algn="r" rtl="1">
              <a:buClr>
                <a:srgbClr val="FFFF00"/>
              </a:buClr>
              <a:buSzPct val="110000"/>
              <a:buNone/>
            </a:pPr>
            <a:endParaRPr lang="ar-JO" sz="3000" dirty="0">
              <a:solidFill>
                <a:srgbClr val="00CCFF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endParaRPr lang="ar-JO" sz="3200" dirty="0" smtClean="0">
              <a:solidFill>
                <a:schemeClr val="accent5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Font typeface="Arial" pitchFamily="34" charset="0"/>
              <a:buChar char="•"/>
            </a:pPr>
            <a:endParaRPr lang="ar-JO" sz="3500" b="1" dirty="0">
              <a:solidFill>
                <a:schemeClr val="bg2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86345" y="188640"/>
            <a:ext cx="8424936" cy="1164778"/>
          </a:xfrm>
        </p:spPr>
        <p:txBody>
          <a:bodyPr>
            <a:noAutofit/>
          </a:bodyPr>
          <a:lstStyle/>
          <a:p>
            <a:pPr algn="ctr" rtl="1"/>
            <a:r>
              <a:rPr lang="ar-JO" sz="6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الإدارة بالأهداف </a:t>
            </a:r>
            <a:r>
              <a:rPr lang="ar-JO" sz="40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(كمدخل للتخطيط)</a:t>
            </a:r>
            <a:endParaRPr lang="ar-JO" sz="4000" dirty="0">
              <a:latin typeface="Simplified Arabic" panose="02020603050405020304" pitchFamily="18" charset="-78"/>
              <a:ea typeface="+mn-ea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7984942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3568" y="260648"/>
            <a:ext cx="8229600" cy="11430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ar-JO" sz="72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شكرًا </a:t>
            </a:r>
            <a:r>
              <a:rPr lang="ar-JO" sz="7200" b="1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لحسن استماعكم</a:t>
            </a:r>
            <a:endParaRPr lang="en-US" sz="7200" b="1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  <p:pic>
        <p:nvPicPr>
          <p:cNvPr id="33795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2938590"/>
            <a:ext cx="4320480" cy="293868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74606713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udent presentation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7GrungeTextur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67000"/>
                <a:shade val="65000"/>
              </a:schemeClr>
              <a:schemeClr val="phClr">
                <a:tint val="10000"/>
                <a:satMod val="130000"/>
              </a:schemeClr>
            </a:duotone>
          </a:blip>
          <a:tile tx="0" ty="0" sx="60000" sy="59000" flip="none" algn="b"/>
        </a:blipFill>
        <a:blipFill rotWithShape="1">
          <a:blip xmlns:r="http://schemas.openxmlformats.org/officeDocument/2006/relationships" r:embed="rId1">
            <a:duotone>
              <a:schemeClr val="phClr">
                <a:shade val="30000"/>
                <a:satMod val="115000"/>
              </a:schemeClr>
              <a:schemeClr val="phClr">
                <a:tint val="34000"/>
              </a:schemeClr>
            </a:duotone>
          </a:blip>
          <a:tile tx="0" ty="0" sx="60000" sy="59000" flip="none" algn="b"/>
        </a:blipFill>
      </a:fillStyleLst>
      <a:lnStyleLst>
        <a:ln w="6350" cap="flat" cmpd="sng" algn="ctr">
          <a:solidFill>
            <a:schemeClr val="phClr">
              <a:tint val="7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Student presentation" id="{61936DD2-5F1E-4CE5-AB4B-725D35FC9179}" vid="{60FEA300-D151-4B21-9955-901AC34D046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1315</TotalTime>
  <Words>247</Words>
  <Application>Microsoft Office PowerPoint</Application>
  <PresentationFormat>On-screen Show (4:3)</PresentationFormat>
  <Paragraphs>60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Student presentation</vt:lpstr>
      <vt:lpstr>مقدمة في الإدارة   </vt:lpstr>
      <vt:lpstr>الأهداف التعليمية </vt:lpstr>
      <vt:lpstr>عملية التخطيط</vt:lpstr>
      <vt:lpstr>أنواع التخطيط</vt:lpstr>
      <vt:lpstr>التخطيط وفقًا لمجال الاستعمال</vt:lpstr>
      <vt:lpstr>التخطيط وفقًا لمجال الاستعمال</vt:lpstr>
      <vt:lpstr>التخطيط وفقًا للفترة الزمنية</vt:lpstr>
      <vt:lpstr>الإدارة بالأهداف (كمدخل للتخطيط)</vt:lpstr>
      <vt:lpstr>شكرًا لحسن استماعكم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Adobe 5CS</cp:lastModifiedBy>
  <cp:revision>126</cp:revision>
  <dcterms:created xsi:type="dcterms:W3CDTF">2017-07-08T08:19:39Z</dcterms:created>
  <dcterms:modified xsi:type="dcterms:W3CDTF">2018-08-07T12:05:46Z</dcterms:modified>
</cp:coreProperties>
</file>