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312" r:id="rId2"/>
    <p:sldId id="313" r:id="rId3"/>
    <p:sldId id="316" r:id="rId4"/>
    <p:sldId id="320" r:id="rId5"/>
    <p:sldId id="330" r:id="rId6"/>
    <p:sldId id="326" r:id="rId7"/>
    <p:sldId id="331" r:id="rId8"/>
    <p:sldId id="332" r:id="rId9"/>
    <p:sldId id="318"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3D638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10" d="100"/>
          <a:sy n="110" d="100"/>
        </p:scale>
        <p:origin x="-10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61"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188982" y="4724400"/>
            <a:ext cx="6475638"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Subtitle 2"/>
          <p:cNvSpPr>
            <a:spLocks noGrp="1"/>
          </p:cNvSpPr>
          <p:nvPr>
            <p:ph type="subTitle" idx="1"/>
          </p:nvPr>
        </p:nvSpPr>
        <p:spPr>
          <a:xfrm>
            <a:off x="1142107" y="5105400"/>
            <a:ext cx="6859786"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142107" y="1905000"/>
            <a:ext cx="6859786"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165868819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142108" y="1514475"/>
            <a:ext cx="7929246"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3259637980"/>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4338754" y="3480593"/>
            <a:ext cx="6492240" cy="48019"/>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a:xfrm>
            <a:off x="456128" y="277814"/>
            <a:ext cx="6859787"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7773233" y="274640"/>
            <a:ext cx="1028968" cy="5901747"/>
          </a:xfrm>
        </p:spPr>
        <p:txBody>
          <a:bodyPr vert="eaVert"/>
          <a:lstStyle/>
          <a:p>
            <a:r>
              <a:rPr lang="en-US"/>
              <a:t>Click to edit Master title style</a:t>
            </a:r>
            <a:endParaRPr/>
          </a:p>
        </p:txBody>
      </p:sp>
    </p:spTree>
    <p:extLst>
      <p:ext uri="{BB962C8B-B14F-4D97-AF65-F5344CB8AC3E}">
        <p14:creationId xmlns:p14="http://schemas.microsoft.com/office/powerpoint/2010/main" val="150977551"/>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142108" y="1514475"/>
            <a:ext cx="7929246"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2087273312"/>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188982" y="4724400"/>
            <a:ext cx="6475638"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8/12/2018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7" y="5102526"/>
            <a:ext cx="6859786"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142107" y="1905000"/>
            <a:ext cx="6859786"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349269591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142108" y="1514475"/>
            <a:ext cx="7929246"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8/12/2018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4" name="Content Placeholder 3"/>
          <p:cNvSpPr>
            <a:spLocks noGrp="1"/>
          </p:cNvSpPr>
          <p:nvPr>
            <p:ph sz="half" idx="2"/>
          </p:nvPr>
        </p:nvSpPr>
        <p:spPr>
          <a:xfrm>
            <a:off x="4686332" y="1905000"/>
            <a:ext cx="3315562"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142107" y="1905000"/>
            <a:ext cx="3315563"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1613450960"/>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142108" y="1514475"/>
            <a:ext cx="7929246"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solidFill>
                  <a:prstClr val="white"/>
                </a:solidFill>
              </a:rPr>
              <a:pPr/>
              <a:t>8/12/2018</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6" name="Content Placeholder 5"/>
          <p:cNvSpPr>
            <a:spLocks noGrp="1"/>
          </p:cNvSpPr>
          <p:nvPr>
            <p:ph sz="quarter" idx="4"/>
          </p:nvPr>
        </p:nvSpPr>
        <p:spPr>
          <a:xfrm>
            <a:off x="4688616" y="2819400"/>
            <a:ext cx="3313277"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688616"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2107" y="2819400"/>
            <a:ext cx="3313277"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142107"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114898237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142108" y="1514475"/>
            <a:ext cx="7929246"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solidFill>
                  <a:prstClr val="white"/>
                </a:solidFill>
              </a:rPr>
              <a:pPr/>
              <a:t>8/12/2018</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698359889"/>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solidFill>
                  <a:prstClr val="white"/>
                </a:solidFill>
              </a:rPr>
              <a:pPr/>
              <a:t>8/12/2018</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28931857"/>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3314242" y="1630822"/>
            <a:ext cx="4719500"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8/12/2018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a:xfrm>
            <a:off x="3533436" y="1905000"/>
            <a:ext cx="4253068"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142107" y="3429000"/>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3068866132"/>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085908" y="1630822"/>
            <a:ext cx="4719500"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8/12/2018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Picture Placeholder 2"/>
          <p:cNvSpPr>
            <a:spLocks noGrp="1"/>
          </p:cNvSpPr>
          <p:nvPr>
            <p:ph type="pic" idx="1"/>
          </p:nvPr>
        </p:nvSpPr>
        <p:spPr>
          <a:xfrm>
            <a:off x="1309719" y="1884311"/>
            <a:ext cx="4253068"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5931014" y="3411748"/>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88449668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58287" y="6400801"/>
            <a:ext cx="933137" cy="276226"/>
          </a:xfrm>
          <a:prstGeom prst="rect">
            <a:avLst/>
          </a:prstGeom>
        </p:spPr>
        <p:txBody>
          <a:bodyPr vert="horz" lIns="91440" tIns="45720" rIns="91440" bIns="45720" rtlCol="0" anchor="ctr"/>
          <a:lstStyle>
            <a:lvl1pPr algn="r">
              <a:defRPr sz="1000">
                <a:solidFill>
                  <a:schemeClr val="bg1"/>
                </a:solidFill>
              </a:defRPr>
            </a:lvl1pPr>
          </a:lstStyle>
          <a:p>
            <a:pPr defTabSz="914400"/>
            <a:fld id="{9AFE8FB1-0A7A-443E-AAF7-31D4FA1AA312}" type="datetimeFigureOut">
              <a:rPr lang="en-US" smtClean="0">
                <a:solidFill>
                  <a:prstClr val="white"/>
                </a:solidFill>
              </a:rPr>
              <a:pPr defTabSz="914400"/>
              <a:t>8/12/2018</a:t>
            </a:fld>
            <a:endParaRPr lang="en-US" dirty="0">
              <a:solidFill>
                <a:prstClr val="white"/>
              </a:solidFill>
            </a:endParaRPr>
          </a:p>
        </p:txBody>
      </p:sp>
      <p:sp>
        <p:nvSpPr>
          <p:cNvPr id="5" name="Footer Placeholder 4"/>
          <p:cNvSpPr>
            <a:spLocks noGrp="1"/>
          </p:cNvSpPr>
          <p:nvPr>
            <p:ph type="ftr" sz="quarter" idx="3"/>
          </p:nvPr>
        </p:nvSpPr>
        <p:spPr>
          <a:xfrm>
            <a:off x="1142107" y="6400801"/>
            <a:ext cx="4744685" cy="276226"/>
          </a:xfrm>
          <a:prstGeom prst="rect">
            <a:avLst/>
          </a:prstGeom>
        </p:spPr>
        <p:txBody>
          <a:bodyPr vert="horz" lIns="91440" tIns="45720" rIns="91440" bIns="45720" rtlCol="0" anchor="ctr"/>
          <a:lstStyle>
            <a:lvl1pPr algn="l">
              <a:defRPr sz="1000">
                <a:solidFill>
                  <a:schemeClr val="bg1"/>
                </a:solidFill>
              </a:defRPr>
            </a:lvl1pPr>
          </a:lstStyle>
          <a:p>
            <a:pPr defTabSz="914400"/>
            <a:endParaRPr lang="en-US" dirty="0">
              <a:solidFill>
                <a:prstClr val="white"/>
              </a:solidFill>
            </a:endParaRPr>
          </a:p>
        </p:txBody>
      </p:sp>
      <p:sp>
        <p:nvSpPr>
          <p:cNvPr id="6" name="Slide Number Placeholder 5"/>
          <p:cNvSpPr>
            <a:spLocks noGrp="1"/>
          </p:cNvSpPr>
          <p:nvPr>
            <p:ph type="sldNum" sz="quarter" idx="4"/>
          </p:nvPr>
        </p:nvSpPr>
        <p:spPr>
          <a:xfrm>
            <a:off x="7144419" y="6400801"/>
            <a:ext cx="857475" cy="276226"/>
          </a:xfrm>
          <a:prstGeom prst="rect">
            <a:avLst/>
          </a:prstGeom>
        </p:spPr>
        <p:txBody>
          <a:bodyPr vert="horz" lIns="91440" tIns="45720" rIns="91440" bIns="45720" rtlCol="0" anchor="ctr"/>
          <a:lstStyle>
            <a:lvl1pPr algn="r">
              <a:defRPr sz="1000">
                <a:solidFill>
                  <a:schemeClr val="bg1"/>
                </a:solidFill>
              </a:defRPr>
            </a:lvl1pPr>
          </a:lstStyle>
          <a:p>
            <a:pPr defTabSz="914400"/>
            <a:fld id="{25BA54BD-C84D-46CE-8B72-31BFB26ABA43}" type="slidenum">
              <a:rPr lang="en-US" smtClean="0">
                <a:solidFill>
                  <a:prstClr val="white"/>
                </a:solidFill>
              </a:rPr>
              <a:pPr defTabSz="914400"/>
              <a:t>‹#›</a:t>
            </a:fld>
            <a:endParaRPr lang="en-US" dirty="0">
              <a:solidFill>
                <a:prstClr val="white"/>
              </a:solidFill>
            </a:endParaRPr>
          </a:p>
        </p:txBody>
      </p:sp>
      <p:sp>
        <p:nvSpPr>
          <p:cNvPr id="3" name="Text Placeholder 2"/>
          <p:cNvSpPr>
            <a:spLocks noGrp="1"/>
          </p:cNvSpPr>
          <p:nvPr>
            <p:ph type="body" idx="1"/>
          </p:nvPr>
        </p:nvSpPr>
        <p:spPr>
          <a:xfrm>
            <a:off x="1142108" y="1905000"/>
            <a:ext cx="6859786"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142108" y="274638"/>
            <a:ext cx="6859785"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313940976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wipe/>
  </p:transition>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251520" y="2276872"/>
            <a:ext cx="8640960" cy="2232248"/>
          </a:xfrm>
        </p:spPr>
        <p:txBody>
          <a:bodyPr>
            <a:noAutofit/>
          </a:bodyPr>
          <a:lstStyle/>
          <a:p>
            <a:pPr algn="ctr" eaLnBrk="0" hangingPunct="0">
              <a:defRPr/>
            </a:pPr>
            <a:r>
              <a:rPr lang="ar-JO" sz="4400" b="1" dirty="0" smtClean="0">
                <a:latin typeface="Simplified Arabic" panose="02020603050405020304" pitchFamily="18" charset="-78"/>
                <a:cs typeface="Simplified Arabic" panose="02020603050405020304" pitchFamily="18" charset="-78"/>
              </a:rPr>
              <a:t>الباب الثاني: التخطيط واتخاذ القرارات الإدارية</a:t>
            </a:r>
            <a:endParaRPr lang="ar-JO" sz="4400" b="1" dirty="0">
              <a:latin typeface="Simplified Arabic" panose="02020603050405020304" pitchFamily="18" charset="-78"/>
              <a:cs typeface="Simplified Arabic" panose="02020603050405020304" pitchFamily="18" charset="-78"/>
            </a:endParaRPr>
          </a:p>
          <a:p>
            <a:pPr algn="ctr" eaLnBrk="0" hangingPunct="0">
              <a:defRPr/>
            </a:pPr>
            <a:r>
              <a:rPr lang="ar-JO" sz="3600" b="1" dirty="0">
                <a:solidFill>
                  <a:srgbClr val="FFFF00"/>
                </a:solidFill>
                <a:latin typeface="Simplified Arabic" panose="02020603050405020304" pitchFamily="18" charset="-78"/>
                <a:cs typeface="Simplified Arabic" panose="02020603050405020304" pitchFamily="18" charset="-78"/>
              </a:rPr>
              <a:t/>
            </a:r>
            <a:br>
              <a:rPr lang="ar-JO" sz="3600" b="1" dirty="0">
                <a:solidFill>
                  <a:srgbClr val="FFFF00"/>
                </a:solidFill>
                <a:latin typeface="Simplified Arabic" panose="02020603050405020304" pitchFamily="18" charset="-78"/>
                <a:cs typeface="Simplified Arabic" panose="02020603050405020304" pitchFamily="18" charset="-78"/>
              </a:rPr>
            </a:br>
            <a:r>
              <a:rPr lang="ar-JO" sz="3600" b="1" dirty="0" smtClean="0">
                <a:solidFill>
                  <a:srgbClr val="FFFF00"/>
                </a:solidFill>
                <a:latin typeface="Simplified Arabic" panose="02020603050405020304" pitchFamily="18" charset="-78"/>
                <a:cs typeface="Simplified Arabic" panose="02020603050405020304" pitchFamily="18" charset="-78"/>
              </a:rPr>
              <a:t>الفصل الثالث: التخطيط ووضع الأهداف</a:t>
            </a:r>
            <a:endParaRPr lang="ar-JO" sz="3600" b="1" dirty="0">
              <a:solidFill>
                <a:srgbClr val="FFFF00"/>
              </a:solidFill>
              <a:latin typeface="Simplified Arabic" panose="02020603050405020304" pitchFamily="18" charset="-78"/>
              <a:cs typeface="Simplified Arabic" panose="02020603050405020304" pitchFamily="18" charset="-78"/>
            </a:endParaRPr>
          </a:p>
        </p:txBody>
      </p:sp>
      <p:sp>
        <p:nvSpPr>
          <p:cNvPr id="4" name="Title 3"/>
          <p:cNvSpPr>
            <a:spLocks noGrp="1"/>
          </p:cNvSpPr>
          <p:nvPr>
            <p:ph type="ctrTitle"/>
          </p:nvPr>
        </p:nvSpPr>
        <p:spPr>
          <a:xfrm>
            <a:off x="1115616" y="188640"/>
            <a:ext cx="6859786" cy="2088232"/>
          </a:xfrm>
        </p:spPr>
        <p:txBody>
          <a:bodyPr/>
          <a:lstStyle/>
          <a:p>
            <a:pPr algn="ctr" rtl="1"/>
            <a:r>
              <a:rPr lang="ar-JO" sz="6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مقدمة في الإدارة </a:t>
            </a:r>
            <a:r>
              <a:rPr lang="ar-JO" sz="6000" dirty="0">
                <a:solidFill>
                  <a:srgbClr val="DADADA"/>
                </a:solidFill>
                <a:latin typeface="Times New Roman" pitchFamily="18" charset="0"/>
              </a:rPr>
              <a:t/>
            </a:r>
            <a:br>
              <a:rPr lang="ar-JO" sz="6000" dirty="0">
                <a:solidFill>
                  <a:srgbClr val="DADADA"/>
                </a:solidFill>
                <a:latin typeface="Times New Roman" pitchFamily="18" charset="0"/>
              </a:rPr>
            </a:br>
            <a:r>
              <a:rPr lang="ar-LB" sz="60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60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6" name="Picture 5">
            <a:extLst>
              <a:ext uri="{FF2B5EF4-FFF2-40B4-BE49-F238E27FC236}">
                <a16:creationId xmlns="" xmlns:a16="http://schemas.microsoft.com/office/drawing/2014/main" id="{01AEC4D7-F64D-442C-AA73-89C2C59B2CF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1920" y="4080950"/>
            <a:ext cx="1371957" cy="172043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5549468"/>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650" y="1628800"/>
            <a:ext cx="8955846" cy="5449416"/>
          </a:xfrm>
        </p:spPr>
        <p:txBody>
          <a:bodyPr>
            <a:normAutofit/>
          </a:bodyPr>
          <a:lstStyle/>
          <a:p>
            <a:pPr marL="742950" marR="0" indent="-742950" algn="just" rtl="1">
              <a:spcBef>
                <a:spcPts val="0"/>
              </a:spcBef>
              <a:spcAft>
                <a:spcPts val="1800"/>
              </a:spcAft>
              <a:buClr>
                <a:srgbClr val="FFFF00"/>
              </a:buClr>
              <a:buSzPct val="110000"/>
              <a:buAutoNum type="arabicParenR"/>
            </a:pPr>
            <a:r>
              <a:rPr lang="ar-JO" sz="3500" spc="-25" dirty="0" smtClean="0">
                <a:latin typeface="Arial" panose="020B0604020202020204" pitchFamily="34" charset="0"/>
                <a:ea typeface="Times New Roman" panose="02020603050405020304" pitchFamily="18" charset="0"/>
                <a:cs typeface="Times New Roman" panose="02020603050405020304" pitchFamily="18" charset="0"/>
              </a:rPr>
              <a:t>تعريف الأهداف والخطط والعلاقة ما بينهما</a:t>
            </a:r>
            <a:endParaRPr lang="ar-JO" sz="3500" spc="-25" dirty="0" smtClean="0">
              <a:effectLst/>
              <a:latin typeface="Arial" panose="020B0604020202020204" pitchFamily="34" charset="0"/>
              <a:ea typeface="Times New Roman" panose="02020603050405020304" pitchFamily="18" charset="0"/>
              <a:cs typeface="Times New Roman" panose="02020603050405020304" pitchFamily="18" charset="0"/>
            </a:endParaRP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latin typeface="Arial" panose="020B0604020202020204" pitchFamily="34" charset="0"/>
                <a:ea typeface="Times New Roman" panose="02020603050405020304" pitchFamily="18" charset="0"/>
                <a:cs typeface="Times New Roman" panose="02020603050405020304" pitchFamily="18" charset="0"/>
              </a:rPr>
              <a:t>وصف التغييرات البيئية المؤثرة على وظيفة التخطيط</a:t>
            </a:r>
          </a:p>
          <a:p>
            <a:pPr marL="742950" marR="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latin typeface="Arial" panose="020B0604020202020204" pitchFamily="34" charset="0"/>
                <a:ea typeface="Times New Roman" panose="02020603050405020304" pitchFamily="18" charset="0"/>
                <a:cs typeface="Times New Roman" panose="02020603050405020304" pitchFamily="18" charset="0"/>
              </a:rPr>
              <a:t>أهمية التخطيط والمنافع المترتبة من التخطيط على المنظمة</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latin typeface="Arial" panose="020B0604020202020204" pitchFamily="34" charset="0"/>
                <a:ea typeface="Times New Roman" panose="02020603050405020304" pitchFamily="18" charset="0"/>
                <a:cs typeface="Times New Roman" panose="02020603050405020304" pitchFamily="18" charset="0"/>
              </a:rPr>
              <a:t>خطوات عملية التخطيط</a:t>
            </a:r>
          </a:p>
          <a:p>
            <a:pPr marL="742950" marR="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latin typeface="Arial" panose="020B0604020202020204" pitchFamily="34" charset="0"/>
                <a:ea typeface="Times New Roman" panose="02020603050405020304" pitchFamily="18" charset="0"/>
                <a:cs typeface="Times New Roman" panose="02020603050405020304" pitchFamily="18" charset="0"/>
              </a:rPr>
              <a:t>الفروق بين أنواع التخطيط المختلفة</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صعوبات عملية التخطيط وكيفية التغلب عليها</a:t>
            </a:r>
          </a:p>
          <a:p>
            <a:pPr marL="742950" marR="0" indent="-742950" algn="just" rtl="1">
              <a:spcBef>
                <a:spcPts val="0"/>
              </a:spcBef>
              <a:spcAft>
                <a:spcPts val="1800"/>
              </a:spcAft>
              <a:buAutoNum type="arabicParenR"/>
            </a:pPr>
            <a:endParaRPr lang="ar-JO" sz="3500" spc="-25" dirty="0" smtClean="0">
              <a:effectLst/>
              <a:latin typeface="Arial" panose="020B0604020202020204" pitchFamily="34" charset="0"/>
              <a:ea typeface="Times New Roman" panose="02020603050405020304" pitchFamily="18" charset="0"/>
              <a:cs typeface="Times New Roman" panose="02020603050405020304" pitchFamily="18" charset="0"/>
            </a:endParaRPr>
          </a:p>
          <a:p>
            <a:pPr marL="0" marR="0" indent="0" algn="just" rtl="1">
              <a:spcBef>
                <a:spcPts val="0"/>
              </a:spcBef>
              <a:spcAft>
                <a:spcPts val="1800"/>
              </a:spcAft>
              <a:buNone/>
            </a:pPr>
            <a:endParaRPr lang="ar-JO" sz="3500" spc="-25" dirty="0" smtClean="0">
              <a:effectLst/>
              <a:latin typeface="Arial" panose="020B0604020202020204" pitchFamily="34" charset="0"/>
              <a:ea typeface="Times New Roman" panose="02020603050405020304" pitchFamily="18" charset="0"/>
              <a:cs typeface="Times New Roman" panose="02020603050405020304" pitchFamily="18" charset="0"/>
            </a:endParaRPr>
          </a:p>
          <a:p>
            <a:pPr marL="742950" marR="0" indent="-742950" algn="just" rtl="1">
              <a:spcBef>
                <a:spcPts val="0"/>
              </a:spcBef>
              <a:spcAft>
                <a:spcPts val="1800"/>
              </a:spcAft>
              <a:buAutoNum type="arabicParenR"/>
            </a:pPr>
            <a:endParaRPr lang="en-US" sz="3500" spc="-25"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1128680" y="332656"/>
            <a:ext cx="6859785" cy="1020762"/>
          </a:xfrm>
        </p:spPr>
        <p:txBody>
          <a:bodyPr>
            <a:normAutofit/>
          </a:bodyPr>
          <a:lstStyle/>
          <a:p>
            <a:pPr marL="0" marR="0" algn="r" rtl="1">
              <a:spcBef>
                <a:spcPts val="0"/>
              </a:spcBef>
              <a:spcAft>
                <a:spcPts val="0"/>
              </a:spcAft>
            </a:pPr>
            <a:r>
              <a:rPr lang="ar-JO" altLang="en-US" sz="6000" b="1" spc="-25" dirty="0" smtClean="0">
                <a:latin typeface="Arial" panose="020B0604020202020204" pitchFamily="34" charset="0"/>
                <a:ea typeface="Times New Roman" panose="02020603050405020304" pitchFamily="18" charset="0"/>
                <a:cs typeface="Simplified Arabic" panose="02020603050405020304" pitchFamily="18" charset="-78"/>
              </a:rPr>
              <a:t>الأهداف </a:t>
            </a:r>
            <a:r>
              <a:rPr lang="ar-JO" altLang="en-US" sz="6000" b="1" spc="-25" dirty="0">
                <a:latin typeface="Arial" panose="020B0604020202020204" pitchFamily="34" charset="0"/>
                <a:ea typeface="Times New Roman" panose="02020603050405020304" pitchFamily="18" charset="0"/>
                <a:cs typeface="Simplified Arabic" panose="02020603050405020304" pitchFamily="18" charset="-78"/>
              </a:rPr>
              <a:t>التعليمية </a:t>
            </a:r>
            <a:endParaRPr lang="en-US" sz="6000" b="1" spc="-25" dirty="0">
              <a:latin typeface="Arial" panose="020B0604020202020204" pitchFamily="34" charset="0"/>
              <a:ea typeface="Times New Roman" panose="02020603050405020304" pitchFamily="18" charset="0"/>
              <a:cs typeface="Simplified Arabic" panose="02020603050405020304" pitchFamily="18" charset="-78"/>
            </a:endParaRPr>
          </a:p>
        </p:txBody>
      </p:sp>
    </p:spTree>
    <p:extLst>
      <p:ext uri="{BB962C8B-B14F-4D97-AF65-F5344CB8AC3E}">
        <p14:creationId xmlns:p14="http://schemas.microsoft.com/office/powerpoint/2010/main" val="21656930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2862E63E-EBF2-4406-BDFB-EBC4CF0A0170}"/>
              </a:ext>
            </a:extLst>
          </p:cNvPr>
          <p:cNvSpPr>
            <a:spLocks noGrp="1"/>
          </p:cNvSpPr>
          <p:nvPr>
            <p:ph idx="1"/>
          </p:nvPr>
        </p:nvSpPr>
        <p:spPr>
          <a:xfrm>
            <a:off x="80650" y="1872988"/>
            <a:ext cx="9063350" cy="4871827"/>
          </a:xfrm>
        </p:spPr>
        <p:txBody>
          <a:bodyPr>
            <a:normAutofit/>
          </a:bodyPr>
          <a:lstStyle/>
          <a:p>
            <a:pPr marL="0" indent="0" algn="r" rtl="1">
              <a:buNone/>
            </a:pPr>
            <a:r>
              <a:rPr lang="ar-JO" sz="3600" dirty="0" smtClean="0">
                <a:latin typeface="Simplified Arabic" panose="02020603050405020304" pitchFamily="18" charset="-78"/>
                <a:ea typeface="+mj-ea"/>
                <a:cs typeface="Simplified Arabic" panose="02020603050405020304" pitchFamily="18" charset="-78"/>
              </a:rPr>
              <a:t>يمكن تصنيف صعوبات عملية التخطيط إلى نوعيْن رئيسين:</a:t>
            </a:r>
          </a:p>
          <a:p>
            <a:pPr marL="0" indent="0" algn="r" rtl="1">
              <a:buNone/>
            </a:pPr>
            <a:endParaRPr lang="ar-JO" sz="3600" dirty="0" smtClean="0">
              <a:latin typeface="Simplified Arabic" panose="02020603050405020304" pitchFamily="18" charset="-78"/>
              <a:ea typeface="+mj-ea"/>
              <a:cs typeface="Simplified Arabic" panose="02020603050405020304" pitchFamily="18" charset="-78"/>
            </a:endParaRPr>
          </a:p>
          <a:p>
            <a:pPr marL="0" indent="0" algn="r" rtl="1">
              <a:buNone/>
            </a:pPr>
            <a:r>
              <a:rPr lang="ar-JO" sz="3200" dirty="0" smtClean="0">
                <a:solidFill>
                  <a:srgbClr val="FFFF00"/>
                </a:solidFill>
                <a:latin typeface="Simplified Arabic" panose="02020603050405020304" pitchFamily="18" charset="-78"/>
                <a:ea typeface="+mj-ea"/>
                <a:cs typeface="Simplified Arabic" panose="02020603050405020304" pitchFamily="18" charset="-78"/>
              </a:rPr>
              <a:t>1) صعوبات نابعة من </a:t>
            </a:r>
            <a:r>
              <a:rPr lang="ar-JO" sz="3200" dirty="0" smtClean="0">
                <a:latin typeface="Simplified Arabic" panose="02020603050405020304" pitchFamily="18" charset="-78"/>
                <a:ea typeface="+mj-ea"/>
                <a:cs typeface="Simplified Arabic" panose="02020603050405020304" pitchFamily="18" charset="-78"/>
              </a:rPr>
              <a:t>الأشخاص </a:t>
            </a:r>
            <a:r>
              <a:rPr lang="ar-JO" sz="3200" dirty="0" smtClean="0">
                <a:solidFill>
                  <a:srgbClr val="FFFF00"/>
                </a:solidFill>
                <a:latin typeface="Simplified Arabic" panose="02020603050405020304" pitchFamily="18" charset="-78"/>
                <a:ea typeface="+mj-ea"/>
                <a:cs typeface="Simplified Arabic" panose="02020603050405020304" pitchFamily="18" charset="-78"/>
              </a:rPr>
              <a:t>العاملين في عملية التخطيط</a:t>
            </a:r>
          </a:p>
          <a:p>
            <a:pPr marL="0" indent="0" algn="r" rtl="1">
              <a:buNone/>
            </a:pPr>
            <a:endParaRPr lang="ar-JO" sz="3200" dirty="0" smtClean="0">
              <a:latin typeface="Simplified Arabic" panose="02020603050405020304" pitchFamily="18" charset="-78"/>
              <a:ea typeface="+mj-ea"/>
              <a:cs typeface="Simplified Arabic" panose="02020603050405020304" pitchFamily="18" charset="-78"/>
            </a:endParaRPr>
          </a:p>
          <a:p>
            <a:pPr marL="0" indent="0" algn="r" rtl="1">
              <a:buNone/>
            </a:pPr>
            <a:r>
              <a:rPr lang="ar-JO" sz="3200" dirty="0" smtClean="0">
                <a:solidFill>
                  <a:srgbClr val="FFFF00"/>
                </a:solidFill>
                <a:latin typeface="Simplified Arabic" panose="02020603050405020304" pitchFamily="18" charset="-78"/>
                <a:ea typeface="+mj-ea"/>
                <a:cs typeface="Simplified Arabic" panose="02020603050405020304" pitchFamily="18" charset="-78"/>
              </a:rPr>
              <a:t>2) صعوبات ناجمة من</a:t>
            </a:r>
            <a:r>
              <a:rPr lang="ar-JO" sz="3200" dirty="0">
                <a:latin typeface="Simplified Arabic" panose="02020603050405020304" pitchFamily="18" charset="-78"/>
                <a:ea typeface="+mj-ea"/>
                <a:cs typeface="Simplified Arabic" panose="02020603050405020304" pitchFamily="18" charset="-78"/>
              </a:rPr>
              <a:t> تعقيد </a:t>
            </a:r>
            <a:r>
              <a:rPr lang="ar-JO" sz="3200" dirty="0" smtClean="0">
                <a:solidFill>
                  <a:srgbClr val="FFFF00"/>
                </a:solidFill>
                <a:latin typeface="Simplified Arabic" panose="02020603050405020304" pitchFamily="18" charset="-78"/>
                <a:ea typeface="+mj-ea"/>
                <a:cs typeface="Simplified Arabic" panose="02020603050405020304" pitchFamily="18" charset="-78"/>
              </a:rPr>
              <a:t>عملية التخطيط نفسها</a:t>
            </a:r>
          </a:p>
          <a:p>
            <a:pPr marL="0" indent="0" algn="r" rtl="1">
              <a:buNone/>
            </a:pPr>
            <a:endParaRPr lang="ar-JO" sz="3200" dirty="0">
              <a:solidFill>
                <a:srgbClr val="FFFF00"/>
              </a:solidFill>
              <a:latin typeface="Simplified Arabic" panose="02020603050405020304" pitchFamily="18" charset="-78"/>
              <a:ea typeface="+mj-ea"/>
              <a:cs typeface="Simplified Arabic" panose="02020603050405020304" pitchFamily="18" charset="-78"/>
            </a:endParaRPr>
          </a:p>
          <a:p>
            <a:pPr marL="0" indent="0" algn="r" rtl="1">
              <a:buNone/>
            </a:pPr>
            <a:endParaRPr lang="ar-JO" sz="3200" dirty="0" smtClean="0">
              <a:latin typeface="Simplified Arabic" panose="02020603050405020304" pitchFamily="18" charset="-78"/>
              <a:ea typeface="+mj-ea"/>
              <a:cs typeface="Simplified Arabic" panose="02020603050405020304" pitchFamily="18" charset="-78"/>
            </a:endParaRPr>
          </a:p>
          <a:p>
            <a:pPr marL="0" indent="0" algn="r" rtl="1">
              <a:buNone/>
            </a:pPr>
            <a:endParaRPr lang="ar-JO" sz="4400" dirty="0">
              <a:solidFill>
                <a:srgbClr val="FFFF00"/>
              </a:solidFill>
              <a:latin typeface="Simplified Arabic" panose="02020603050405020304" pitchFamily="18" charset="-78"/>
              <a:ea typeface="+mj-ea"/>
              <a:cs typeface="Simplified Arabic" panose="02020603050405020304" pitchFamily="18" charset="-78"/>
            </a:endParaRPr>
          </a:p>
          <a:p>
            <a:pPr marL="0" indent="0" algn="r" rtl="1">
              <a:buNone/>
            </a:pPr>
            <a:endParaRPr lang="ar-JO" sz="4400" dirty="0">
              <a:solidFill>
                <a:srgbClr val="FFFF00"/>
              </a:solidFill>
              <a:latin typeface="Simplified Arabic" panose="02020603050405020304" pitchFamily="18" charset="-78"/>
              <a:ea typeface="+mj-ea"/>
              <a:cs typeface="Simplified Arabic" panose="02020603050405020304" pitchFamily="18" charset="-78"/>
            </a:endParaRPr>
          </a:p>
        </p:txBody>
      </p:sp>
      <p:sp>
        <p:nvSpPr>
          <p:cNvPr id="3" name="Title 2">
            <a:extLst>
              <a:ext uri="{FF2B5EF4-FFF2-40B4-BE49-F238E27FC236}">
                <a16:creationId xmlns="" xmlns:a16="http://schemas.microsoft.com/office/drawing/2014/main" id="{FCD29149-468C-4668-AA5C-666A6CC2B5FB}"/>
              </a:ext>
            </a:extLst>
          </p:cNvPr>
          <p:cNvSpPr>
            <a:spLocks noGrp="1"/>
          </p:cNvSpPr>
          <p:nvPr>
            <p:ph type="title"/>
          </p:nvPr>
        </p:nvSpPr>
        <p:spPr>
          <a:xfrm>
            <a:off x="251520" y="116632"/>
            <a:ext cx="8568952" cy="1178768"/>
          </a:xfrm>
        </p:spPr>
        <p:txBody>
          <a:bodyPr>
            <a:noAutofit/>
          </a:bodyPr>
          <a:lstStyle/>
          <a:p>
            <a:pPr algn="ctr" rtl="1"/>
            <a:r>
              <a:rPr lang="ar-JO" sz="8000" dirty="0" smtClean="0">
                <a:solidFill>
                  <a:srgbClr val="FFFF00"/>
                </a:solidFill>
                <a:latin typeface="Simplified Arabic" panose="02020603050405020304" pitchFamily="18" charset="-78"/>
                <a:cs typeface="Simplified Arabic" panose="02020603050405020304" pitchFamily="18" charset="-78"/>
              </a:rPr>
              <a:t>صعوبات عملية التخطيط</a:t>
            </a:r>
            <a:endParaRPr lang="en-US" sz="7200" b="1" spc="-25" dirty="0">
              <a:solidFill>
                <a:srgbClr val="FFFF00"/>
              </a:solidFill>
              <a:latin typeface="Simplified Arabic" panose="02020603050405020304" pitchFamily="18" charset="-78"/>
              <a:ea typeface="Times New Roman" panose="02020603050405020304" pitchFamily="18" charset="0"/>
              <a:cs typeface="Simplified Arabic" panose="02020603050405020304" pitchFamily="18" charset="-78"/>
            </a:endParaRPr>
          </a:p>
        </p:txBody>
      </p:sp>
    </p:spTree>
    <p:extLst>
      <p:ext uri="{BB962C8B-B14F-4D97-AF65-F5344CB8AC3E}">
        <p14:creationId xmlns:p14="http://schemas.microsoft.com/office/powerpoint/2010/main" val="35491335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6" presetClass="entr" presetSubtype="0" fill="hold" nodeType="clickEffect">
                                  <p:stCondLst>
                                    <p:cond delay="0"/>
                                  </p:stCondLst>
                                  <p:iterate type="lt">
                                    <p:tmPct val="10000"/>
                                  </p:iterate>
                                  <p:childTnLst>
                                    <p:set>
                                      <p:cBhvr>
                                        <p:cTn id="13" dur="1" fill="hold">
                                          <p:stCondLst>
                                            <p:cond delay="0"/>
                                          </p:stCondLst>
                                        </p:cTn>
                                        <p:tgtEl>
                                          <p:spTgt spid="2">
                                            <p:txEl>
                                              <p:pRg st="4" end="4"/>
                                            </p:txEl>
                                          </p:spTgt>
                                        </p:tgtEl>
                                        <p:attrNameLst>
                                          <p:attrName>style.visibility</p:attrName>
                                        </p:attrNameLst>
                                      </p:cBhvr>
                                      <p:to>
                                        <p:strVal val="visible"/>
                                      </p:to>
                                    </p:set>
                                    <p:anim by="(-#ppt_w*2)" calcmode="lin" valueType="num">
                                      <p:cBhvr rctx="PPT">
                                        <p:cTn id="14" dur="500" autoRev="1" fill="hold">
                                          <p:stCondLst>
                                            <p:cond delay="0"/>
                                          </p:stCondLst>
                                        </p:cTn>
                                        <p:tgtEl>
                                          <p:spTgt spid="2">
                                            <p:txEl>
                                              <p:pRg st="4" end="4"/>
                                            </p:txEl>
                                          </p:spTgt>
                                        </p:tgtEl>
                                        <p:attrNameLst>
                                          <p:attrName>ppt_w</p:attrName>
                                        </p:attrNameLst>
                                      </p:cBhvr>
                                    </p:anim>
                                    <p:anim by="(#ppt_w*0.50)" calcmode="lin" valueType="num">
                                      <p:cBhvr>
                                        <p:cTn id="15" dur="500" decel="50000" autoRev="1" fill="hold">
                                          <p:stCondLst>
                                            <p:cond delay="0"/>
                                          </p:stCondLst>
                                        </p:cTn>
                                        <p:tgtEl>
                                          <p:spTgt spid="2">
                                            <p:txEl>
                                              <p:pRg st="4" end="4"/>
                                            </p:txEl>
                                          </p:spTgt>
                                        </p:tgtEl>
                                        <p:attrNameLst>
                                          <p:attrName>ppt_x</p:attrName>
                                        </p:attrNameLst>
                                      </p:cBhvr>
                                    </p:anim>
                                    <p:anim from="(-#ppt_h/2)" to="(#ppt_y)" calcmode="lin" valueType="num">
                                      <p:cBhvr>
                                        <p:cTn id="16" dur="1000" fill="hold">
                                          <p:stCondLst>
                                            <p:cond delay="0"/>
                                          </p:stCondLst>
                                        </p:cTn>
                                        <p:tgtEl>
                                          <p:spTgt spid="2">
                                            <p:txEl>
                                              <p:pRg st="4" end="4"/>
                                            </p:txEl>
                                          </p:spTgt>
                                        </p:tgtEl>
                                        <p:attrNameLst>
                                          <p:attrName>ppt_y</p:attrName>
                                        </p:attrNameLst>
                                      </p:cBhvr>
                                    </p:anim>
                                    <p:animRot by="21600000">
                                      <p:cBhvr>
                                        <p:cTn id="17" dur="1000" fill="hold">
                                          <p:stCondLst>
                                            <p:cond delay="0"/>
                                          </p:stCondLst>
                                        </p:cTn>
                                        <p:tgtEl>
                                          <p:spTgt spid="2">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628800"/>
            <a:ext cx="9036496" cy="5040560"/>
          </a:xfrm>
        </p:spPr>
        <p:txBody>
          <a:bodyPr>
            <a:normAutofit fontScale="25000" lnSpcReduction="20000"/>
          </a:bodyPr>
          <a:lstStyle/>
          <a:p>
            <a:pPr marL="514350" indent="-514350" algn="r" rtl="1">
              <a:buClr>
                <a:srgbClr val="FFFF00"/>
              </a:buClr>
              <a:buSzPct val="100000"/>
              <a:buFont typeface="+mj-cs"/>
              <a:buAutoNum type="arabic2Minus"/>
            </a:pPr>
            <a:endParaRPr lang="ar-JO" sz="3900" dirty="0" smtClean="0">
              <a:latin typeface="Simplified Arabic" panose="02020603050405020304" pitchFamily="18" charset="-78"/>
              <a:cs typeface="Simplified Arabic" panose="02020603050405020304" pitchFamily="18" charset="-78"/>
            </a:endParaRPr>
          </a:p>
          <a:p>
            <a:pPr marL="514350" indent="-514350" algn="r" rtl="1">
              <a:buClr>
                <a:srgbClr val="FFFF00"/>
              </a:buClr>
              <a:buSzPct val="100000"/>
              <a:buFont typeface="+mj-cs"/>
              <a:buAutoNum type="arabic2Minus"/>
            </a:pPr>
            <a:r>
              <a:rPr lang="ar-JO" sz="17600" dirty="0">
                <a:latin typeface="Simplified Arabic" panose="02020603050405020304" pitchFamily="18" charset="-78"/>
                <a:cs typeface="Simplified Arabic" panose="02020603050405020304" pitchFamily="18" charset="-78"/>
              </a:rPr>
              <a:t>ضعف الالتزام</a:t>
            </a:r>
          </a:p>
          <a:p>
            <a:pPr marL="514350" indent="-514350" algn="r" rtl="1">
              <a:buFont typeface="+mj-cs"/>
              <a:buAutoNum type="arabic2Minus"/>
            </a:pPr>
            <a:endParaRPr lang="ar-JO" sz="17600" dirty="0">
              <a:latin typeface="Simplified Arabic" panose="02020603050405020304" pitchFamily="18" charset="-78"/>
              <a:cs typeface="Simplified Arabic" panose="02020603050405020304" pitchFamily="18" charset="-78"/>
            </a:endParaRPr>
          </a:p>
          <a:p>
            <a:pPr marL="514350" indent="-514350" algn="r" rtl="1">
              <a:buClr>
                <a:srgbClr val="FFFF00"/>
              </a:buClr>
              <a:buSzPct val="100000"/>
              <a:buFont typeface="+mj-cs"/>
              <a:buAutoNum type="arabic2Minus"/>
            </a:pPr>
            <a:r>
              <a:rPr lang="ar-JO" sz="17600" dirty="0">
                <a:latin typeface="Simplified Arabic" panose="02020603050405020304" pitchFamily="18" charset="-78"/>
                <a:cs typeface="Simplified Arabic" panose="02020603050405020304" pitchFamily="18" charset="-78"/>
              </a:rPr>
              <a:t> الخلط بين دراسات التخطيط والخطط</a:t>
            </a:r>
          </a:p>
          <a:p>
            <a:pPr marL="514350" indent="-514350" algn="r" rtl="1">
              <a:buFont typeface="+mj-cs"/>
              <a:buAutoNum type="arabic2Minus"/>
            </a:pPr>
            <a:endParaRPr lang="ar-JO" sz="17600" dirty="0">
              <a:latin typeface="Simplified Arabic" panose="02020603050405020304" pitchFamily="18" charset="-78"/>
              <a:cs typeface="Simplified Arabic" panose="02020603050405020304" pitchFamily="18" charset="-78"/>
            </a:endParaRPr>
          </a:p>
          <a:p>
            <a:pPr marL="514350" indent="-514350" algn="r" rtl="1">
              <a:buClr>
                <a:srgbClr val="FFFF00"/>
              </a:buClr>
              <a:buSzPct val="100000"/>
              <a:buFont typeface="+mj-cs"/>
              <a:buAutoNum type="arabic2Minus"/>
            </a:pPr>
            <a:r>
              <a:rPr lang="ar-JO" sz="17600" dirty="0">
                <a:latin typeface="Simplified Arabic" panose="02020603050405020304" pitchFamily="18" charset="-78"/>
                <a:cs typeface="Simplified Arabic" panose="02020603050405020304" pitchFamily="18" charset="-78"/>
              </a:rPr>
              <a:t> الاقتصار على الخبرة في التخطيط</a:t>
            </a:r>
          </a:p>
          <a:p>
            <a:pPr marL="514350" indent="-514350" algn="r" rtl="1">
              <a:buClr>
                <a:srgbClr val="FFFF00"/>
              </a:buClr>
              <a:buSzPct val="100000"/>
              <a:buFont typeface="+mj-cs"/>
              <a:buAutoNum type="arabic2Minus"/>
            </a:pPr>
            <a:endParaRPr lang="ar-JO" sz="12300" dirty="0">
              <a:latin typeface="Simplified Arabic" panose="02020603050405020304" pitchFamily="18" charset="-78"/>
              <a:cs typeface="Simplified Arabic" panose="02020603050405020304" pitchFamily="18" charset="-78"/>
            </a:endParaRPr>
          </a:p>
          <a:p>
            <a:pPr marL="514350" indent="-514350" algn="r" rtl="1">
              <a:buClr>
                <a:srgbClr val="FFFF00"/>
              </a:buClr>
              <a:buSzPct val="100000"/>
              <a:buFont typeface="+mj-cs"/>
              <a:buAutoNum type="arabic2Minus"/>
            </a:pPr>
            <a:r>
              <a:rPr lang="ar-JO" sz="17600" dirty="0">
                <a:latin typeface="Simplified Arabic" panose="02020603050405020304" pitchFamily="18" charset="-78"/>
                <a:cs typeface="Simplified Arabic" panose="02020603050405020304" pitchFamily="18" charset="-78"/>
              </a:rPr>
              <a:t>مقاومة التغيير </a:t>
            </a:r>
          </a:p>
          <a:p>
            <a:pPr marL="514350" indent="-514350" algn="r" rtl="1">
              <a:buFont typeface="+mj-cs"/>
              <a:buAutoNum type="arabic2Minus"/>
            </a:pPr>
            <a:endParaRPr lang="ar-JO" sz="3200" dirty="0">
              <a:solidFill>
                <a:srgbClr val="FFFF00"/>
              </a:solidFill>
              <a:latin typeface="Simplified Arabic" panose="02020603050405020304" pitchFamily="18" charset="-78"/>
              <a:cs typeface="Simplified Arabic" panose="02020603050405020304" pitchFamily="18" charset="-78"/>
            </a:endParaRPr>
          </a:p>
          <a:p>
            <a:pPr marL="0" indent="0" algn="r" rtl="1">
              <a:buNone/>
            </a:pP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smtClean="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755576" y="274638"/>
            <a:ext cx="7920880" cy="1020762"/>
          </a:xfrm>
        </p:spPr>
        <p:txBody>
          <a:bodyPr>
            <a:noAutofit/>
          </a:bodyPr>
          <a:lstStyle/>
          <a:p>
            <a:pPr algn="ctr" rtl="1"/>
            <a:r>
              <a:rPr lang="en-GB" sz="6400" dirty="0">
                <a:solidFill>
                  <a:srgbClr val="FFFF00"/>
                </a:solidFill>
                <a:latin typeface="Simplified Arabic" panose="02020603050405020304" pitchFamily="18" charset="-78"/>
                <a:cs typeface="Simplified Arabic" panose="02020603050405020304" pitchFamily="18" charset="-78"/>
              </a:rPr>
              <a:t/>
            </a:r>
            <a:br>
              <a:rPr lang="en-GB" sz="6400" dirty="0">
                <a:solidFill>
                  <a:srgbClr val="FFFF00"/>
                </a:solidFill>
                <a:latin typeface="Simplified Arabic" panose="02020603050405020304" pitchFamily="18" charset="-78"/>
                <a:cs typeface="Simplified Arabic" panose="02020603050405020304" pitchFamily="18" charset="-78"/>
              </a:rPr>
            </a:br>
            <a:r>
              <a:rPr lang="en-GB" sz="6400" dirty="0" smtClean="0">
                <a:solidFill>
                  <a:srgbClr val="FFFF00"/>
                </a:solidFill>
                <a:latin typeface="Simplified Arabic" panose="02020603050405020304" pitchFamily="18" charset="-78"/>
                <a:cs typeface="Simplified Arabic" panose="02020603050405020304" pitchFamily="18" charset="-78"/>
              </a:rPr>
              <a:t/>
            </a:r>
            <a:br>
              <a:rPr lang="en-GB" sz="6400" dirty="0" smtClean="0">
                <a:solidFill>
                  <a:srgbClr val="FFFF00"/>
                </a:solidFill>
                <a:latin typeface="Simplified Arabic" panose="02020603050405020304" pitchFamily="18" charset="-78"/>
                <a:cs typeface="Simplified Arabic" panose="02020603050405020304" pitchFamily="18" charset="-78"/>
              </a:rPr>
            </a:br>
            <a:r>
              <a:rPr lang="en-GB" sz="6400" dirty="0">
                <a:solidFill>
                  <a:srgbClr val="FFFF00"/>
                </a:solidFill>
                <a:latin typeface="Simplified Arabic" panose="02020603050405020304" pitchFamily="18" charset="-78"/>
                <a:cs typeface="Simplified Arabic" panose="02020603050405020304" pitchFamily="18" charset="-78"/>
              </a:rPr>
              <a:t/>
            </a:r>
            <a:br>
              <a:rPr lang="en-GB" sz="6400" dirty="0">
                <a:solidFill>
                  <a:srgbClr val="FFFF00"/>
                </a:solidFill>
                <a:latin typeface="Simplified Arabic" panose="02020603050405020304" pitchFamily="18" charset="-78"/>
                <a:cs typeface="Simplified Arabic" panose="02020603050405020304" pitchFamily="18" charset="-78"/>
              </a:rPr>
            </a:br>
            <a:r>
              <a:rPr lang="ar-JO" sz="6400" dirty="0" smtClean="0">
                <a:solidFill>
                  <a:srgbClr val="FFFF00"/>
                </a:solidFill>
                <a:latin typeface="Simplified Arabic" panose="02020603050405020304" pitchFamily="18" charset="-78"/>
                <a:cs typeface="Simplified Arabic" panose="02020603050405020304" pitchFamily="18" charset="-78"/>
              </a:rPr>
              <a:t>صعوبات </a:t>
            </a:r>
            <a:r>
              <a:rPr lang="ar-JO" sz="6400" dirty="0">
                <a:solidFill>
                  <a:srgbClr val="FFFF00"/>
                </a:solidFill>
                <a:latin typeface="Simplified Arabic" panose="02020603050405020304" pitchFamily="18" charset="-78"/>
                <a:cs typeface="Simplified Arabic" panose="02020603050405020304" pitchFamily="18" charset="-78"/>
              </a:rPr>
              <a:t>نابعة من الأشخاص </a:t>
            </a:r>
          </a:p>
        </p:txBody>
      </p:sp>
    </p:spTree>
    <p:extLst>
      <p:ext uri="{BB962C8B-B14F-4D97-AF65-F5344CB8AC3E}">
        <p14:creationId xmlns:p14="http://schemas.microsoft.com/office/powerpoint/2010/main" val="284613071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fade">
                                      <p:cBhvr>
                                        <p:cTn id="21" dur="1000"/>
                                        <p:tgtEl>
                                          <p:spTgt spid="2">
                                            <p:txEl>
                                              <p:pRg st="5" end="5"/>
                                            </p:txEl>
                                          </p:spTgt>
                                        </p:tgtEl>
                                      </p:cBhvr>
                                    </p:animEffect>
                                    <p:anim calcmode="lin" valueType="num">
                                      <p:cBhvr>
                                        <p:cTn id="22"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fade">
                                      <p:cBhvr>
                                        <p:cTn id="28" dur="1000"/>
                                        <p:tgtEl>
                                          <p:spTgt spid="2">
                                            <p:txEl>
                                              <p:pRg st="7" end="7"/>
                                            </p:txEl>
                                          </p:spTgt>
                                        </p:tgtEl>
                                      </p:cBhvr>
                                    </p:animEffect>
                                    <p:anim calcmode="lin" valueType="num">
                                      <p:cBhvr>
                                        <p:cTn id="29"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animEffect transition="in" filter="fade">
                                      <p:cBhvr>
                                        <p:cTn id="35" dur="1000"/>
                                        <p:tgtEl>
                                          <p:spTgt spid="2">
                                            <p:txEl>
                                              <p:pRg st="9" end="9"/>
                                            </p:txEl>
                                          </p:spTgt>
                                        </p:tgtEl>
                                      </p:cBhvr>
                                    </p:animEffect>
                                    <p:anim calcmode="lin" valueType="num">
                                      <p:cBhvr>
                                        <p:cTn id="36"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628800"/>
            <a:ext cx="9036496" cy="5040560"/>
          </a:xfrm>
        </p:spPr>
        <p:txBody>
          <a:bodyPr>
            <a:normAutofit fontScale="25000" lnSpcReduction="20000"/>
          </a:bodyPr>
          <a:lstStyle/>
          <a:p>
            <a:pPr marL="514350" indent="-514350" algn="r" rtl="1">
              <a:buClr>
                <a:srgbClr val="FFFF00"/>
              </a:buClr>
              <a:buSzPct val="100000"/>
              <a:buFont typeface="+mj-cs"/>
              <a:buAutoNum type="arabic2Minus"/>
            </a:pPr>
            <a:endParaRPr lang="ar-JO" sz="3900" dirty="0" smtClean="0">
              <a:latin typeface="Simplified Arabic" panose="02020603050405020304" pitchFamily="18" charset="-78"/>
              <a:cs typeface="Simplified Arabic" panose="02020603050405020304" pitchFamily="18" charset="-78"/>
            </a:endParaRPr>
          </a:p>
          <a:p>
            <a:pPr marL="514350" indent="-514350" algn="r" rtl="1">
              <a:buClr>
                <a:srgbClr val="FFFF00"/>
              </a:buClr>
              <a:buSzPct val="100000"/>
              <a:buFont typeface="+mj-cs"/>
              <a:buAutoNum type="arabic2Minus"/>
            </a:pPr>
            <a:r>
              <a:rPr lang="ar-JO" sz="17600" dirty="0" smtClean="0">
                <a:latin typeface="Simplified Arabic" panose="02020603050405020304" pitchFamily="18" charset="-78"/>
                <a:cs typeface="Simplified Arabic" panose="02020603050405020304" pitchFamily="18" charset="-78"/>
              </a:rPr>
              <a:t>التحصّل على معلومات دقيقة</a:t>
            </a:r>
            <a:endParaRPr lang="ar-JO" sz="17600" dirty="0">
              <a:latin typeface="Simplified Arabic" panose="02020603050405020304" pitchFamily="18" charset="-78"/>
              <a:cs typeface="Simplified Arabic" panose="02020603050405020304" pitchFamily="18" charset="-78"/>
            </a:endParaRPr>
          </a:p>
          <a:p>
            <a:pPr marL="514350" indent="-514350" algn="r" rtl="1">
              <a:buFont typeface="+mj-cs"/>
              <a:buAutoNum type="arabic2Minus"/>
            </a:pPr>
            <a:endParaRPr lang="ar-JO" sz="17600" dirty="0">
              <a:latin typeface="Simplified Arabic" panose="02020603050405020304" pitchFamily="18" charset="-78"/>
              <a:cs typeface="Simplified Arabic" panose="02020603050405020304" pitchFamily="18" charset="-78"/>
            </a:endParaRPr>
          </a:p>
          <a:p>
            <a:pPr marL="514350" indent="-514350" algn="r" rtl="1">
              <a:buClr>
                <a:srgbClr val="FFFF00"/>
              </a:buClr>
              <a:buSzPct val="100000"/>
              <a:buFont typeface="+mj-cs"/>
              <a:buAutoNum type="arabic2Minus"/>
            </a:pPr>
            <a:r>
              <a:rPr lang="ar-JO" sz="17600" dirty="0">
                <a:latin typeface="Simplified Arabic" panose="02020603050405020304" pitchFamily="18" charset="-78"/>
                <a:cs typeface="Simplified Arabic" panose="02020603050405020304" pitchFamily="18" charset="-78"/>
              </a:rPr>
              <a:t> </a:t>
            </a:r>
            <a:r>
              <a:rPr lang="ar-JO" sz="17600" dirty="0" smtClean="0">
                <a:latin typeface="Simplified Arabic" panose="02020603050405020304" pitchFamily="18" charset="-78"/>
                <a:cs typeface="Simplified Arabic" panose="02020603050405020304" pitchFamily="18" charset="-78"/>
              </a:rPr>
              <a:t>التغيّر السريع </a:t>
            </a:r>
            <a:endParaRPr lang="ar-JO" sz="17600" dirty="0">
              <a:latin typeface="Simplified Arabic" panose="02020603050405020304" pitchFamily="18" charset="-78"/>
              <a:cs typeface="Simplified Arabic" panose="02020603050405020304" pitchFamily="18" charset="-78"/>
            </a:endParaRPr>
          </a:p>
          <a:p>
            <a:pPr marL="514350" indent="-514350" algn="r" rtl="1">
              <a:buFont typeface="+mj-cs"/>
              <a:buAutoNum type="arabic2Minus"/>
            </a:pPr>
            <a:endParaRPr lang="ar-JO" sz="17600" dirty="0">
              <a:latin typeface="Simplified Arabic" panose="02020603050405020304" pitchFamily="18" charset="-78"/>
              <a:cs typeface="Simplified Arabic" panose="02020603050405020304" pitchFamily="18" charset="-78"/>
            </a:endParaRPr>
          </a:p>
          <a:p>
            <a:pPr marL="514350" indent="-514350" algn="r" rtl="1">
              <a:buClr>
                <a:srgbClr val="FFFF00"/>
              </a:buClr>
              <a:buSzPct val="100000"/>
              <a:buFont typeface="+mj-cs"/>
              <a:buAutoNum type="arabic2Minus"/>
            </a:pPr>
            <a:r>
              <a:rPr lang="ar-JO" sz="17600" dirty="0">
                <a:latin typeface="Simplified Arabic" panose="02020603050405020304" pitchFamily="18" charset="-78"/>
                <a:cs typeface="Simplified Arabic" panose="02020603050405020304" pitchFamily="18" charset="-78"/>
              </a:rPr>
              <a:t> </a:t>
            </a:r>
            <a:r>
              <a:rPr lang="ar-JO" sz="17600" dirty="0" smtClean="0">
                <a:latin typeface="Simplified Arabic" panose="02020603050405020304" pitchFamily="18" charset="-78"/>
                <a:cs typeface="Simplified Arabic" panose="02020603050405020304" pitchFamily="18" charset="-78"/>
              </a:rPr>
              <a:t>قلة المرونة</a:t>
            </a:r>
            <a:endParaRPr lang="ar-JO" sz="17600" dirty="0">
              <a:latin typeface="Simplified Arabic" panose="02020603050405020304" pitchFamily="18" charset="-78"/>
              <a:cs typeface="Simplified Arabic" panose="02020603050405020304" pitchFamily="18" charset="-78"/>
            </a:endParaRPr>
          </a:p>
          <a:p>
            <a:pPr marL="514350" indent="-514350" algn="r" rtl="1">
              <a:buClr>
                <a:srgbClr val="FFFF00"/>
              </a:buClr>
              <a:buSzPct val="100000"/>
              <a:buFont typeface="+mj-cs"/>
              <a:buAutoNum type="arabic2Minus"/>
            </a:pPr>
            <a:endParaRPr lang="ar-JO" sz="12300" dirty="0">
              <a:latin typeface="Simplified Arabic" panose="02020603050405020304" pitchFamily="18" charset="-78"/>
              <a:cs typeface="Simplified Arabic" panose="02020603050405020304" pitchFamily="18" charset="-78"/>
            </a:endParaRPr>
          </a:p>
          <a:p>
            <a:pPr marL="514350" indent="-514350" algn="r" rtl="1">
              <a:buClr>
                <a:srgbClr val="FFFF00"/>
              </a:buClr>
              <a:buSzPct val="100000"/>
              <a:buFont typeface="+mj-cs"/>
              <a:buAutoNum type="arabic2Minus"/>
            </a:pPr>
            <a:r>
              <a:rPr lang="ar-JO" sz="17600" dirty="0">
                <a:latin typeface="Simplified Arabic" panose="02020603050405020304" pitchFamily="18" charset="-78"/>
                <a:cs typeface="Simplified Arabic" panose="02020603050405020304" pitchFamily="18" charset="-78"/>
              </a:rPr>
              <a:t> </a:t>
            </a:r>
            <a:r>
              <a:rPr lang="ar-JO" sz="17600" dirty="0" smtClean="0">
                <a:latin typeface="Simplified Arabic" panose="02020603050405020304" pitchFamily="18" charset="-78"/>
                <a:cs typeface="Simplified Arabic" panose="02020603050405020304" pitchFamily="18" charset="-78"/>
              </a:rPr>
              <a:t>الوقت والتكلفة</a:t>
            </a:r>
            <a:endParaRPr lang="ar-JO" sz="17600" dirty="0">
              <a:latin typeface="Simplified Arabic" panose="02020603050405020304" pitchFamily="18" charset="-78"/>
              <a:cs typeface="Simplified Arabic" panose="02020603050405020304" pitchFamily="18" charset="-78"/>
            </a:endParaRPr>
          </a:p>
          <a:p>
            <a:pPr marL="514350" indent="-514350" algn="r" rtl="1">
              <a:buFont typeface="+mj-cs"/>
              <a:buAutoNum type="arabic2Minus"/>
            </a:pPr>
            <a:endParaRPr lang="ar-JO" sz="3200" dirty="0">
              <a:solidFill>
                <a:srgbClr val="FFFF00"/>
              </a:solidFill>
              <a:latin typeface="Simplified Arabic" panose="02020603050405020304" pitchFamily="18" charset="-78"/>
              <a:cs typeface="Simplified Arabic" panose="02020603050405020304" pitchFamily="18" charset="-78"/>
            </a:endParaRPr>
          </a:p>
          <a:p>
            <a:pPr marL="0" indent="0" algn="r" rtl="1">
              <a:buNone/>
            </a:pP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smtClean="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755576" y="274638"/>
            <a:ext cx="7920880" cy="1020762"/>
          </a:xfrm>
        </p:spPr>
        <p:txBody>
          <a:bodyPr>
            <a:noAutofit/>
          </a:bodyPr>
          <a:lstStyle/>
          <a:p>
            <a:pPr algn="ctr" rtl="1"/>
            <a:r>
              <a:rPr lang="en-GB" sz="6400" dirty="0">
                <a:solidFill>
                  <a:srgbClr val="FFFF00"/>
                </a:solidFill>
                <a:latin typeface="Simplified Arabic" panose="02020603050405020304" pitchFamily="18" charset="-78"/>
                <a:cs typeface="Simplified Arabic" panose="02020603050405020304" pitchFamily="18" charset="-78"/>
              </a:rPr>
              <a:t/>
            </a:r>
            <a:br>
              <a:rPr lang="en-GB" sz="6400" dirty="0">
                <a:solidFill>
                  <a:srgbClr val="FFFF00"/>
                </a:solidFill>
                <a:latin typeface="Simplified Arabic" panose="02020603050405020304" pitchFamily="18" charset="-78"/>
                <a:cs typeface="Simplified Arabic" panose="02020603050405020304" pitchFamily="18" charset="-78"/>
              </a:rPr>
            </a:br>
            <a:r>
              <a:rPr lang="en-GB" sz="6400" dirty="0" smtClean="0">
                <a:solidFill>
                  <a:srgbClr val="FFFF00"/>
                </a:solidFill>
                <a:latin typeface="Simplified Arabic" panose="02020603050405020304" pitchFamily="18" charset="-78"/>
                <a:cs typeface="Simplified Arabic" panose="02020603050405020304" pitchFamily="18" charset="-78"/>
              </a:rPr>
              <a:t/>
            </a:r>
            <a:br>
              <a:rPr lang="en-GB" sz="6400" dirty="0" smtClean="0">
                <a:solidFill>
                  <a:srgbClr val="FFFF00"/>
                </a:solidFill>
                <a:latin typeface="Simplified Arabic" panose="02020603050405020304" pitchFamily="18" charset="-78"/>
                <a:cs typeface="Simplified Arabic" panose="02020603050405020304" pitchFamily="18" charset="-78"/>
              </a:rPr>
            </a:br>
            <a:r>
              <a:rPr lang="en-GB" sz="6400" dirty="0">
                <a:solidFill>
                  <a:srgbClr val="FFFF00"/>
                </a:solidFill>
                <a:latin typeface="Simplified Arabic" panose="02020603050405020304" pitchFamily="18" charset="-78"/>
                <a:cs typeface="Simplified Arabic" panose="02020603050405020304" pitchFamily="18" charset="-78"/>
              </a:rPr>
              <a:t/>
            </a:r>
            <a:br>
              <a:rPr lang="en-GB" sz="6400" dirty="0">
                <a:solidFill>
                  <a:srgbClr val="FFFF00"/>
                </a:solidFill>
                <a:latin typeface="Simplified Arabic" panose="02020603050405020304" pitchFamily="18" charset="-78"/>
                <a:cs typeface="Simplified Arabic" panose="02020603050405020304" pitchFamily="18" charset="-78"/>
              </a:rPr>
            </a:br>
            <a:r>
              <a:rPr lang="ar-JO" sz="6400" dirty="0" smtClean="0">
                <a:solidFill>
                  <a:srgbClr val="FFFF00"/>
                </a:solidFill>
                <a:latin typeface="Simplified Arabic" panose="02020603050405020304" pitchFamily="18" charset="-78"/>
                <a:cs typeface="Simplified Arabic" panose="02020603050405020304" pitchFamily="18" charset="-78"/>
              </a:rPr>
              <a:t>صعوبات </a:t>
            </a:r>
            <a:r>
              <a:rPr lang="ar-JO" sz="6400" dirty="0">
                <a:solidFill>
                  <a:srgbClr val="FFFF00"/>
                </a:solidFill>
                <a:latin typeface="Simplified Arabic" panose="02020603050405020304" pitchFamily="18" charset="-78"/>
                <a:cs typeface="Simplified Arabic" panose="02020603050405020304" pitchFamily="18" charset="-78"/>
              </a:rPr>
              <a:t>نابعة من </a:t>
            </a:r>
            <a:r>
              <a:rPr lang="ar-JO" sz="6400" dirty="0" smtClean="0">
                <a:solidFill>
                  <a:srgbClr val="FFFF00"/>
                </a:solidFill>
                <a:latin typeface="Simplified Arabic" panose="02020603050405020304" pitchFamily="18" charset="-78"/>
                <a:cs typeface="Simplified Arabic" panose="02020603050405020304" pitchFamily="18" charset="-78"/>
              </a:rPr>
              <a:t>الخطة</a:t>
            </a:r>
            <a:endParaRPr lang="ar-JO" sz="6400" dirty="0">
              <a:solidFill>
                <a:srgbClr val="FFFF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60007915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fade">
                                      <p:cBhvr>
                                        <p:cTn id="21" dur="1000"/>
                                        <p:tgtEl>
                                          <p:spTgt spid="2">
                                            <p:txEl>
                                              <p:pRg st="5" end="5"/>
                                            </p:txEl>
                                          </p:spTgt>
                                        </p:tgtEl>
                                      </p:cBhvr>
                                    </p:animEffect>
                                    <p:anim calcmode="lin" valueType="num">
                                      <p:cBhvr>
                                        <p:cTn id="22"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fade">
                                      <p:cBhvr>
                                        <p:cTn id="28" dur="1000"/>
                                        <p:tgtEl>
                                          <p:spTgt spid="2">
                                            <p:txEl>
                                              <p:pRg st="7" end="7"/>
                                            </p:txEl>
                                          </p:spTgt>
                                        </p:tgtEl>
                                      </p:cBhvr>
                                    </p:animEffect>
                                    <p:anim calcmode="lin" valueType="num">
                                      <p:cBhvr>
                                        <p:cTn id="29"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animEffect transition="in" filter="fade">
                                      <p:cBhvr>
                                        <p:cTn id="35" dur="1000"/>
                                        <p:tgtEl>
                                          <p:spTgt spid="2">
                                            <p:txEl>
                                              <p:pRg st="9" end="9"/>
                                            </p:txEl>
                                          </p:spTgt>
                                        </p:tgtEl>
                                      </p:cBhvr>
                                    </p:animEffect>
                                    <p:anim calcmode="lin" valueType="num">
                                      <p:cBhvr>
                                        <p:cTn id="36"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700808"/>
            <a:ext cx="8568952" cy="4896544"/>
          </a:xfrm>
        </p:spPr>
        <p:txBody>
          <a:bodyPr>
            <a:normAutofit/>
          </a:bodyPr>
          <a:lstStyle/>
          <a:p>
            <a:pPr marL="0" indent="0" algn="r" rtl="1">
              <a:buNone/>
            </a:pPr>
            <a:r>
              <a:rPr lang="ar-JO" sz="4000" dirty="0" smtClean="0">
                <a:latin typeface="Simplified Arabic" panose="02020603050405020304" pitchFamily="18" charset="-78"/>
                <a:cs typeface="Simplified Arabic" panose="02020603050405020304" pitchFamily="18" charset="-78"/>
              </a:rPr>
              <a:t>نظرًا لمحورية وصدارة عملية التخطيط في وظيفة المدير فإنه ينبغي زيادة التركيز والرعاية لوظيفة التخطيط. ويمكن أن يتم ذلك عن طريق:</a:t>
            </a:r>
          </a:p>
          <a:p>
            <a:pPr marL="457200" indent="-457200" algn="r" rtl="1">
              <a:buAutoNum type="arabicParenR"/>
            </a:pPr>
            <a:r>
              <a:rPr lang="ar-JO" sz="3600" dirty="0" smtClean="0">
                <a:solidFill>
                  <a:srgbClr val="FFFF00"/>
                </a:solidFill>
                <a:latin typeface="Simplified Arabic" panose="02020603050405020304" pitchFamily="18" charset="-78"/>
                <a:cs typeface="Simplified Arabic" panose="02020603050405020304" pitchFamily="18" charset="-78"/>
              </a:rPr>
              <a:t>إلزامية التخطيط</a:t>
            </a:r>
          </a:p>
          <a:p>
            <a:pPr marL="457200" indent="-457200" algn="r" rtl="1">
              <a:buAutoNum type="arabicParenR"/>
            </a:pPr>
            <a:r>
              <a:rPr lang="ar-JO" sz="3600" dirty="0" smtClean="0">
                <a:solidFill>
                  <a:srgbClr val="FFFF00"/>
                </a:solidFill>
                <a:latin typeface="Simplified Arabic" panose="02020603050405020304" pitchFamily="18" charset="-78"/>
                <a:cs typeface="Simplified Arabic" panose="02020603050405020304" pitchFamily="18" charset="-78"/>
              </a:rPr>
              <a:t>دعم الإدارة العليا لوظيفة التخطيط</a:t>
            </a:r>
          </a:p>
          <a:p>
            <a:pPr marL="457200" indent="-457200" algn="r" rtl="1">
              <a:buAutoNum type="arabicParenR"/>
            </a:pPr>
            <a:r>
              <a:rPr lang="ar-JO" sz="3600" dirty="0" smtClean="0">
                <a:solidFill>
                  <a:srgbClr val="FFFF00"/>
                </a:solidFill>
                <a:latin typeface="Simplified Arabic" panose="02020603050405020304" pitchFamily="18" charset="-78"/>
                <a:cs typeface="Simplified Arabic" panose="02020603050405020304" pitchFamily="18" charset="-78"/>
              </a:rPr>
              <a:t>توفير الهيكل التنظيمي الملائم</a:t>
            </a:r>
          </a:p>
          <a:p>
            <a:pPr marL="457200" indent="-457200" algn="r" rtl="1">
              <a:buAutoNum type="arabicParenR"/>
            </a:pPr>
            <a:r>
              <a:rPr lang="ar-JO" sz="3600" dirty="0" smtClean="0">
                <a:solidFill>
                  <a:srgbClr val="FFFF00"/>
                </a:solidFill>
                <a:latin typeface="Simplified Arabic" panose="02020603050405020304" pitchFamily="18" charset="-78"/>
                <a:cs typeface="Simplified Arabic" panose="02020603050405020304" pitchFamily="18" charset="-78"/>
              </a:rPr>
              <a:t>المشاركة، المشاركة، ومن ثم المشاركة</a:t>
            </a:r>
          </a:p>
          <a:p>
            <a:pPr marL="0" indent="0" algn="r" rtl="1">
              <a:buNone/>
            </a:pPr>
            <a:endParaRPr lang="ar-JO" dirty="0">
              <a:solidFill>
                <a:srgbClr val="00B050"/>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86345" y="188640"/>
            <a:ext cx="8424936" cy="1164778"/>
          </a:xfrm>
        </p:spPr>
        <p:txBody>
          <a:bodyPr>
            <a:noAutofit/>
          </a:bodyPr>
          <a:lstStyle/>
          <a:p>
            <a:pPr algn="ctr" rtl="1"/>
            <a:r>
              <a:rPr lang="ar-JO" sz="6600" dirty="0" smtClean="0">
                <a:solidFill>
                  <a:srgbClr val="FFFF00"/>
                </a:solidFill>
                <a:latin typeface="Simplified Arabic" panose="02020603050405020304" pitchFamily="18" charset="-78"/>
                <a:cs typeface="Simplified Arabic" panose="02020603050405020304" pitchFamily="18" charset="-78"/>
              </a:rPr>
              <a:t>تحسين فعالية التخطيط</a:t>
            </a:r>
            <a:endParaRPr lang="ar-JO" sz="6600" dirty="0">
              <a:latin typeface="Simplified Arabic" panose="02020603050405020304" pitchFamily="18" charset="-78"/>
              <a:ea typeface="+mn-ea"/>
              <a:cs typeface="Simplified Arabic" panose="02020603050405020304" pitchFamily="18" charset="-78"/>
            </a:endParaRPr>
          </a:p>
        </p:txBody>
      </p:sp>
    </p:spTree>
    <p:extLst>
      <p:ext uri="{BB962C8B-B14F-4D97-AF65-F5344CB8AC3E}">
        <p14:creationId xmlns:p14="http://schemas.microsoft.com/office/powerpoint/2010/main" val="165589871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700808"/>
            <a:ext cx="8568952" cy="4896544"/>
          </a:xfrm>
        </p:spPr>
        <p:txBody>
          <a:bodyPr>
            <a:normAutofit/>
          </a:bodyPr>
          <a:lstStyle/>
          <a:p>
            <a:pPr marL="742950" indent="-742950" algn="r" rtl="1">
              <a:buSzPct val="101000"/>
              <a:buFont typeface="+mj-lt"/>
              <a:buAutoNum type="arabicParenR" startAt="5"/>
            </a:pPr>
            <a:r>
              <a:rPr lang="ar-JO" sz="4400" dirty="0" smtClean="0">
                <a:solidFill>
                  <a:srgbClr val="FFFF00"/>
                </a:solidFill>
                <a:latin typeface="Simplified Arabic" panose="02020603050405020304" pitchFamily="18" charset="-78"/>
                <a:cs typeface="Simplified Arabic" panose="02020603050405020304" pitchFamily="18" charset="-78"/>
              </a:rPr>
              <a:t>التكامل بين التخطيطيْن طويل الأمد وقصيره</a:t>
            </a:r>
          </a:p>
          <a:p>
            <a:pPr marL="457200" indent="-457200" algn="r" rtl="1">
              <a:buAutoNum type="arabicParenR" startAt="5"/>
            </a:pPr>
            <a:r>
              <a:rPr lang="ar-JO" sz="4800" dirty="0" smtClean="0">
                <a:solidFill>
                  <a:srgbClr val="FFFF00"/>
                </a:solidFill>
                <a:latin typeface="Simplified Arabic" panose="02020603050405020304" pitchFamily="18" charset="-78"/>
                <a:cs typeface="Simplified Arabic" panose="02020603050405020304" pitchFamily="18" charset="-78"/>
              </a:rPr>
              <a:t>مراعاة التغييرات واتجاهها</a:t>
            </a:r>
          </a:p>
          <a:p>
            <a:pPr marL="457200" indent="-457200" algn="r" rtl="1">
              <a:buAutoNum type="arabicParenR" startAt="5"/>
            </a:pPr>
            <a:r>
              <a:rPr lang="ar-JO" sz="4800" dirty="0" smtClean="0">
                <a:solidFill>
                  <a:srgbClr val="FFFF00"/>
                </a:solidFill>
                <a:latin typeface="Simplified Arabic" panose="02020603050405020304" pitchFamily="18" charset="-78"/>
                <a:cs typeface="Simplified Arabic" panose="02020603050405020304" pitchFamily="18" charset="-78"/>
              </a:rPr>
              <a:t>الوضوح مع الواقعية</a:t>
            </a:r>
          </a:p>
          <a:p>
            <a:pPr marL="457200" indent="-457200" algn="r" rtl="1">
              <a:buAutoNum type="arabicParenR" startAt="5"/>
            </a:pPr>
            <a:r>
              <a:rPr lang="ar-JO" sz="4800" dirty="0" smtClean="0">
                <a:solidFill>
                  <a:srgbClr val="FFFF00"/>
                </a:solidFill>
                <a:latin typeface="Simplified Arabic" panose="02020603050405020304" pitchFamily="18" charset="-78"/>
                <a:cs typeface="Simplified Arabic" panose="02020603050405020304" pitchFamily="18" charset="-78"/>
              </a:rPr>
              <a:t>المرونة</a:t>
            </a:r>
          </a:p>
          <a:p>
            <a:pPr marL="0" indent="0" algn="r" rtl="1">
              <a:buNone/>
            </a:pPr>
            <a:endParaRPr lang="ar-JO" dirty="0">
              <a:solidFill>
                <a:srgbClr val="00B050"/>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86345" y="188640"/>
            <a:ext cx="8424936" cy="1164778"/>
          </a:xfrm>
        </p:spPr>
        <p:txBody>
          <a:bodyPr>
            <a:noAutofit/>
          </a:bodyPr>
          <a:lstStyle/>
          <a:p>
            <a:pPr algn="ctr" rtl="1"/>
            <a:r>
              <a:rPr lang="ar-JO" sz="6600" dirty="0" smtClean="0">
                <a:latin typeface="Simplified Arabic" panose="02020603050405020304" pitchFamily="18" charset="-78"/>
                <a:cs typeface="Simplified Arabic" panose="02020603050405020304" pitchFamily="18" charset="-78"/>
              </a:rPr>
              <a:t>تابع/ تحسين فعالية التخطيط</a:t>
            </a:r>
            <a:endParaRPr lang="ar-JO" sz="6600" dirty="0">
              <a:latin typeface="Simplified Arabic" panose="02020603050405020304" pitchFamily="18" charset="-78"/>
              <a:ea typeface="+mn-ea"/>
              <a:cs typeface="Simplified Arabic" panose="02020603050405020304" pitchFamily="18" charset="-78"/>
            </a:endParaRPr>
          </a:p>
        </p:txBody>
      </p:sp>
    </p:spTree>
    <p:extLst>
      <p:ext uri="{BB962C8B-B14F-4D97-AF65-F5344CB8AC3E}">
        <p14:creationId xmlns:p14="http://schemas.microsoft.com/office/powerpoint/2010/main" val="71886721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700808"/>
            <a:ext cx="8568952" cy="4896544"/>
          </a:xfrm>
        </p:spPr>
        <p:txBody>
          <a:bodyPr>
            <a:normAutofit/>
          </a:bodyPr>
          <a:lstStyle/>
          <a:p>
            <a:pPr marL="0" indent="0" algn="r" rtl="1">
              <a:buSzPct val="101000"/>
              <a:buNone/>
            </a:pPr>
            <a:r>
              <a:rPr lang="ar-JO" sz="3600" dirty="0" smtClean="0">
                <a:latin typeface="Simplified Arabic" panose="02020603050405020304" pitchFamily="18" charset="-78"/>
                <a:cs typeface="Simplified Arabic" panose="02020603050405020304" pitchFamily="18" charset="-78"/>
              </a:rPr>
              <a:t>لنجاح أي عملية فإنه يجب تحقيق، ومتابعة، التوازن والتناسق بين أجزاء أو عناصر العملية. والتخطيط كجزء ابتدائي من علم، وعملية الإدارة يحتل أهمية متزايدة لدوره في تهيئة المناخ الملائم لتحقيق فعالية وظيفة المدير من حيث ترسيخ ثقافة قوية داخل المنظمة بأهمية تخطيط محدَّد ٍومنظّم ٍ يشترك فيه جميع أفراد المنظمة. </a:t>
            </a:r>
          </a:p>
          <a:p>
            <a:pPr marL="0" indent="0" algn="r" rtl="1">
              <a:buSzPct val="101000"/>
              <a:buNone/>
            </a:pPr>
            <a:endParaRPr lang="ar-JO" sz="3600" dirty="0" smtClean="0">
              <a:latin typeface="Simplified Arabic" panose="02020603050405020304" pitchFamily="18" charset="-78"/>
              <a:cs typeface="Simplified Arabic" panose="02020603050405020304" pitchFamily="18" charset="-78"/>
            </a:endParaRPr>
          </a:p>
          <a:p>
            <a:pPr marL="0" indent="0" algn="r" rtl="1">
              <a:buSzPct val="101000"/>
              <a:buNone/>
            </a:pPr>
            <a:endParaRPr lang="ar-JO" sz="3600" dirty="0">
              <a:latin typeface="Simplified Arabic" panose="02020603050405020304" pitchFamily="18" charset="-78"/>
              <a:cs typeface="Simplified Arabic" panose="02020603050405020304" pitchFamily="18" charset="-78"/>
            </a:endParaRPr>
          </a:p>
          <a:p>
            <a:pPr marL="0" indent="0" algn="r" rtl="1">
              <a:buSzPct val="101000"/>
              <a:buNone/>
            </a:pPr>
            <a:endParaRPr lang="ar-JO" sz="3600" dirty="0" smtClean="0">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251520" y="188640"/>
            <a:ext cx="8659761" cy="1164778"/>
          </a:xfrm>
        </p:spPr>
        <p:txBody>
          <a:bodyPr>
            <a:noAutofit/>
          </a:bodyPr>
          <a:lstStyle/>
          <a:p>
            <a:pPr algn="ctr" rtl="1"/>
            <a:r>
              <a:rPr lang="ar-JO" sz="6600" dirty="0" smtClean="0">
                <a:solidFill>
                  <a:srgbClr val="FFFF00"/>
                </a:solidFill>
                <a:latin typeface="Simplified Arabic" panose="02020603050405020304" pitchFamily="18" charset="-78"/>
                <a:cs typeface="Simplified Arabic" panose="02020603050405020304" pitchFamily="18" charset="-78"/>
              </a:rPr>
              <a:t>كلمة أخيرة حول وظيفة التخطيط</a:t>
            </a:r>
            <a:endParaRPr lang="ar-JO" sz="6600" dirty="0">
              <a:latin typeface="Simplified Arabic" panose="02020603050405020304" pitchFamily="18" charset="-78"/>
              <a:ea typeface="+mn-ea"/>
              <a:cs typeface="Simplified Arabic" panose="02020603050405020304" pitchFamily="18" charset="-78"/>
            </a:endParaRPr>
          </a:p>
        </p:txBody>
      </p:sp>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5167379" y="5013176"/>
            <a:ext cx="3816424" cy="1656184"/>
          </a:xfrm>
          <a:prstGeom prst="rect">
            <a:avLst/>
          </a:prstGeom>
        </p:spPr>
        <p:style>
          <a:lnRef idx="1">
            <a:schemeClr val="dk1"/>
          </a:lnRef>
          <a:fillRef idx="2">
            <a:schemeClr val="dk1"/>
          </a:fillRef>
          <a:effectRef idx="1">
            <a:schemeClr val="dk1"/>
          </a:effectRef>
          <a:fontRef idx="minor">
            <a:schemeClr val="dk1"/>
          </a:fontRef>
        </p:style>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1520" y="5013176"/>
            <a:ext cx="2952328" cy="1643216"/>
          </a:xfrm>
          <a:prstGeom prst="rect">
            <a:avLst/>
          </a:prstGeom>
        </p:spPr>
      </p:pic>
    </p:spTree>
    <p:extLst>
      <p:ext uri="{BB962C8B-B14F-4D97-AF65-F5344CB8AC3E}">
        <p14:creationId xmlns:p14="http://schemas.microsoft.com/office/powerpoint/2010/main" val="75164275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5"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500"/>
                                        <p:tgtEl>
                                          <p:spTgt spid="6"/>
                                        </p:tgtEl>
                                      </p:cBhvr>
                                    </p:animEffect>
                                    <p:anim calcmode="lin" valueType="num">
                                      <p:cBhvr>
                                        <p:cTn id="15" dur="1500" fill="hold"/>
                                        <p:tgtEl>
                                          <p:spTgt spid="6"/>
                                        </p:tgtEl>
                                        <p:attrNameLst>
                                          <p:attrName>style.rotation</p:attrName>
                                        </p:attrNameLst>
                                      </p:cBhvr>
                                      <p:tavLst>
                                        <p:tav tm="0">
                                          <p:val>
                                            <p:fltVal val="720"/>
                                          </p:val>
                                        </p:tav>
                                        <p:tav tm="100000">
                                          <p:val>
                                            <p:fltVal val="0"/>
                                          </p:val>
                                        </p:tav>
                                      </p:tavLst>
                                    </p:anim>
                                    <p:anim calcmode="lin" valueType="num">
                                      <p:cBhvr>
                                        <p:cTn id="16" dur="1500" fill="hold"/>
                                        <p:tgtEl>
                                          <p:spTgt spid="6"/>
                                        </p:tgtEl>
                                        <p:attrNameLst>
                                          <p:attrName>ppt_h</p:attrName>
                                        </p:attrNameLst>
                                      </p:cBhvr>
                                      <p:tavLst>
                                        <p:tav tm="0">
                                          <p:val>
                                            <p:fltVal val="0"/>
                                          </p:val>
                                        </p:tav>
                                        <p:tav tm="100000">
                                          <p:val>
                                            <p:strVal val="#ppt_h"/>
                                          </p:val>
                                        </p:tav>
                                      </p:tavLst>
                                    </p:anim>
                                    <p:anim calcmode="lin" valueType="num">
                                      <p:cBhvr>
                                        <p:cTn id="17" dur="1500" fill="hold"/>
                                        <p:tgtEl>
                                          <p:spTgt spid="6"/>
                                        </p:tgtEl>
                                        <p:attrNameLst>
                                          <p:attrName>ppt_w</p:attrName>
                                        </p:attrNameLst>
                                      </p:cBhvr>
                                      <p:tavLst>
                                        <p:tav tm="0">
                                          <p:val>
                                            <p:fltVal val="0"/>
                                          </p:val>
                                        </p:tav>
                                        <p:tav tm="100000">
                                          <p:val>
                                            <p:strVal val="#ppt_w"/>
                                          </p:val>
                                        </p:tav>
                                      </p:tavLst>
                                    </p:anim>
                                  </p:childTnLst>
                                </p:cTn>
                              </p:par>
                              <p:par>
                                <p:cTn id="18" presetID="35" presetClass="entr" presetSubtype="0" fill="hold"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500"/>
                                        <p:tgtEl>
                                          <p:spTgt spid="4"/>
                                        </p:tgtEl>
                                      </p:cBhvr>
                                    </p:animEffect>
                                    <p:anim calcmode="lin" valueType="num">
                                      <p:cBhvr>
                                        <p:cTn id="21" dur="1500" fill="hold"/>
                                        <p:tgtEl>
                                          <p:spTgt spid="4"/>
                                        </p:tgtEl>
                                        <p:attrNameLst>
                                          <p:attrName>style.rotation</p:attrName>
                                        </p:attrNameLst>
                                      </p:cBhvr>
                                      <p:tavLst>
                                        <p:tav tm="0">
                                          <p:val>
                                            <p:fltVal val="720"/>
                                          </p:val>
                                        </p:tav>
                                        <p:tav tm="100000">
                                          <p:val>
                                            <p:fltVal val="0"/>
                                          </p:val>
                                        </p:tav>
                                      </p:tavLst>
                                    </p:anim>
                                    <p:anim calcmode="lin" valueType="num">
                                      <p:cBhvr>
                                        <p:cTn id="22" dur="1500" fill="hold"/>
                                        <p:tgtEl>
                                          <p:spTgt spid="4"/>
                                        </p:tgtEl>
                                        <p:attrNameLst>
                                          <p:attrName>ppt_h</p:attrName>
                                        </p:attrNameLst>
                                      </p:cBhvr>
                                      <p:tavLst>
                                        <p:tav tm="0">
                                          <p:val>
                                            <p:fltVal val="0"/>
                                          </p:val>
                                        </p:tav>
                                        <p:tav tm="100000">
                                          <p:val>
                                            <p:strVal val="#ppt_h"/>
                                          </p:val>
                                        </p:tav>
                                      </p:tavLst>
                                    </p:anim>
                                    <p:anim calcmode="lin" valueType="num">
                                      <p:cBhvr>
                                        <p:cTn id="23" dur="1500" fill="hold"/>
                                        <p:tgtEl>
                                          <p:spTgt spid="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3568" y="260648"/>
            <a:ext cx="8229600" cy="1143000"/>
          </a:xfrm>
        </p:spPr>
        <p:txBody>
          <a:bodyPr>
            <a:normAutofit/>
          </a:bodyPr>
          <a:lstStyle/>
          <a:p>
            <a:pPr algn="ctr">
              <a:defRPr/>
            </a:pPr>
            <a:r>
              <a:rPr lang="ar-JO" sz="72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شكرًا </a:t>
            </a:r>
            <a:r>
              <a:rPr lang="ar-JO" sz="7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لحسن استماعكم</a:t>
            </a:r>
            <a:endParaRPr lang="en-US" sz="7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33795"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555776" y="2938590"/>
            <a:ext cx="4320480" cy="293868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746067134"/>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xmlns="" name="Student presentation" id="{61936DD2-5F1E-4CE5-AB4B-725D35FC9179}" vid="{60FEA300-D151-4B21-9955-901AC34D046A}"/>
    </a:ext>
  </a:extLst>
</a:theme>
</file>

<file path=docProps/app.xml><?xml version="1.0" encoding="utf-8"?>
<Properties xmlns="http://schemas.openxmlformats.org/officeDocument/2006/extended-properties" xmlns:vt="http://schemas.openxmlformats.org/officeDocument/2006/docPropsVTypes">
  <Template/>
  <TotalTime>1461</TotalTime>
  <Words>232</Words>
  <Application>Microsoft Office PowerPoint</Application>
  <PresentationFormat>On-screen Show (4:3)</PresentationFormat>
  <Paragraphs>56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Student presentation</vt:lpstr>
      <vt:lpstr>مقدمة في الإدارة   </vt:lpstr>
      <vt:lpstr>الأهداف التعليمية </vt:lpstr>
      <vt:lpstr>صعوبات عملية التخطيط</vt:lpstr>
      <vt:lpstr>   صعوبات نابعة من الأشخاص </vt:lpstr>
      <vt:lpstr>   صعوبات نابعة من الخطة</vt:lpstr>
      <vt:lpstr>تحسين فعالية التخطيط</vt:lpstr>
      <vt:lpstr>تابع/ تحسين فعالية التخطيط</vt:lpstr>
      <vt:lpstr>كلمة أخيرة حول وظيفة التخطيط</vt:lpstr>
      <vt:lpstr>شكرًا لحسن استماعكم</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Adobe 5CS</cp:lastModifiedBy>
  <cp:revision>141</cp:revision>
  <dcterms:created xsi:type="dcterms:W3CDTF">2017-07-08T08:19:39Z</dcterms:created>
  <dcterms:modified xsi:type="dcterms:W3CDTF">2018-08-12T11:40:34Z</dcterms:modified>
</cp:coreProperties>
</file>