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12" r:id="rId2"/>
    <p:sldId id="313" r:id="rId3"/>
    <p:sldId id="316" r:id="rId4"/>
    <p:sldId id="320" r:id="rId5"/>
    <p:sldId id="330" r:id="rId6"/>
    <p:sldId id="326" r:id="rId7"/>
    <p:sldId id="331" r:id="rId8"/>
    <p:sldId id="332" r:id="rId9"/>
    <p:sldId id="334" r:id="rId10"/>
    <p:sldId id="335" r:id="rId11"/>
    <p:sldId id="336" r:id="rId12"/>
    <p:sldId id="31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3D638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8/14/2018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51520" y="2276872"/>
            <a:ext cx="8640960" cy="2232248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الثاني: التخطيط واتخاذ القرارات الإدارية</a:t>
            </a:r>
            <a:endParaRPr lang="ar-JO" sz="4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الرابع: إعداد الإستراتيجيات وتنفيذها</a:t>
            </a: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16" y="188640"/>
            <a:ext cx="6859786" cy="2088232"/>
          </a:xfrm>
        </p:spPr>
        <p:txBody>
          <a:bodyPr/>
          <a:lstStyle/>
          <a:p>
            <a:pPr algn="ctr" rtl="1"/>
            <a:r>
              <a:rPr lang="ar-JO" sz="66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 </a:t>
            </a:r>
            <a: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  <a:t/>
            </a:r>
            <a:b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</a:br>
            <a:r>
              <a:rPr lang="ar-LB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293096"/>
            <a:ext cx="1371957" cy="17204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5549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568952" cy="4896544"/>
          </a:xfrm>
        </p:spPr>
        <p:txBody>
          <a:bodyPr>
            <a:normAutofit/>
          </a:bodyPr>
          <a:lstStyle/>
          <a:p>
            <a:pPr marL="0" indent="0" algn="r" rtl="1">
              <a:buSzPct val="101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SzPct val="101000"/>
              <a:buNone/>
            </a:pPr>
            <a:r>
              <a:rPr lang="ar-JO" sz="2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العوامل التي ينبغي الالتفات إليها للوصول </a:t>
            </a:r>
            <a:r>
              <a:rPr lang="ar-JO" sz="29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</a:t>
            </a:r>
            <a:r>
              <a:rPr lang="ar-JO" sz="2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تنفيذ سليم للإستراتيجيات هي: </a:t>
            </a:r>
            <a:endParaRPr lang="ar-JO" sz="29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القيادة</a:t>
            </a: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الهيكل التنظيمي</a:t>
            </a: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أنظمة رقابة فعالة</a:t>
            </a: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r>
              <a:rPr lang="ar-JO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موارد بشرية مؤهلة</a:t>
            </a: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endParaRPr lang="ar-JO" sz="20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59761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4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تنفيذ الإستراتيجيات</a:t>
            </a:r>
            <a:endParaRPr lang="ar-JO" sz="49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82925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568952" cy="4896544"/>
          </a:xfrm>
        </p:spPr>
        <p:txBody>
          <a:bodyPr>
            <a:normAutofit/>
          </a:bodyPr>
          <a:lstStyle/>
          <a:p>
            <a:pPr marL="0" indent="0" algn="r" rtl="1">
              <a:buSzPct val="101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r>
              <a:rPr lang="ar-JO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التغييرات السريعة والكثيرة في البيئة</a:t>
            </a: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r>
              <a:rPr lang="ar-JO" sz="30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التنافسية الحادة والمتزايدة باطّراد</a:t>
            </a: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r>
              <a:rPr lang="ar-JO" sz="3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تغيّر في طبيعة القوى العاملة المطلوبة</a:t>
            </a: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r>
              <a:rPr lang="ar-JO" sz="3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ندرة الموارد </a:t>
            </a: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r>
              <a:rPr lang="ar-JO" sz="30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زيادة الاهتمام بالتنمية المستدامة والحفاظ على البيئة</a:t>
            </a:r>
          </a:p>
          <a:p>
            <a:pPr algn="r" rtl="1">
              <a:buSzPct val="101000"/>
              <a:buFont typeface="Wingdings" panose="05000000000000000000" pitchFamily="2" charset="2"/>
              <a:buChar char="q"/>
            </a:pPr>
            <a:endParaRPr lang="ar-JO" sz="20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59761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التحديات الإستراتيجية المعاصرة </a:t>
            </a:r>
            <a:endParaRPr lang="ar-JO" sz="60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73100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</a:t>
            </a: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لحسن استماعكم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38590"/>
            <a:ext cx="4320480" cy="29386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50" y="1628800"/>
            <a:ext cx="8955846" cy="5449416"/>
          </a:xfrm>
        </p:spPr>
        <p:txBody>
          <a:bodyPr>
            <a:normAutofit/>
          </a:bodyPr>
          <a:lstStyle/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AutoNum type="arabicParenR"/>
            </a:pP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تعريف الإدارة الإستراتيجية</a:t>
            </a:r>
            <a:endParaRPr lang="ar-JO" sz="34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وصف </a:t>
            </a: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مستويات </a:t>
            </a:r>
            <a:r>
              <a:rPr lang="ar-JO" sz="3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الإستراتيجية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وصف </a:t>
            </a:r>
            <a:r>
              <a:rPr lang="ar-JO" sz="3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خطوات الإدارة </a:t>
            </a: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الإستراتيجية ومفهوم التحليل الرباعي (</a:t>
            </a:r>
            <a:r>
              <a:rPr lang="en-US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SWOT Analysis</a:t>
            </a: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ar-JO" sz="34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تعريف الإستراتيجيات على مستوى المنظمة</a:t>
            </a:r>
            <a:endParaRPr lang="ar-JO" sz="34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توضيح  الإستراتيجيات </a:t>
            </a:r>
            <a:r>
              <a:rPr lang="ar-JO" sz="3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على مستوى </a:t>
            </a: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وحدات الأعمال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توضيح  الاعتبارات الرئيسية في صياغة  الإستراتيجية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4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توضيح التغيرات التنظيمية لتحسين تنفيذ الإستراتيجيات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endParaRPr lang="ar-JO" sz="3500" spc="-25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80" y="332656"/>
            <a:ext cx="6859785" cy="1020762"/>
          </a:xfrm>
        </p:spPr>
        <p:txBody>
          <a:bodyPr>
            <a:norm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JO" altLang="en-US" sz="60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</a:t>
            </a:r>
            <a:r>
              <a:rPr lang="ar-JO" altLang="en-US" sz="60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التعليمية </a:t>
            </a:r>
            <a:endParaRPr lang="en-US" sz="60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50" y="1872988"/>
            <a:ext cx="9063350" cy="487182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الخطوات والقرارات التي تقوم بها المنظمة لإعداد وتنفيذ خططها الإستراتيجية التي بدورها تهدف </a:t>
            </a:r>
            <a:r>
              <a:rPr lang="ar-JO" sz="3200" dirty="0" err="1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لموضعة</a:t>
            </a: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 المنظمة ضمن حدود ومتغيرات بيئتها التي تعمل فيها.</a:t>
            </a:r>
          </a:p>
          <a:p>
            <a:pPr marL="0" indent="0" algn="r" rtl="1">
              <a:buNone/>
            </a:pP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هناك </a:t>
            </a:r>
            <a:r>
              <a:rPr lang="ar-JO" sz="32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3</a:t>
            </a: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 </a:t>
            </a: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أنواع أو مجموعات رئيسة للإدارة الإستراتيجية: إستراتيجيات النمو، إستراتيجيات الثبات، وإستراتيجيات التراجع.</a:t>
            </a: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CD29149-468C-4668-AA5C-666A6CC2B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1178768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الإستراتيجية؛ تعريفها وأنواعها</a:t>
            </a:r>
            <a:endParaRPr lang="en-US" sz="6000" b="1" spc="-25" dirty="0">
              <a:solidFill>
                <a:srgbClr val="FFFF00"/>
              </a:solidFill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509120"/>
            <a:ext cx="2160240" cy="209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13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48114"/>
            <a:ext cx="8655474" cy="4505221"/>
          </a:xfrm>
        </p:spPr>
        <p:txBody>
          <a:bodyPr>
            <a:normAutofit fontScale="25000" lnSpcReduction="20000"/>
          </a:bodyPr>
          <a:lstStyle/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endParaRPr lang="ar-JO" sz="39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r>
              <a:rPr lang="ar-JO" sz="18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مستوى المنظمة ككل</a:t>
            </a:r>
          </a:p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endParaRPr lang="ar-JO" sz="185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r>
              <a:rPr lang="ar-JO" sz="18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على مستوى وحدات الأعمال</a:t>
            </a:r>
          </a:p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endParaRPr lang="ar-JO" sz="185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r>
              <a:rPr lang="ar-JO" sz="185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18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مستوى الوحدات الوظيفية</a:t>
            </a:r>
            <a:endParaRPr lang="ar-JO" sz="135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Font typeface="+mj-cs"/>
              <a:buAutoNum type="arabic2Minus"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80920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600" b="1" u="sng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مستويات</a:t>
            </a:r>
            <a:r>
              <a:rPr 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72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الإستراتيجية</a:t>
            </a:r>
            <a:endParaRPr lang="ar-JO" sz="6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6130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28800"/>
            <a:ext cx="9036496" cy="5040560"/>
          </a:xfrm>
        </p:spPr>
        <p:txBody>
          <a:bodyPr>
            <a:normAutofit fontScale="92500" lnSpcReduction="20000"/>
          </a:bodyPr>
          <a:lstStyle/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endParaRPr lang="ar-JO" sz="39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خطوات عملية الإدارة الإستراتيجية تشتمل على الآتي:</a:t>
            </a:r>
          </a:p>
          <a:p>
            <a:pPr marL="0" indent="0" algn="r" rtl="1">
              <a:buNone/>
            </a:pPr>
            <a:r>
              <a:rPr lang="ar-JO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1) تحليل البيئة الخارجية</a:t>
            </a:r>
          </a:p>
          <a:p>
            <a:pPr marL="0" indent="0" algn="r" rtl="1">
              <a:buNone/>
            </a:pPr>
            <a:endParaRPr lang="ar-JO" sz="32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2) تحليل البيئة الداخلية</a:t>
            </a:r>
          </a:p>
          <a:p>
            <a:pPr marL="0" indent="0" algn="r" rtl="1">
              <a:buNone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3) تجديد أو مراجعة رسالة المنظمة وأهدافها الرئيسية وكذا إستراتيجياتها العامة</a:t>
            </a:r>
            <a:endParaRPr lang="ar-JO" sz="3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52928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عملية الإدارة </a:t>
            </a:r>
            <a:r>
              <a:rPr lang="ar-JO" sz="8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الإستراتيجية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00791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568952" cy="489654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1) على مستوى المنظمة ككل: </a:t>
            </a:r>
          </a:p>
          <a:p>
            <a:pPr marL="0" indent="0" algn="ct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مزيج الأعمال والأسواق التي ستتعامل معها المنظمة</a:t>
            </a:r>
          </a:p>
          <a:p>
            <a:pPr marL="0" indent="0" algn="r" rtl="1">
              <a:buNone/>
            </a:pP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2) على </a:t>
            </a:r>
            <a:r>
              <a:rPr lang="ar-JO" sz="4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مستوى </a:t>
            </a: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الوحدات الإنتاجية: </a:t>
            </a:r>
          </a:p>
          <a:p>
            <a:pPr marL="0" indent="0" algn="ct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تحديد طبيعة وكيفية المنافسة في قطاع أو مجال المنظمة</a:t>
            </a: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3) </a:t>
            </a:r>
            <a:r>
              <a:rPr lang="ar-JO" sz="4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مستوى </a:t>
            </a: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الدوائر الوظيفية: </a:t>
            </a:r>
            <a:endParaRPr lang="ar-JO" sz="4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ctr" rtl="1">
              <a:buNone/>
            </a:pPr>
            <a:r>
              <a:rPr lang="ar-JO" sz="28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كيفية دعم وتنفيذ خطط العمل في الإدارات والوحدات الرئيسية</a:t>
            </a:r>
            <a:endParaRPr lang="ar-JO" sz="28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4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18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345" y="188640"/>
            <a:ext cx="8424936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صياغة الإستراتيجيات</a:t>
            </a:r>
            <a:endParaRPr lang="ar-JO" sz="66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58987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006374"/>
              </p:ext>
            </p:extLst>
          </p:nvPr>
        </p:nvGraphicFramePr>
        <p:xfrm>
          <a:off x="1511660" y="1916832"/>
          <a:ext cx="6120680" cy="3024336"/>
        </p:xfrm>
        <a:graphic>
          <a:graphicData uri="http://schemas.openxmlformats.org/drawingml/2006/table">
            <a:tbl>
              <a:tblPr rtl="1" firstRow="1" bandRow="1">
                <a:tableStyleId>{69CF1AB2-1976-4502-BF36-3FF5EA218861}</a:tableStyleId>
              </a:tblPr>
              <a:tblGrid>
                <a:gridCol w="3060340"/>
                <a:gridCol w="3060340"/>
              </a:tblGrid>
              <a:tr h="1256445">
                <a:tc>
                  <a:txBody>
                    <a:bodyPr/>
                    <a:lstStyle/>
                    <a:p>
                      <a:pPr algn="ctr" rtl="1"/>
                      <a:endParaRPr lang="ar-JO" sz="2800" b="1" kern="1200" dirty="0" smtClean="0">
                        <a:solidFill>
                          <a:schemeClr val="dk1"/>
                        </a:solidFill>
                        <a:latin typeface="Simplified Arabic" panose="02020603050405020304" pitchFamily="18" charset="-78"/>
                        <a:ea typeface="+mn-ea"/>
                        <a:cs typeface="Simplified Arabic" panose="02020603050405020304" pitchFamily="18" charset="-78"/>
                      </a:endParaRPr>
                    </a:p>
                    <a:p>
                      <a:pPr algn="ctr" rtl="1"/>
                      <a:r>
                        <a:rPr lang="ar-JO" sz="2800" b="1" kern="1200" dirty="0" smtClean="0">
                          <a:solidFill>
                            <a:schemeClr val="dk1"/>
                          </a:solidFill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الطفولة</a:t>
                      </a:r>
                      <a:endParaRPr lang="ar-JO" sz="2800" b="1" kern="1200" dirty="0">
                        <a:solidFill>
                          <a:schemeClr val="dk1"/>
                        </a:solidFill>
                        <a:latin typeface="Simplified Arabic" panose="02020603050405020304" pitchFamily="18" charset="-78"/>
                        <a:ea typeface="+mn-ea"/>
                        <a:cs typeface="Simplified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kern="1200" dirty="0" smtClean="0">
                        <a:solidFill>
                          <a:schemeClr val="dk1"/>
                        </a:solidFill>
                        <a:latin typeface="Simplified Arabic" panose="02020603050405020304" pitchFamily="18" charset="-78"/>
                        <a:ea typeface="+mn-ea"/>
                        <a:cs typeface="Simplified Arabic" panose="02020603050405020304" pitchFamily="18" charset="-78"/>
                      </a:endParaRPr>
                    </a:p>
                    <a:p>
                      <a:pPr algn="ctr" rtl="1"/>
                      <a:r>
                        <a:rPr lang="ar-JO" sz="2800" b="1" kern="1200" dirty="0" smtClean="0">
                          <a:solidFill>
                            <a:schemeClr val="dk1"/>
                          </a:solidFill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الشباب</a:t>
                      </a:r>
                      <a:endParaRPr lang="ar-JO" sz="2800" b="1" kern="1200" dirty="0">
                        <a:solidFill>
                          <a:schemeClr val="dk1"/>
                        </a:solidFill>
                        <a:latin typeface="Simplified Arabic" panose="02020603050405020304" pitchFamily="18" charset="-78"/>
                        <a:ea typeface="+mn-ea"/>
                        <a:cs typeface="Simplified Arabic" panose="02020603050405020304" pitchFamily="18" charset="-78"/>
                      </a:endParaRPr>
                    </a:p>
                  </a:txBody>
                  <a:tcPr/>
                </a:tc>
              </a:tr>
              <a:tr h="1767891">
                <a:tc>
                  <a:txBody>
                    <a:bodyPr/>
                    <a:lstStyle/>
                    <a:p>
                      <a:pPr algn="ctr" rtl="1"/>
                      <a:endParaRPr lang="ar-JO" dirty="0" smtClean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  <a:p>
                      <a:pPr algn="ctr" rtl="1"/>
                      <a:r>
                        <a:rPr lang="ar-JO" sz="2800" b="1" dirty="0" smtClean="0"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الشيخوخة</a:t>
                      </a:r>
                      <a:endParaRPr lang="ar-JO" b="1" dirty="0"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sz="1800" kern="1200" dirty="0" smtClean="0">
                        <a:solidFill>
                          <a:schemeClr val="dk1"/>
                        </a:solidFill>
                        <a:latin typeface="Simplified Arabic" panose="02020603050405020304" pitchFamily="18" charset="-78"/>
                        <a:ea typeface="+mn-ea"/>
                        <a:cs typeface="Simplified Arabic" panose="02020603050405020304" pitchFamily="18" charset="-78"/>
                      </a:endParaRPr>
                    </a:p>
                    <a:p>
                      <a:pPr algn="ctr" rtl="1"/>
                      <a:r>
                        <a:rPr lang="ar-JO" sz="2800" b="1" kern="1200" dirty="0" smtClean="0">
                          <a:solidFill>
                            <a:schemeClr val="dk1"/>
                          </a:solidFill>
                          <a:latin typeface="Simplified Arabic" panose="02020603050405020304" pitchFamily="18" charset="-78"/>
                          <a:ea typeface="+mn-ea"/>
                          <a:cs typeface="Simplified Arabic" panose="02020603050405020304" pitchFamily="18" charset="-78"/>
                        </a:rPr>
                        <a:t>الكهولة</a:t>
                      </a:r>
                      <a:endParaRPr lang="ar-JO" sz="1800" b="1" kern="1200" dirty="0">
                        <a:solidFill>
                          <a:schemeClr val="dk1"/>
                        </a:solidFill>
                        <a:latin typeface="Simplified Arabic" panose="02020603050405020304" pitchFamily="18" charset="-78"/>
                        <a:ea typeface="+mn-ea"/>
                        <a:cs typeface="Simplified Arabic" panose="02020603050405020304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345" y="188640"/>
            <a:ext cx="8424936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5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الإستراتيجيات على </a:t>
            </a:r>
            <a:r>
              <a:rPr lang="ar-JO" sz="5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مستوى المنظمة ككل</a:t>
            </a:r>
            <a:endParaRPr lang="ar-JO" sz="50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5229200"/>
            <a:ext cx="5976664" cy="5760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مصفوفة مجموعة بوسطن الاستشارية</a:t>
            </a:r>
            <a:endParaRPr lang="ar-JO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88672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568952" cy="4896544"/>
          </a:xfrm>
        </p:spPr>
        <p:txBody>
          <a:bodyPr>
            <a:normAutofit/>
          </a:bodyPr>
          <a:lstStyle/>
          <a:p>
            <a:pPr marL="0" indent="0" algn="r" rtl="1">
              <a:buSzPct val="101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SzPct val="101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إستراتيجيات التمايز</a:t>
            </a:r>
          </a:p>
          <a:p>
            <a:pPr marL="0" indent="0" algn="r" rtl="1">
              <a:buSzPct val="101000"/>
              <a:buNone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SzPct val="101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إستراتيجيات قيادة الكلفة الشاملة</a:t>
            </a:r>
          </a:p>
          <a:p>
            <a:pPr marL="0" indent="0" algn="r" rtl="1">
              <a:buSzPct val="101000"/>
              <a:buNone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SzPct val="101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إستراتيجيات التركيز</a:t>
            </a:r>
          </a:p>
          <a:p>
            <a:pPr marL="0" indent="0" algn="r" rtl="1">
              <a:buSzPct val="101000"/>
              <a:buNone/>
            </a:pPr>
            <a:endParaRPr lang="ar-JO" sz="3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SzPct val="101000"/>
              <a:buNone/>
            </a:pPr>
            <a:endParaRPr lang="ar-JO" sz="36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59761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4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إستراتيجيات</a:t>
            </a:r>
            <a:r>
              <a:rPr lang="ar-JO" sz="4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مستوى الوحدات الإنتاجية</a:t>
            </a:r>
            <a:endParaRPr lang="ar-JO" sz="49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516427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568952" cy="4896544"/>
          </a:xfrm>
        </p:spPr>
        <p:txBody>
          <a:bodyPr>
            <a:normAutofit/>
          </a:bodyPr>
          <a:lstStyle/>
          <a:p>
            <a:pPr marL="0" indent="0" algn="r" rtl="1">
              <a:buSzPct val="101000"/>
              <a:buNone/>
            </a:pPr>
            <a:endParaRPr lang="ar-JO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SzPct val="101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يتم تبني إستراتيجيات على نطاق الدوائر الأساسية اللازمة لإنجاح </a:t>
            </a:r>
          </a:p>
          <a:p>
            <a:pPr marL="0" indent="0" algn="r" rtl="1">
              <a:buSzPct val="101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إستراتيجيات الوحدات الإنتاجية.</a:t>
            </a:r>
          </a:p>
          <a:p>
            <a:pPr marL="0" indent="0" algn="r" rtl="1">
              <a:buSzPct val="101000"/>
              <a:buNone/>
            </a:pPr>
            <a:endParaRPr lang="ar-JO" sz="3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SzPct val="101000"/>
              <a:buNone/>
            </a:pPr>
            <a:endParaRPr lang="ar-JO" sz="36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59761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4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إستراتيجيات</a:t>
            </a:r>
            <a:r>
              <a:rPr lang="ar-JO" sz="4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مستوى الدوائر الوظيفية</a:t>
            </a:r>
            <a:endParaRPr lang="ar-JO" sz="49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62982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1520</TotalTime>
  <Words>297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Student presentation</vt:lpstr>
      <vt:lpstr>مقدمة في الإدارة   </vt:lpstr>
      <vt:lpstr>الأهداف التعليمية </vt:lpstr>
      <vt:lpstr>الإدارة الإستراتيجية؛ تعريفها وأنواعها</vt:lpstr>
      <vt:lpstr>مستويات الإدارة الإستراتيجية</vt:lpstr>
      <vt:lpstr>عملية الإدارة الإستراتيجية</vt:lpstr>
      <vt:lpstr>صياغة الإستراتيجيات</vt:lpstr>
      <vt:lpstr>الإستراتيجيات على مستوى المنظمة ككل</vt:lpstr>
      <vt:lpstr>إستراتيجيات على مستوى الوحدات الإنتاجية</vt:lpstr>
      <vt:lpstr>إستراتيجيات على مستوى الدوائر الوظيفية</vt:lpstr>
      <vt:lpstr>تنفيذ الإستراتيجيات</vt:lpstr>
      <vt:lpstr>التحديات الإستراتيجية المعاصرة </vt:lpstr>
      <vt:lpstr>شكرًا لحسن استماعكم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 5CS</cp:lastModifiedBy>
  <cp:revision>152</cp:revision>
  <dcterms:created xsi:type="dcterms:W3CDTF">2017-07-08T08:19:39Z</dcterms:created>
  <dcterms:modified xsi:type="dcterms:W3CDTF">2018-08-14T05:23:46Z</dcterms:modified>
</cp:coreProperties>
</file>