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312" r:id="rId2"/>
    <p:sldId id="313" r:id="rId3"/>
    <p:sldId id="316" r:id="rId4"/>
    <p:sldId id="320" r:id="rId5"/>
    <p:sldId id="321" r:id="rId6"/>
    <p:sldId id="323" r:id="rId7"/>
    <p:sldId id="324" r:id="rId8"/>
    <p:sldId id="322" r:id="rId9"/>
    <p:sldId id="325" r:id="rId10"/>
    <p:sldId id="326" r:id="rId11"/>
    <p:sldId id="327" r:id="rId12"/>
    <p:sldId id="31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4427"/>
    <a:srgbClr val="C0260C"/>
    <a:srgbClr val="00C85A"/>
    <a:srgbClr val="006C31"/>
    <a:srgbClr val="4E738E"/>
    <a:srgbClr val="00FF00"/>
    <a:srgbClr val="3D638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p:cViewPr varScale="1">
        <p:scale>
          <a:sx n="117" d="100"/>
          <a:sy n="117" d="100"/>
        </p:scale>
        <p:origin x="-354" y="-10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61"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585309" y="4724400"/>
            <a:ext cx="8634184"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sp>
        <p:nvSpPr>
          <p:cNvPr id="3" name="Subtitle 2"/>
          <p:cNvSpPr>
            <a:spLocks noGrp="1"/>
          </p:cNvSpPr>
          <p:nvPr>
            <p:ph type="subTitle" idx="1"/>
          </p:nvPr>
        </p:nvSpPr>
        <p:spPr>
          <a:xfrm>
            <a:off x="1522812" y="5105400"/>
            <a:ext cx="9146381"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522812" y="1905000"/>
            <a:ext cx="9146381"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165868819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811" y="1514475"/>
            <a:ext cx="10572328"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3259637980"/>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7045" y="3472595"/>
            <a:ext cx="6492240" cy="64025"/>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Vertical Text Placeholder 2"/>
          <p:cNvSpPr>
            <a:spLocks noGrp="1"/>
          </p:cNvSpPr>
          <p:nvPr>
            <p:ph type="body" orient="vert" idx="1"/>
          </p:nvPr>
        </p:nvSpPr>
        <p:spPr>
          <a:xfrm>
            <a:off x="608174" y="277819"/>
            <a:ext cx="9146383"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10364311" y="274645"/>
            <a:ext cx="1371957" cy="5901747"/>
          </a:xfrm>
        </p:spPr>
        <p:txBody>
          <a:bodyPr vert="eaVert"/>
          <a:lstStyle/>
          <a:p>
            <a:r>
              <a:rPr lang="en-US"/>
              <a:t>Click to edit Master title style</a:t>
            </a:r>
            <a:endParaRPr/>
          </a:p>
        </p:txBody>
      </p:sp>
    </p:spTree>
    <p:extLst>
      <p:ext uri="{BB962C8B-B14F-4D97-AF65-F5344CB8AC3E}">
        <p14:creationId xmlns:p14="http://schemas.microsoft.com/office/powerpoint/2010/main" val="150977551"/>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811" y="1514475"/>
            <a:ext cx="10572328"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811" y="274638"/>
            <a:ext cx="9146380" cy="1020762"/>
          </a:xfrm>
        </p:spPr>
        <p:txBody>
          <a:bodyPr/>
          <a:lstStyle/>
          <a:p>
            <a:r>
              <a:rPr lang="en-US"/>
              <a:t>Click to edit Master title style</a:t>
            </a:r>
            <a:endParaRPr/>
          </a:p>
        </p:txBody>
      </p:sp>
    </p:spTree>
    <p:extLst>
      <p:ext uri="{BB962C8B-B14F-4D97-AF65-F5344CB8AC3E}">
        <p14:creationId xmlns:p14="http://schemas.microsoft.com/office/powerpoint/2010/main" val="2087273312"/>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5309" y="4724400"/>
            <a:ext cx="8634184"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Text Placeholder 2"/>
          <p:cNvSpPr>
            <a:spLocks noGrp="1"/>
          </p:cNvSpPr>
          <p:nvPr>
            <p:ph type="body" idx="1"/>
          </p:nvPr>
        </p:nvSpPr>
        <p:spPr>
          <a:xfrm>
            <a:off x="1522812" y="5102531"/>
            <a:ext cx="9146381"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522812" y="1905000"/>
            <a:ext cx="9146381"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349269591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811" y="1514475"/>
            <a:ext cx="10572328"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4" name="Content Placeholder 3"/>
          <p:cNvSpPr>
            <a:spLocks noGrp="1"/>
          </p:cNvSpPr>
          <p:nvPr>
            <p:ph sz="half" idx="2"/>
          </p:nvPr>
        </p:nvSpPr>
        <p:spPr>
          <a:xfrm>
            <a:off x="6248444" y="1905000"/>
            <a:ext cx="442074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522813" y="1905000"/>
            <a:ext cx="4420751"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811" y="274638"/>
            <a:ext cx="9146380" cy="1020762"/>
          </a:xfrm>
        </p:spPr>
        <p:txBody>
          <a:bodyPr/>
          <a:lstStyle/>
          <a:p>
            <a:r>
              <a:rPr lang="en-US"/>
              <a:t>Click to edit Master title style</a:t>
            </a:r>
            <a:endParaRPr/>
          </a:p>
        </p:txBody>
      </p:sp>
    </p:spTree>
    <p:extLst>
      <p:ext uri="{BB962C8B-B14F-4D97-AF65-F5344CB8AC3E}">
        <p14:creationId xmlns:p14="http://schemas.microsoft.com/office/powerpoint/2010/main" val="1613450960"/>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811" y="1514475"/>
            <a:ext cx="10572328"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6" name="Content Placeholder 5"/>
          <p:cNvSpPr>
            <a:spLocks noGrp="1"/>
          </p:cNvSpPr>
          <p:nvPr>
            <p:ph sz="quarter" idx="4"/>
          </p:nvPr>
        </p:nvSpPr>
        <p:spPr>
          <a:xfrm>
            <a:off x="6251491" y="2819405"/>
            <a:ext cx="4417703"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51491" y="1905000"/>
            <a:ext cx="4417703"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812" y="2819405"/>
            <a:ext cx="4417703"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522812" y="1905000"/>
            <a:ext cx="4417703"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522811" y="274638"/>
            <a:ext cx="9146380"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114898237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811" y="1514475"/>
            <a:ext cx="10572328"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698359889"/>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2893185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8989" y="1630827"/>
            <a:ext cx="6292667"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Content Placeholder 2"/>
          <p:cNvSpPr>
            <a:spLocks noGrp="1"/>
          </p:cNvSpPr>
          <p:nvPr>
            <p:ph idx="1"/>
          </p:nvPr>
        </p:nvSpPr>
        <p:spPr>
          <a:xfrm>
            <a:off x="4711248" y="1905000"/>
            <a:ext cx="5670757"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522809" y="3429000"/>
            <a:ext cx="2743915"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811" y="274638"/>
            <a:ext cx="9146380"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306886613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877" y="1630827"/>
            <a:ext cx="6292667"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defTabSz="914400"/>
                  <a:endParaRPr sz="1800" dirty="0">
                    <a:solidFill>
                      <a:prstClr val="black"/>
                    </a:solidFill>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solidFill>
                  <a:prstClr val="white"/>
                </a:solidFill>
              </a:rPr>
              <a:pPr/>
              <a:t>9/16/2018</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25BA54BD-C84D-46CE-8B72-31BFB26ABA43}" type="slidenum">
              <a:rPr lang="en-US" smtClean="0">
                <a:solidFill>
                  <a:prstClr val="white"/>
                </a:solidFill>
              </a:rPr>
              <a:pPr/>
              <a:t>‹#›</a:t>
            </a:fld>
            <a:endParaRPr lang="en-US" dirty="0">
              <a:solidFill>
                <a:prstClr val="white"/>
              </a:solidFill>
            </a:endParaRPr>
          </a:p>
        </p:txBody>
      </p:sp>
      <p:sp>
        <p:nvSpPr>
          <p:cNvPr id="3" name="Picture Placeholder 2"/>
          <p:cNvSpPr>
            <a:spLocks noGrp="1"/>
          </p:cNvSpPr>
          <p:nvPr>
            <p:ph type="pic" idx="1"/>
          </p:nvPr>
        </p:nvSpPr>
        <p:spPr>
          <a:xfrm>
            <a:off x="1746292" y="1884311"/>
            <a:ext cx="5670757"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dirty="0"/>
          </a:p>
        </p:txBody>
      </p:sp>
      <p:sp>
        <p:nvSpPr>
          <p:cNvPr id="4" name="Text Placeholder 3"/>
          <p:cNvSpPr>
            <a:spLocks noGrp="1"/>
          </p:cNvSpPr>
          <p:nvPr>
            <p:ph type="body" sz="half" idx="2"/>
          </p:nvPr>
        </p:nvSpPr>
        <p:spPr>
          <a:xfrm>
            <a:off x="7908021" y="3411748"/>
            <a:ext cx="2743915"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811" y="274638"/>
            <a:ext cx="9146380"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884496681"/>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077719" y="6400801"/>
            <a:ext cx="1244183" cy="276226"/>
          </a:xfrm>
          <a:prstGeom prst="rect">
            <a:avLst/>
          </a:prstGeom>
        </p:spPr>
        <p:txBody>
          <a:bodyPr vert="horz" lIns="91440" tIns="45720" rIns="91440" bIns="45720" rtlCol="0" anchor="ctr"/>
          <a:lstStyle>
            <a:lvl1pPr algn="r">
              <a:defRPr sz="1000">
                <a:solidFill>
                  <a:schemeClr val="bg1"/>
                </a:solidFill>
              </a:defRPr>
            </a:lvl1pPr>
          </a:lstStyle>
          <a:p>
            <a:pPr defTabSz="914400"/>
            <a:fld id="{9AFE8FB1-0A7A-443E-AAF7-31D4FA1AA312}" type="datetimeFigureOut">
              <a:rPr lang="en-US" smtClean="0">
                <a:solidFill>
                  <a:prstClr val="white"/>
                </a:solidFill>
              </a:rPr>
              <a:pPr defTabSz="914400"/>
              <a:t>9/16/2018</a:t>
            </a:fld>
            <a:endParaRPr lang="en-US" dirty="0">
              <a:solidFill>
                <a:prstClr val="white"/>
              </a:solidFill>
            </a:endParaRPr>
          </a:p>
        </p:txBody>
      </p:sp>
      <p:sp>
        <p:nvSpPr>
          <p:cNvPr id="5" name="Footer Placeholder 4"/>
          <p:cNvSpPr>
            <a:spLocks noGrp="1"/>
          </p:cNvSpPr>
          <p:nvPr>
            <p:ph type="ftr" sz="quarter" idx="3"/>
          </p:nvPr>
        </p:nvSpPr>
        <p:spPr>
          <a:xfrm>
            <a:off x="1522813" y="6400801"/>
            <a:ext cx="6326247" cy="276226"/>
          </a:xfrm>
          <a:prstGeom prst="rect">
            <a:avLst/>
          </a:prstGeom>
        </p:spPr>
        <p:txBody>
          <a:bodyPr vert="horz" lIns="91440" tIns="45720" rIns="91440" bIns="45720" rtlCol="0" anchor="ctr"/>
          <a:lstStyle>
            <a:lvl1pPr algn="l">
              <a:defRPr sz="1000">
                <a:solidFill>
                  <a:schemeClr val="bg1"/>
                </a:solidFill>
              </a:defRPr>
            </a:lvl1pPr>
          </a:lstStyle>
          <a:p>
            <a:pPr defTabSz="914400"/>
            <a:endParaRPr lang="en-US" dirty="0">
              <a:solidFill>
                <a:prstClr val="white"/>
              </a:solidFill>
            </a:endParaRPr>
          </a:p>
        </p:txBody>
      </p:sp>
      <p:sp>
        <p:nvSpPr>
          <p:cNvPr id="6" name="Slide Number Placeholder 5"/>
          <p:cNvSpPr>
            <a:spLocks noGrp="1"/>
          </p:cNvSpPr>
          <p:nvPr>
            <p:ph type="sldNum" sz="quarter" idx="4"/>
          </p:nvPr>
        </p:nvSpPr>
        <p:spPr>
          <a:xfrm>
            <a:off x="9525895" y="6400801"/>
            <a:ext cx="1143300" cy="276226"/>
          </a:xfrm>
          <a:prstGeom prst="rect">
            <a:avLst/>
          </a:prstGeom>
        </p:spPr>
        <p:txBody>
          <a:bodyPr vert="horz" lIns="91440" tIns="45720" rIns="91440" bIns="45720" rtlCol="0" anchor="ctr"/>
          <a:lstStyle>
            <a:lvl1pPr algn="r">
              <a:defRPr sz="1000">
                <a:solidFill>
                  <a:schemeClr val="bg1"/>
                </a:solidFill>
              </a:defRPr>
            </a:lvl1pPr>
          </a:lstStyle>
          <a:p>
            <a:pPr defTabSz="914400"/>
            <a:fld id="{25BA54BD-C84D-46CE-8B72-31BFB26ABA43}" type="slidenum">
              <a:rPr lang="en-US" smtClean="0">
                <a:solidFill>
                  <a:prstClr val="white"/>
                </a:solidFill>
              </a:rPr>
              <a:pPr defTabSz="914400"/>
              <a:t>‹#›</a:t>
            </a:fld>
            <a:endParaRPr lang="en-US" dirty="0">
              <a:solidFill>
                <a:prstClr val="white"/>
              </a:solidFill>
            </a:endParaRPr>
          </a:p>
        </p:txBody>
      </p:sp>
      <p:sp>
        <p:nvSpPr>
          <p:cNvPr id="3" name="Text Placeholder 2"/>
          <p:cNvSpPr>
            <a:spLocks noGrp="1"/>
          </p:cNvSpPr>
          <p:nvPr>
            <p:ph type="body" idx="1"/>
          </p:nvPr>
        </p:nvSpPr>
        <p:spPr>
          <a:xfrm>
            <a:off x="1522812" y="1905000"/>
            <a:ext cx="9146381"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522811" y="274638"/>
            <a:ext cx="9146380"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31394097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wipe/>
  </p:transition>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775520" y="2276872"/>
            <a:ext cx="8640960" cy="2232248"/>
          </a:xfrm>
        </p:spPr>
        <p:txBody>
          <a:bodyPr>
            <a:noAutofit/>
          </a:bodyPr>
          <a:lstStyle/>
          <a:p>
            <a:pPr algn="ctr" eaLnBrk="0" hangingPunct="0">
              <a:defRPr/>
            </a:pPr>
            <a:r>
              <a:rPr lang="ar-JO" sz="4400" b="1" dirty="0">
                <a:latin typeface="Simplified Arabic" panose="02020603050405020304" pitchFamily="18" charset="-78"/>
                <a:cs typeface="Simplified Arabic" panose="02020603050405020304" pitchFamily="18" charset="-78"/>
              </a:rPr>
              <a:t>الباب الثاني: التخطيط واتخاذ القرارات الإدارية</a:t>
            </a:r>
          </a:p>
          <a:p>
            <a:pPr algn="ctr" eaLnBrk="0" hangingPunct="0">
              <a:defRPr/>
            </a:pPr>
            <a:r>
              <a:rPr lang="ar-JO" sz="3600" b="1" dirty="0">
                <a:solidFill>
                  <a:srgbClr val="FFFF00"/>
                </a:solidFill>
                <a:latin typeface="Simplified Arabic" panose="02020603050405020304" pitchFamily="18" charset="-78"/>
                <a:cs typeface="Simplified Arabic" panose="02020603050405020304" pitchFamily="18" charset="-78"/>
              </a:rPr>
              <a:t/>
            </a:r>
            <a:br>
              <a:rPr lang="ar-JO" sz="3600" b="1" dirty="0">
                <a:solidFill>
                  <a:srgbClr val="FFFF00"/>
                </a:solidFill>
                <a:latin typeface="Simplified Arabic" panose="02020603050405020304" pitchFamily="18" charset="-78"/>
                <a:cs typeface="Simplified Arabic" panose="02020603050405020304" pitchFamily="18" charset="-78"/>
              </a:rPr>
            </a:br>
            <a:r>
              <a:rPr lang="ar-JO" sz="3600" b="1" dirty="0">
                <a:solidFill>
                  <a:srgbClr val="FFFF00"/>
                </a:solidFill>
                <a:latin typeface="Simplified Arabic" panose="02020603050405020304" pitchFamily="18" charset="-78"/>
                <a:cs typeface="Simplified Arabic" panose="02020603050405020304" pitchFamily="18" charset="-78"/>
              </a:rPr>
              <a:t>الفصل الخامس: اتخاذ القرارات الإدارية</a:t>
            </a:r>
          </a:p>
          <a:p>
            <a:pPr algn="ctr" eaLnBrk="0" hangingPunct="0">
              <a:defRPr/>
            </a:pPr>
            <a:endParaRPr lang="ar-JO" sz="3600" b="1" dirty="0">
              <a:solidFill>
                <a:srgbClr val="FFFF00"/>
              </a:solidFill>
              <a:latin typeface="Simplified Arabic" panose="02020603050405020304" pitchFamily="18" charset="-78"/>
              <a:cs typeface="Simplified Arabic" panose="02020603050405020304" pitchFamily="18" charset="-78"/>
            </a:endParaRPr>
          </a:p>
        </p:txBody>
      </p:sp>
      <p:sp>
        <p:nvSpPr>
          <p:cNvPr id="4" name="Title 3"/>
          <p:cNvSpPr>
            <a:spLocks noGrp="1"/>
          </p:cNvSpPr>
          <p:nvPr>
            <p:ph type="ctrTitle"/>
          </p:nvPr>
        </p:nvSpPr>
        <p:spPr>
          <a:xfrm>
            <a:off x="2639616" y="188640"/>
            <a:ext cx="6859786" cy="2088232"/>
          </a:xfrm>
        </p:spPr>
        <p:txBody>
          <a:bodyPr/>
          <a:lstStyle/>
          <a:p>
            <a:pPr algn="ctr" rtl="1"/>
            <a:r>
              <a:rPr lang="ar-JO" sz="66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مقدمة في الإدارة </a:t>
            </a:r>
            <a:r>
              <a:rPr lang="ar-JO" sz="6000" dirty="0">
                <a:solidFill>
                  <a:srgbClr val="DADADA"/>
                </a:solidFill>
                <a:latin typeface="Times New Roman" pitchFamily="18" charset="0"/>
              </a:rPr>
              <a:t/>
            </a:r>
            <a:br>
              <a:rPr lang="ar-JO" sz="6000" dirty="0">
                <a:solidFill>
                  <a:srgbClr val="DADADA"/>
                </a:solidFill>
                <a:latin typeface="Times New Roman" pitchFamily="18" charset="0"/>
              </a:rPr>
            </a:br>
            <a:r>
              <a:rPr lang="ar-LB" sz="6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 </a:t>
            </a:r>
            <a:endParaRPr lang="en-US" sz="60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6" name="Picture 5">
            <a:extLst>
              <a:ext uri="{FF2B5EF4-FFF2-40B4-BE49-F238E27FC236}">
                <a16:creationId xmlns="" xmlns:a16="http://schemas.microsoft.com/office/drawing/2014/main" id="{01AEC4D7-F64D-442C-AA73-89C2C59B2CF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71864" y="4221088"/>
            <a:ext cx="2448272" cy="1944216"/>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5549468"/>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360" y="1948119"/>
            <a:ext cx="11521280" cy="4505221"/>
          </a:xfrm>
        </p:spPr>
        <p:txBody>
          <a:bodyPr>
            <a:normAutofit lnSpcReduction="10000"/>
          </a:bodyPr>
          <a:lstStyle/>
          <a:p>
            <a:pPr marL="0" indent="0" algn="r" rtl="1">
              <a:buClr>
                <a:srgbClr val="FFFF00"/>
              </a:buClr>
              <a:buSzPct val="100000"/>
              <a:buNone/>
            </a:pPr>
            <a:r>
              <a:rPr lang="ar-JO" sz="4800" dirty="0" smtClean="0">
                <a:latin typeface="Simplified Arabic" panose="02020603050405020304" pitchFamily="18" charset="-78"/>
                <a:cs typeface="Simplified Arabic" panose="02020603050405020304" pitchFamily="18" charset="-78"/>
              </a:rPr>
              <a:t>خلق مساحات للحوار والتفاعل بشكل دوري أو مؤقت حسبما يتطلبه ظرف القرار وحيثياته. </a:t>
            </a:r>
            <a:endParaRPr lang="ar-JO" sz="4800"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4400" dirty="0" smtClean="0">
                <a:solidFill>
                  <a:srgbClr val="00C85A"/>
                </a:solidFill>
                <a:latin typeface="Simplified Arabic" panose="02020603050405020304" pitchFamily="18" charset="-78"/>
                <a:cs typeface="Simplified Arabic" panose="02020603050405020304" pitchFamily="18" charset="-78"/>
              </a:rPr>
              <a:t>الإيجابيات</a:t>
            </a:r>
            <a:r>
              <a:rPr lang="ar-JO" sz="3900" dirty="0" smtClean="0">
                <a:latin typeface="Simplified Arabic" panose="02020603050405020304" pitchFamily="18" charset="-78"/>
                <a:cs typeface="Simplified Arabic" panose="02020603050405020304" pitchFamily="18" charset="-78"/>
              </a:rPr>
              <a:t>: </a:t>
            </a:r>
            <a:r>
              <a:rPr lang="ar-JO" sz="3400" dirty="0" smtClean="0">
                <a:latin typeface="Simplified Arabic" panose="02020603050405020304" pitchFamily="18" charset="-78"/>
                <a:cs typeface="Simplified Arabic" panose="02020603050405020304" pitchFamily="18" charset="-78"/>
              </a:rPr>
              <a:t>تحليل أشمل وأعمق للمشكلة، فرص أكبر لنجاح التنفيذ، زيادة الانتماء وتعميق حس المسؤولية.</a:t>
            </a:r>
          </a:p>
          <a:p>
            <a:pPr marL="0" indent="0" algn="r" rtl="1">
              <a:buClr>
                <a:srgbClr val="FFFF00"/>
              </a:buClr>
              <a:buSzPct val="100000"/>
              <a:buNone/>
            </a:pPr>
            <a:r>
              <a:rPr lang="ar-JO" sz="4400" dirty="0" smtClean="0">
                <a:solidFill>
                  <a:srgbClr val="FFFF00"/>
                </a:solidFill>
                <a:latin typeface="Simplified Arabic" panose="02020603050405020304" pitchFamily="18" charset="-78"/>
                <a:cs typeface="Simplified Arabic" panose="02020603050405020304" pitchFamily="18" charset="-78"/>
              </a:rPr>
              <a:t>السلبيات</a:t>
            </a:r>
            <a:r>
              <a:rPr lang="ar-JO" sz="3200" dirty="0" smtClean="0">
                <a:latin typeface="Simplified Arabic" panose="02020603050405020304" pitchFamily="18" charset="-78"/>
                <a:cs typeface="Simplified Arabic" panose="02020603050405020304" pitchFamily="18" charset="-78"/>
              </a:rPr>
              <a:t>: </a:t>
            </a:r>
            <a:r>
              <a:rPr lang="ar-JO" sz="3600" dirty="0" smtClean="0">
                <a:latin typeface="Simplified Arabic" panose="02020603050405020304" pitchFamily="18" charset="-78"/>
                <a:cs typeface="Simplified Arabic" panose="02020603050405020304" pitchFamily="18" charset="-78"/>
              </a:rPr>
              <a:t>هدر للموارد(الوقت)، تبديد فرص الرضا، الإحجام والتردّد</a:t>
            </a:r>
            <a:endParaRPr lang="ar-JO" sz="3600" dirty="0">
              <a:latin typeface="Simplified Arabic" panose="02020603050405020304" pitchFamily="18" charset="-78"/>
              <a:cs typeface="Simplified Arabic" panose="02020603050405020304" pitchFamily="18" charset="-78"/>
            </a:endParaRPr>
          </a:p>
          <a:p>
            <a:pPr marL="0" indent="0" algn="ctr" rtl="1">
              <a:buClr>
                <a:srgbClr val="FFFF00"/>
              </a:buClr>
              <a:buSzPct val="100000"/>
              <a:buNone/>
            </a:pPr>
            <a:r>
              <a:rPr lang="ar-JO" sz="3900" dirty="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911424" y="274638"/>
            <a:ext cx="10729192"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القرار التشاركي؛ إيجابياته وسلبياته</a:t>
            </a:r>
            <a:endParaRPr lang="ar-JO" sz="7200" dirty="0">
              <a:solidFill>
                <a:srgbClr val="FFFF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23150357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360" y="1772817"/>
            <a:ext cx="11665296" cy="4680524"/>
          </a:xfrm>
        </p:spPr>
        <p:txBody>
          <a:bodyPr>
            <a:normAutofit fontScale="70000" lnSpcReduction="20000"/>
          </a:bodyPr>
          <a:lstStyle/>
          <a:p>
            <a:pPr marL="0" indent="0" algn="r" rtl="1">
              <a:buClr>
                <a:srgbClr val="FFFF00"/>
              </a:buClr>
              <a:buSzPct val="100000"/>
              <a:buNone/>
            </a:pPr>
            <a:r>
              <a:rPr lang="ar-JO" sz="6600" b="1" dirty="0" smtClean="0">
                <a:latin typeface="Simplified Arabic" panose="02020603050405020304" pitchFamily="18" charset="-78"/>
                <a:cs typeface="Simplified Arabic" panose="02020603050405020304" pitchFamily="18" charset="-78"/>
              </a:rPr>
              <a:t>س</a:t>
            </a:r>
            <a:r>
              <a:rPr lang="ar-JO" sz="4800" b="1" dirty="0" smtClean="0">
                <a:latin typeface="Simplified Arabic" panose="02020603050405020304" pitchFamily="18" charset="-78"/>
                <a:cs typeface="Simplified Arabic" panose="02020603050405020304" pitchFamily="18" charset="-78"/>
              </a:rPr>
              <a:t>1</a:t>
            </a:r>
            <a:r>
              <a:rPr lang="ar-JO" sz="4800" dirty="0" smtClean="0">
                <a:latin typeface="Simplified Arabic" panose="02020603050405020304" pitchFamily="18" charset="-78"/>
                <a:cs typeface="Simplified Arabic" panose="02020603050405020304" pitchFamily="18" charset="-78"/>
              </a:rPr>
              <a:t>: ما هي، في نظرك، أصعب خطوة من خطوات عملية التخطيط؟ ولماذا؟</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smtClean="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6600" b="1" dirty="0" smtClean="0">
                <a:latin typeface="Simplified Arabic" panose="02020603050405020304" pitchFamily="18" charset="-78"/>
                <a:cs typeface="Simplified Arabic" panose="02020603050405020304" pitchFamily="18" charset="-78"/>
              </a:rPr>
              <a:t>س</a:t>
            </a:r>
            <a:r>
              <a:rPr lang="ar-JO" sz="4800" b="1" dirty="0" smtClean="0">
                <a:latin typeface="Simplified Arabic" panose="02020603050405020304" pitchFamily="18" charset="-78"/>
                <a:cs typeface="Simplified Arabic" panose="02020603050405020304" pitchFamily="18" charset="-78"/>
              </a:rPr>
              <a:t>2</a:t>
            </a:r>
            <a:r>
              <a:rPr lang="ar-JO" sz="6600" b="1" dirty="0" smtClean="0">
                <a:latin typeface="Simplified Arabic" panose="02020603050405020304" pitchFamily="18" charset="-78"/>
                <a:cs typeface="Simplified Arabic" panose="02020603050405020304" pitchFamily="18" charset="-78"/>
              </a:rPr>
              <a:t>: </a:t>
            </a:r>
            <a:r>
              <a:rPr lang="ar-JO" sz="4900" dirty="0">
                <a:latin typeface="Simplified Arabic" panose="02020603050405020304" pitchFamily="18" charset="-78"/>
                <a:cs typeface="Simplified Arabic" panose="02020603050405020304" pitchFamily="18" charset="-78"/>
              </a:rPr>
              <a:t>ما هي، باختصار، الصعوبات التي تواجه عملية التخطيط؟</a:t>
            </a:r>
            <a:r>
              <a:rPr lang="ar-JO" sz="6600" b="1" dirty="0">
                <a:latin typeface="Simplified Arabic" panose="02020603050405020304" pitchFamily="18" charset="-78"/>
                <a:cs typeface="Simplified Arabic" panose="02020603050405020304" pitchFamily="18" charset="-78"/>
              </a:rPr>
              <a:t/>
            </a:r>
            <a:br>
              <a:rPr lang="ar-JO" sz="6600" b="1" dirty="0">
                <a:latin typeface="Simplified Arabic" panose="02020603050405020304" pitchFamily="18" charset="-78"/>
                <a:cs typeface="Simplified Arabic" panose="02020603050405020304" pitchFamily="18" charset="-78"/>
              </a:rPr>
            </a:br>
            <a:endParaRPr lang="ar-JO" sz="6600" b="1"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6600" b="1" dirty="0" smtClean="0">
                <a:latin typeface="Simplified Arabic" panose="02020603050405020304" pitchFamily="18" charset="-78"/>
                <a:cs typeface="Simplified Arabic" panose="02020603050405020304" pitchFamily="18" charset="-78"/>
              </a:rPr>
              <a:t>س</a:t>
            </a:r>
            <a:r>
              <a:rPr lang="ar-JO" sz="4800" b="1" dirty="0" smtClean="0">
                <a:latin typeface="Simplified Arabic" panose="02020603050405020304" pitchFamily="18" charset="-78"/>
                <a:cs typeface="Simplified Arabic" panose="02020603050405020304" pitchFamily="18" charset="-78"/>
              </a:rPr>
              <a:t>3</a:t>
            </a:r>
            <a:r>
              <a:rPr lang="ar-JO" sz="6600" b="1" dirty="0" smtClean="0">
                <a:latin typeface="Simplified Arabic" panose="02020603050405020304" pitchFamily="18" charset="-78"/>
                <a:cs typeface="Simplified Arabic" panose="02020603050405020304" pitchFamily="18" charset="-78"/>
              </a:rPr>
              <a:t>: </a:t>
            </a:r>
            <a:r>
              <a:rPr lang="ar-JO" sz="4900" dirty="0">
                <a:latin typeface="Simplified Arabic" panose="02020603050405020304" pitchFamily="18" charset="-78"/>
                <a:cs typeface="Simplified Arabic" panose="02020603050405020304" pitchFamily="18" charset="-78"/>
              </a:rPr>
              <a:t>ما هي خطوات عملية الإدارة الإستراتيجية؟</a:t>
            </a:r>
            <a:r>
              <a:rPr lang="ar-JO" sz="6600" b="1" dirty="0">
                <a:latin typeface="Simplified Arabic" panose="02020603050405020304" pitchFamily="18" charset="-78"/>
                <a:cs typeface="Simplified Arabic" panose="02020603050405020304" pitchFamily="18" charset="-78"/>
              </a:rPr>
              <a:t/>
            </a:r>
            <a:br>
              <a:rPr lang="ar-JO" sz="6600" b="1" dirty="0">
                <a:latin typeface="Simplified Arabic" panose="02020603050405020304" pitchFamily="18" charset="-78"/>
                <a:cs typeface="Simplified Arabic" panose="02020603050405020304" pitchFamily="18" charset="-78"/>
              </a:rPr>
            </a:br>
            <a:endParaRPr lang="ar-JO" sz="6600" b="1"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6600" b="1" dirty="0" smtClean="0">
                <a:latin typeface="Simplified Arabic" panose="02020603050405020304" pitchFamily="18" charset="-78"/>
                <a:cs typeface="Simplified Arabic" panose="02020603050405020304" pitchFamily="18" charset="-78"/>
              </a:rPr>
              <a:t>س</a:t>
            </a:r>
            <a:r>
              <a:rPr lang="ar-JO" sz="4800" b="1" dirty="0" smtClean="0">
                <a:latin typeface="Simplified Arabic" panose="02020603050405020304" pitchFamily="18" charset="-78"/>
                <a:cs typeface="Simplified Arabic" panose="02020603050405020304" pitchFamily="18" charset="-78"/>
              </a:rPr>
              <a:t>4</a:t>
            </a:r>
            <a:r>
              <a:rPr lang="ar-JO" sz="6600" b="1" dirty="0" smtClean="0">
                <a:latin typeface="Simplified Arabic" panose="02020603050405020304" pitchFamily="18" charset="-78"/>
                <a:cs typeface="Simplified Arabic" panose="02020603050405020304" pitchFamily="18" charset="-78"/>
              </a:rPr>
              <a:t>: </a:t>
            </a:r>
            <a:r>
              <a:rPr lang="ar-JO" sz="4900" dirty="0">
                <a:latin typeface="Simplified Arabic" panose="02020603050405020304" pitchFamily="18" charset="-78"/>
                <a:cs typeface="Simplified Arabic" panose="02020603050405020304" pitchFamily="18" charset="-78"/>
              </a:rPr>
              <a:t>ما هي </a:t>
            </a:r>
            <a:r>
              <a:rPr lang="ar-JO" sz="6300" b="1" u="sng" dirty="0">
                <a:latin typeface="Simplified Arabic" panose="02020603050405020304" pitchFamily="18" charset="-78"/>
                <a:cs typeface="Simplified Arabic" panose="02020603050405020304" pitchFamily="18" charset="-78"/>
              </a:rPr>
              <a:t>أنواع</a:t>
            </a:r>
            <a:r>
              <a:rPr lang="ar-JO" sz="6300" dirty="0">
                <a:latin typeface="Simplified Arabic" panose="02020603050405020304" pitchFamily="18" charset="-78"/>
                <a:cs typeface="Simplified Arabic" panose="02020603050405020304" pitchFamily="18" charset="-78"/>
              </a:rPr>
              <a:t> </a:t>
            </a:r>
            <a:r>
              <a:rPr lang="ar-JO" sz="4900" dirty="0">
                <a:latin typeface="Simplified Arabic" panose="02020603050405020304" pitchFamily="18" charset="-78"/>
                <a:cs typeface="Simplified Arabic" panose="02020603050405020304" pitchFamily="18" charset="-78"/>
              </a:rPr>
              <a:t>القرارات التي ت/يواجهها </a:t>
            </a:r>
            <a:r>
              <a:rPr lang="ar-JO" sz="4900" dirty="0" smtClean="0">
                <a:latin typeface="Simplified Arabic" panose="02020603050405020304" pitchFamily="18" charset="-78"/>
                <a:cs typeface="Simplified Arabic" panose="02020603050405020304" pitchFamily="18" charset="-78"/>
              </a:rPr>
              <a:t>المدير/ة؟</a:t>
            </a:r>
            <a:r>
              <a:rPr lang="ar-JO" sz="6600" b="1" dirty="0">
                <a:latin typeface="Simplified Arabic" panose="02020603050405020304" pitchFamily="18" charset="-78"/>
                <a:cs typeface="Simplified Arabic" panose="02020603050405020304" pitchFamily="18" charset="-78"/>
              </a:rPr>
              <a:t/>
            </a:r>
            <a:br>
              <a:rPr lang="ar-JO" sz="6600" b="1" dirty="0">
                <a:latin typeface="Simplified Arabic" panose="02020603050405020304" pitchFamily="18" charset="-78"/>
                <a:cs typeface="Simplified Arabic" panose="02020603050405020304" pitchFamily="18" charset="-78"/>
              </a:rPr>
            </a:br>
            <a:r>
              <a:rPr lang="ar-JO" sz="6600" b="1" dirty="0" smtClean="0">
                <a:latin typeface="Simplified Arabic" panose="02020603050405020304" pitchFamily="18" charset="-78"/>
                <a:cs typeface="Simplified Arabic" panose="02020603050405020304" pitchFamily="18" charset="-78"/>
              </a:rPr>
              <a:t> </a:t>
            </a:r>
            <a:r>
              <a:rPr lang="ar-JO" sz="1800" dirty="0">
                <a:latin typeface="Simplified Arabic" panose="02020603050405020304" pitchFamily="18" charset="-78"/>
                <a:cs typeface="Simplified Arabic" panose="02020603050405020304" pitchFamily="18" charset="-78"/>
              </a:rPr>
              <a:t/>
            </a:r>
            <a:br>
              <a:rPr lang="ar-JO" sz="1800" dirty="0">
                <a:latin typeface="Simplified Arabic" panose="02020603050405020304" pitchFamily="18" charset="-78"/>
                <a:cs typeface="Simplified Arabic" panose="02020603050405020304" pitchFamily="18" charset="-78"/>
              </a:rPr>
            </a:br>
            <a:endParaRPr lang="ar-JO" sz="1800" dirty="0">
              <a:solidFill>
                <a:schemeClr val="accent5"/>
              </a:solidFill>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911424" y="274638"/>
            <a:ext cx="10729192" cy="1020762"/>
          </a:xfrm>
        </p:spPr>
        <p:txBody>
          <a:bodyPr>
            <a:noAutofit/>
          </a:bodyPr>
          <a:lstStyle/>
          <a:p>
            <a:pPr algn="ctr" rtl="1"/>
            <a:r>
              <a:rPr lang="ar-JO" sz="6000" dirty="0" smtClean="0">
                <a:solidFill>
                  <a:srgbClr val="FFFF00"/>
                </a:solidFill>
                <a:latin typeface="Simplified Arabic" panose="02020603050405020304" pitchFamily="18" charset="-78"/>
                <a:cs typeface="Simplified Arabic" panose="02020603050405020304" pitchFamily="18" charset="-78"/>
              </a:rPr>
              <a:t>أسئلة الباب الثاني: التخطيط واتخاذ القرار</a:t>
            </a:r>
            <a:endParaRPr lang="ar-JO" sz="6000" dirty="0">
              <a:solidFill>
                <a:srgbClr val="FFFF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883550288"/>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7568" y="260648"/>
            <a:ext cx="8229600" cy="1143000"/>
          </a:xfrm>
        </p:spPr>
        <p:txBody>
          <a:bodyPr>
            <a:normAutofit/>
          </a:bodyPr>
          <a:lstStyle/>
          <a:p>
            <a:pPr algn="ctr">
              <a:defRPr/>
            </a:pPr>
            <a:r>
              <a:rPr lang="ar-JO" sz="7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شكرًا </a:t>
            </a:r>
            <a:r>
              <a:rPr lang="ar-JO" sz="7200" b="1" spc="-25">
                <a:solidFill>
                  <a:srgbClr val="FFFF00"/>
                </a:solidFill>
                <a:latin typeface="Arial" panose="020B0604020202020204" pitchFamily="34" charset="0"/>
                <a:ea typeface="Times New Roman" panose="02020603050405020304" pitchFamily="18" charset="0"/>
                <a:cs typeface="Simplified Arabic" panose="02020603050405020304" pitchFamily="18" charset="-78"/>
              </a:rPr>
              <a:t>لحسن </a:t>
            </a:r>
            <a:r>
              <a:rPr lang="ar-JO" sz="7200" b="1" spc="-25" smtClean="0">
                <a:solidFill>
                  <a:srgbClr val="FFFF00"/>
                </a:solidFill>
                <a:latin typeface="Arial" panose="020B0604020202020204" pitchFamily="34" charset="0"/>
                <a:ea typeface="Times New Roman" panose="02020603050405020304" pitchFamily="18" charset="0"/>
                <a:cs typeface="Simplified Arabic" panose="02020603050405020304" pitchFamily="18" charset="-78"/>
              </a:rPr>
              <a:t>إصغائكم</a:t>
            </a:r>
            <a:endParaRPr lang="en-US" sz="7200" b="1" spc="-25" dirty="0">
              <a:solidFill>
                <a:srgbClr val="FFFF00"/>
              </a:solidFill>
              <a:latin typeface="Arial" panose="020B0604020202020204" pitchFamily="34" charset="0"/>
              <a:ea typeface="Times New Roman" panose="02020603050405020304" pitchFamily="18" charset="0"/>
              <a:cs typeface="Simplified Arabic" panose="02020603050405020304" pitchFamily="18" charset="-78"/>
            </a:endParaRPr>
          </a:p>
        </p:txBody>
      </p:sp>
      <p:pic>
        <p:nvPicPr>
          <p:cNvPr id="33795"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079776" y="2938590"/>
            <a:ext cx="4320480" cy="2938682"/>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746067134"/>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4650" y="1628800"/>
            <a:ext cx="8955846" cy="5449416"/>
          </a:xfrm>
        </p:spPr>
        <p:txBody>
          <a:bodyPr>
            <a:normAutofit/>
          </a:bodyPr>
          <a:lstStyle/>
          <a:p>
            <a:pPr marL="742950" indent="-742950" algn="just" rtl="1">
              <a:spcBef>
                <a:spcPts val="0"/>
              </a:spcBef>
              <a:spcAft>
                <a:spcPts val="1800"/>
              </a:spcAft>
              <a:buClr>
                <a:srgbClr val="FFFF00"/>
              </a:buClr>
              <a:buSzPct val="110000"/>
              <a:buAutoNum type="arabicParenR"/>
            </a:pPr>
            <a:r>
              <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التعّرف على أهمية اتخاذ القرارات كجزء من وظيفة المدير</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تحديد خطوات عملية اتخاذ القرار </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التعرّف على أنواع القرارات وفقًا لمدى توافر المعلومات</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effectLst>
                  <a:glow rad="1143000">
                    <a:schemeClr val="bg1">
                      <a:alpha val="19000"/>
                    </a:schemeClr>
                  </a:glow>
                </a:effectLst>
                <a:latin typeface="Arial" panose="020B0604020202020204" pitchFamily="34" charset="0"/>
                <a:ea typeface="Times New Roman" panose="02020603050405020304" pitchFamily="18" charset="0"/>
                <a:cs typeface="Times New Roman" panose="02020603050405020304" pitchFamily="18" charset="0"/>
              </a:rPr>
              <a:t>استخدام نماذج كميّة في عملية اتخاذ القرار الإداري</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r>
              <a:rPr lang="ar-JO" sz="3500" spc="-25" dirty="0">
                <a:effectLst>
                  <a:glow rad="1143000">
                    <a:schemeClr val="bg1">
                      <a:alpha val="19000"/>
                    </a:schemeClr>
                  </a:glow>
                </a:effectLst>
                <a:latin typeface="Arial" panose="020B0604020202020204" pitchFamily="34" charset="0"/>
                <a:ea typeface="Times New Roman" panose="02020603050405020304" pitchFamily="18" charset="0"/>
                <a:cs typeface="Times New Roman" panose="02020603050405020304" pitchFamily="18" charset="0"/>
              </a:rPr>
              <a:t>توضيح  أهمية المشاركة في عملية اتخاذ القرارات الإدارية</a:t>
            </a:r>
          </a:p>
          <a:p>
            <a:pPr marL="742950" indent="-742950" algn="just" rtl="1">
              <a:spcBef>
                <a:spcPts val="0"/>
              </a:spcBef>
              <a:spcAft>
                <a:spcPts val="1800"/>
              </a:spcAft>
              <a:buClr>
                <a:srgbClr val="FFFF00"/>
              </a:buClr>
              <a:buSzPct val="110000"/>
              <a:buFont typeface="Wingdings 3" panose="05040102010807070707" pitchFamily="18" charset="2"/>
              <a:buAutoNum type="arabicParenR"/>
            </a:pPr>
            <a:endParaRPr lang="ar-JO" sz="3500" spc="-25" dirty="0">
              <a:solidFill>
                <a:srgbClr val="FFFF00"/>
              </a:solidFill>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AutoNum type="arabicParenR"/>
            </a:pPr>
            <a:endParaRPr lang="ar-JO" sz="3500" spc="-25" dirty="0">
              <a:latin typeface="Arial" panose="020B0604020202020204" pitchFamily="34" charset="0"/>
              <a:ea typeface="Times New Roman" panose="02020603050405020304" pitchFamily="18" charset="0"/>
              <a:cs typeface="Times New Roman" panose="02020603050405020304" pitchFamily="18" charset="0"/>
            </a:endParaRPr>
          </a:p>
          <a:p>
            <a:pPr marL="0" indent="0" algn="just" rtl="1">
              <a:spcBef>
                <a:spcPts val="0"/>
              </a:spcBef>
              <a:spcAft>
                <a:spcPts val="1800"/>
              </a:spcAft>
              <a:buNone/>
            </a:pPr>
            <a:endParaRPr lang="ar-JO" sz="3500" spc="-25" dirty="0">
              <a:latin typeface="Arial" panose="020B0604020202020204" pitchFamily="34" charset="0"/>
              <a:ea typeface="Times New Roman" panose="02020603050405020304" pitchFamily="18" charset="0"/>
              <a:cs typeface="Times New Roman" panose="02020603050405020304" pitchFamily="18" charset="0"/>
            </a:endParaRPr>
          </a:p>
          <a:p>
            <a:pPr marL="742950" indent="-742950" algn="just" rtl="1">
              <a:spcBef>
                <a:spcPts val="0"/>
              </a:spcBef>
              <a:spcAft>
                <a:spcPts val="1800"/>
              </a:spcAft>
              <a:buAutoNum type="arabicParenR"/>
            </a:pPr>
            <a:endParaRPr lang="en-US" sz="3500" spc="-25"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2652685" y="332656"/>
            <a:ext cx="6859785" cy="1020762"/>
          </a:xfrm>
        </p:spPr>
        <p:txBody>
          <a:bodyPr>
            <a:normAutofit/>
          </a:bodyPr>
          <a:lstStyle/>
          <a:p>
            <a:pPr algn="r" rtl="1">
              <a:spcBef>
                <a:spcPts val="0"/>
              </a:spcBef>
            </a:pPr>
            <a:r>
              <a:rPr lang="ar-JO" altLang="en-US" sz="6000" b="1" spc="-25" dirty="0">
                <a:latin typeface="Arial" panose="020B0604020202020204" pitchFamily="34" charset="0"/>
                <a:ea typeface="Times New Roman" panose="02020603050405020304" pitchFamily="18" charset="0"/>
                <a:cs typeface="Simplified Arabic" panose="02020603050405020304" pitchFamily="18" charset="-78"/>
              </a:rPr>
              <a:t>الأهداف التعليمية </a:t>
            </a:r>
            <a:endParaRPr lang="en-US" sz="6000" b="1" spc="-25" dirty="0">
              <a:latin typeface="Arial" panose="020B0604020202020204" pitchFamily="34" charset="0"/>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216569306"/>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2862E63E-EBF2-4406-BDFB-EBC4CF0A0170}"/>
              </a:ext>
            </a:extLst>
          </p:cNvPr>
          <p:cNvSpPr>
            <a:spLocks noGrp="1"/>
          </p:cNvSpPr>
          <p:nvPr>
            <p:ph idx="1"/>
          </p:nvPr>
        </p:nvSpPr>
        <p:spPr>
          <a:xfrm>
            <a:off x="1604650" y="1872993"/>
            <a:ext cx="9063350" cy="4871827"/>
          </a:xfrm>
        </p:spPr>
        <p:txBody>
          <a:bodyPr>
            <a:normAutofit fontScale="85000" lnSpcReduction="10000"/>
          </a:bodyPr>
          <a:lstStyle/>
          <a:p>
            <a:pPr algn="r" rtl="1">
              <a:buClr>
                <a:schemeClr val="tx2">
                  <a:lumMod val="75000"/>
                </a:schemeClr>
              </a:buClr>
              <a:buSzPct val="119000"/>
            </a:pPr>
            <a:r>
              <a:rPr lang="ar-JO" sz="3000" dirty="0" smtClean="0">
                <a:latin typeface="Simplified Arabic" panose="02020603050405020304" pitchFamily="18" charset="-78"/>
                <a:ea typeface="+mj-ea"/>
                <a:cs typeface="Simplified Arabic" panose="02020603050405020304" pitchFamily="18" charset="-78"/>
              </a:rPr>
              <a:t> ظهرت بداية في اتخاذ القرارات العسكرية أثناء الحرب العالمية الثانية</a:t>
            </a:r>
          </a:p>
          <a:p>
            <a:pPr algn="r" rtl="1">
              <a:buClr>
                <a:schemeClr val="tx2">
                  <a:lumMod val="75000"/>
                </a:schemeClr>
              </a:buClr>
              <a:buSzPct val="119000"/>
            </a:pPr>
            <a:r>
              <a:rPr lang="ar-JO" sz="3000" dirty="0">
                <a:latin typeface="Simplified Arabic" panose="02020603050405020304" pitchFamily="18" charset="-78"/>
                <a:ea typeface="+mj-ea"/>
                <a:cs typeface="Simplified Arabic" panose="02020603050405020304" pitchFamily="18" charset="-78"/>
              </a:rPr>
              <a:t> </a:t>
            </a:r>
            <a:r>
              <a:rPr lang="ar-JO" sz="3000" dirty="0" smtClean="0">
                <a:latin typeface="Simplified Arabic" panose="02020603050405020304" pitchFamily="18" charset="-78"/>
                <a:ea typeface="+mj-ea"/>
                <a:cs typeface="Simplified Arabic" panose="02020603050405020304" pitchFamily="18" charset="-78"/>
              </a:rPr>
              <a:t>أساس كمّي / عددي كمعيار لاتخاذ القرار</a:t>
            </a:r>
          </a:p>
          <a:p>
            <a:pPr algn="r" rtl="1">
              <a:buClr>
                <a:schemeClr val="tx2">
                  <a:lumMod val="75000"/>
                </a:schemeClr>
              </a:buClr>
              <a:buSzPct val="119000"/>
            </a:pPr>
            <a:r>
              <a:rPr lang="ar-JO" sz="3000" dirty="0">
                <a:latin typeface="Simplified Arabic" panose="02020603050405020304" pitchFamily="18" charset="-78"/>
                <a:ea typeface="+mj-ea"/>
                <a:cs typeface="Simplified Arabic" panose="02020603050405020304" pitchFamily="18" charset="-78"/>
              </a:rPr>
              <a:t> </a:t>
            </a:r>
            <a:r>
              <a:rPr lang="ar-JO" sz="3000" dirty="0" smtClean="0">
                <a:latin typeface="Simplified Arabic" panose="02020603050405020304" pitchFamily="18" charset="-78"/>
                <a:ea typeface="+mj-ea"/>
                <a:cs typeface="Simplified Arabic" panose="02020603050405020304" pitchFamily="18" charset="-78"/>
              </a:rPr>
              <a:t>تتكون من الخطوات التالية: تحليل المشكلة، اختيار النموذج المناسب، تطبيق النموذج مع الأخذ بعين الاعتبار نقاط القوة والقصور في النموذج. ومن أمثلتها:</a:t>
            </a:r>
          </a:p>
          <a:p>
            <a:pPr marL="0" indent="0" algn="r" rtl="1">
              <a:buClr>
                <a:schemeClr val="tx2">
                  <a:lumMod val="75000"/>
                </a:schemeClr>
              </a:buClr>
              <a:buSzPct val="119000"/>
              <a:buNone/>
            </a:pPr>
            <a:r>
              <a:rPr lang="ar-JO" sz="2600" dirty="0">
                <a:latin typeface="Simplified Arabic" panose="02020603050405020304" pitchFamily="18" charset="-78"/>
                <a:ea typeface="+mj-ea"/>
                <a:cs typeface="Simplified Arabic" panose="02020603050405020304" pitchFamily="18" charset="-78"/>
              </a:rPr>
              <a:t> </a:t>
            </a:r>
            <a:r>
              <a:rPr lang="ar-JO" sz="2600" dirty="0" smtClean="0">
                <a:latin typeface="Simplified Arabic" panose="02020603050405020304" pitchFamily="18" charset="-78"/>
                <a:ea typeface="+mj-ea"/>
                <a:cs typeface="Simplified Arabic" panose="02020603050405020304" pitchFamily="18" charset="-78"/>
              </a:rPr>
              <a:t>1) البرمجة الخطية</a:t>
            </a:r>
          </a:p>
          <a:p>
            <a:pPr marL="0" indent="0" algn="r" rtl="1">
              <a:buClr>
                <a:schemeClr val="tx2">
                  <a:lumMod val="75000"/>
                </a:schemeClr>
              </a:buClr>
              <a:buSzPct val="119000"/>
              <a:buNone/>
            </a:pPr>
            <a:r>
              <a:rPr lang="ar-JO" sz="2600" dirty="0">
                <a:latin typeface="Simplified Arabic" panose="02020603050405020304" pitchFamily="18" charset="-78"/>
                <a:ea typeface="+mj-ea"/>
                <a:cs typeface="Simplified Arabic" panose="02020603050405020304" pitchFamily="18" charset="-78"/>
              </a:rPr>
              <a:t> </a:t>
            </a:r>
            <a:r>
              <a:rPr lang="ar-JO" sz="2600" dirty="0" smtClean="0">
                <a:latin typeface="Simplified Arabic" panose="02020603050405020304" pitchFamily="18" charset="-78"/>
                <a:ea typeface="+mj-ea"/>
                <a:cs typeface="Simplified Arabic" panose="02020603050405020304" pitchFamily="18" charset="-78"/>
              </a:rPr>
              <a:t>2) خطوط الانتظار</a:t>
            </a:r>
          </a:p>
          <a:p>
            <a:pPr marL="0" indent="0" algn="r" rtl="1">
              <a:buClr>
                <a:schemeClr val="tx2">
                  <a:lumMod val="75000"/>
                </a:schemeClr>
              </a:buClr>
              <a:buSzPct val="119000"/>
              <a:buNone/>
            </a:pPr>
            <a:r>
              <a:rPr lang="ar-JO" sz="2600" dirty="0">
                <a:latin typeface="Simplified Arabic" panose="02020603050405020304" pitchFamily="18" charset="-78"/>
                <a:ea typeface="+mj-ea"/>
                <a:cs typeface="Simplified Arabic" panose="02020603050405020304" pitchFamily="18" charset="-78"/>
              </a:rPr>
              <a:t> </a:t>
            </a:r>
            <a:r>
              <a:rPr lang="ar-JO" sz="2600" dirty="0" smtClean="0">
                <a:latin typeface="Simplified Arabic" panose="02020603050405020304" pitchFamily="18" charset="-78"/>
                <a:ea typeface="+mj-ea"/>
                <a:cs typeface="Simplified Arabic" panose="02020603050405020304" pitchFamily="18" charset="-78"/>
              </a:rPr>
              <a:t>3) النقل أو الانتقال</a:t>
            </a:r>
          </a:p>
          <a:p>
            <a:pPr marL="0" indent="0" algn="r" rtl="1">
              <a:buClr>
                <a:schemeClr val="tx2">
                  <a:lumMod val="75000"/>
                </a:schemeClr>
              </a:buClr>
              <a:buSzPct val="119000"/>
              <a:buNone/>
            </a:pPr>
            <a:r>
              <a:rPr lang="ar-JO" sz="2600" dirty="0">
                <a:latin typeface="Simplified Arabic" panose="02020603050405020304" pitchFamily="18" charset="-78"/>
                <a:ea typeface="+mj-ea"/>
                <a:cs typeface="Simplified Arabic" panose="02020603050405020304" pitchFamily="18" charset="-78"/>
              </a:rPr>
              <a:t> </a:t>
            </a:r>
            <a:r>
              <a:rPr lang="ar-JO" sz="2600" dirty="0" smtClean="0">
                <a:latin typeface="Simplified Arabic" panose="02020603050405020304" pitchFamily="18" charset="-78"/>
                <a:ea typeface="+mj-ea"/>
                <a:cs typeface="Simplified Arabic" panose="02020603050405020304" pitchFamily="18" charset="-78"/>
              </a:rPr>
              <a:t>4) تعيين أو تخصص الموارد</a:t>
            </a:r>
          </a:p>
          <a:p>
            <a:pPr marL="0" indent="0" algn="r" rtl="1">
              <a:buClr>
                <a:schemeClr val="tx2">
                  <a:lumMod val="75000"/>
                </a:schemeClr>
              </a:buClr>
              <a:buSzPct val="119000"/>
              <a:buNone/>
            </a:pPr>
            <a:r>
              <a:rPr lang="ar-JO" sz="2600" dirty="0">
                <a:latin typeface="Simplified Arabic" panose="02020603050405020304" pitchFamily="18" charset="-78"/>
                <a:ea typeface="+mj-ea"/>
                <a:cs typeface="Simplified Arabic" panose="02020603050405020304" pitchFamily="18" charset="-78"/>
              </a:rPr>
              <a:t> </a:t>
            </a:r>
            <a:r>
              <a:rPr lang="ar-JO" sz="2600" dirty="0" smtClean="0">
                <a:latin typeface="Simplified Arabic" panose="02020603050405020304" pitchFamily="18" charset="-78"/>
                <a:ea typeface="+mj-ea"/>
                <a:cs typeface="Simplified Arabic" panose="02020603050405020304" pitchFamily="18" charset="-78"/>
              </a:rPr>
              <a:t>5) شجرة القرارات</a:t>
            </a:r>
          </a:p>
          <a:p>
            <a:pPr marL="0" indent="0" algn="r" rtl="1">
              <a:buClr>
                <a:schemeClr val="tx2">
                  <a:lumMod val="75000"/>
                </a:schemeClr>
              </a:buClr>
              <a:buSzPct val="119000"/>
              <a:buNone/>
            </a:pPr>
            <a:r>
              <a:rPr lang="ar-JO" sz="3000" dirty="0" smtClean="0">
                <a:latin typeface="Simplified Arabic" panose="02020603050405020304" pitchFamily="18" charset="-78"/>
                <a:ea typeface="+mj-ea"/>
                <a:cs typeface="Simplified Arabic" panose="02020603050405020304" pitchFamily="18" charset="-78"/>
              </a:rPr>
              <a:t> </a:t>
            </a:r>
          </a:p>
        </p:txBody>
      </p:sp>
      <p:sp>
        <p:nvSpPr>
          <p:cNvPr id="3" name="Title 2">
            <a:extLst>
              <a:ext uri="{FF2B5EF4-FFF2-40B4-BE49-F238E27FC236}">
                <a16:creationId xmlns="" xmlns:a16="http://schemas.microsoft.com/office/drawing/2014/main" id="{FCD29149-468C-4668-AA5C-666A6CC2B5FB}"/>
              </a:ext>
            </a:extLst>
          </p:cNvPr>
          <p:cNvSpPr>
            <a:spLocks noGrp="1"/>
          </p:cNvSpPr>
          <p:nvPr>
            <p:ph type="title"/>
          </p:nvPr>
        </p:nvSpPr>
        <p:spPr>
          <a:xfrm>
            <a:off x="1524000" y="116632"/>
            <a:ext cx="9036496" cy="1178768"/>
          </a:xfrm>
        </p:spPr>
        <p:txBody>
          <a:bodyPr>
            <a:noAutofit/>
          </a:bodyPr>
          <a:lstStyle/>
          <a:p>
            <a:pPr algn="ctr" rtl="1"/>
            <a:r>
              <a:rPr lang="ar-JO" sz="6000" b="1" spc="-25" dirty="0" smtClean="0">
                <a:solidFill>
                  <a:srgbClr val="FFFF00"/>
                </a:solidFill>
                <a:latin typeface="Simplified Arabic" panose="02020603050405020304" pitchFamily="18" charset="-78"/>
                <a:ea typeface="Times New Roman" panose="02020603050405020304" pitchFamily="18" charset="0"/>
                <a:cs typeface="Simplified Arabic" panose="02020603050405020304" pitchFamily="18" charset="-78"/>
              </a:rPr>
              <a:t>بحوث العمليات واتخاذ القرار	</a:t>
            </a:r>
            <a:endParaRPr lang="en-US" sz="6000" b="1" spc="-25" dirty="0">
              <a:solidFill>
                <a:srgbClr val="FFFF00"/>
              </a:solidFill>
              <a:latin typeface="Simplified Arabic" panose="02020603050405020304" pitchFamily="18" charset="-78"/>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35491335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circle(in)">
                                      <p:cBhvr>
                                        <p:cTn id="7" dur="20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wipe(down)">
                                      <p:cBhvr>
                                        <p:cTn id="12" dur="125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p:cTn id="17" dur="1000" fill="hold"/>
                                        <p:tgtEl>
                                          <p:spTgt spid="2">
                                            <p:txEl>
                                              <p:pRg st="5" end="5"/>
                                            </p:txEl>
                                          </p:spTgt>
                                        </p:tgtEl>
                                        <p:attrNameLst>
                                          <p:attrName>ppt_w</p:attrName>
                                        </p:attrNameLst>
                                      </p:cBhvr>
                                      <p:tavLst>
                                        <p:tav tm="0">
                                          <p:val>
                                            <p:strVal val="#ppt_w*0.70"/>
                                          </p:val>
                                        </p:tav>
                                        <p:tav tm="100000">
                                          <p:val>
                                            <p:strVal val="#ppt_w"/>
                                          </p:val>
                                        </p:tav>
                                      </p:tavLst>
                                    </p:anim>
                                    <p:anim calcmode="lin" valueType="num">
                                      <p:cBhvr>
                                        <p:cTn id="18" dur="1000" fill="hold"/>
                                        <p:tgtEl>
                                          <p:spTgt spid="2">
                                            <p:txEl>
                                              <p:pRg st="5" end="5"/>
                                            </p:txEl>
                                          </p:spTgt>
                                        </p:tgtEl>
                                        <p:attrNameLst>
                                          <p:attrName>ppt_h</p:attrName>
                                        </p:attrNameLst>
                                      </p:cBhvr>
                                      <p:tavLst>
                                        <p:tav tm="0">
                                          <p:val>
                                            <p:strVal val="#ppt_h"/>
                                          </p:val>
                                        </p:tav>
                                        <p:tav tm="100000">
                                          <p:val>
                                            <p:strVal val="#ppt_h"/>
                                          </p:val>
                                        </p:tav>
                                      </p:tavLst>
                                    </p:anim>
                                    <p:animEffect transition="in" filter="fade">
                                      <p:cBhvr>
                                        <p:cTn id="19" dur="1000"/>
                                        <p:tgtEl>
                                          <p:spTgt spid="2">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7" presetClass="entr" presetSubtype="10" fill="hold" nodeType="click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 calcmode="lin" valueType="num">
                                      <p:cBhvr>
                                        <p:cTn id="24"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25"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5" presetClass="entr" presetSubtype="0" fill="hold" nodeType="click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fade">
                                      <p:cBhvr>
                                        <p:cTn id="30" dur="2000"/>
                                        <p:tgtEl>
                                          <p:spTgt spid="2">
                                            <p:txEl>
                                              <p:pRg st="7" end="7"/>
                                            </p:txEl>
                                          </p:spTgt>
                                        </p:tgtEl>
                                      </p:cBhvr>
                                    </p:animEffect>
                                    <p:anim calcmode="lin" valueType="num">
                                      <p:cBhvr>
                                        <p:cTn id="31" dur="2000" fill="hold"/>
                                        <p:tgtEl>
                                          <p:spTgt spid="2">
                                            <p:txEl>
                                              <p:pRg st="7" end="7"/>
                                            </p:txEl>
                                          </p:spTgt>
                                        </p:tgtEl>
                                        <p:attrNameLst>
                                          <p:attrName>style.rotation</p:attrName>
                                        </p:attrNameLst>
                                      </p:cBhvr>
                                      <p:tavLst>
                                        <p:tav tm="0">
                                          <p:val>
                                            <p:fltVal val="720"/>
                                          </p:val>
                                        </p:tav>
                                        <p:tav tm="100000">
                                          <p:val>
                                            <p:fltVal val="0"/>
                                          </p:val>
                                        </p:tav>
                                      </p:tavLst>
                                    </p:anim>
                                    <p:anim calcmode="lin" valueType="num">
                                      <p:cBhvr>
                                        <p:cTn id="32" dur="2000" fill="hold"/>
                                        <p:tgtEl>
                                          <p:spTgt spid="2">
                                            <p:txEl>
                                              <p:pRg st="7" end="7"/>
                                            </p:txEl>
                                          </p:spTgt>
                                        </p:tgtEl>
                                        <p:attrNameLst>
                                          <p:attrName>ppt_h</p:attrName>
                                        </p:attrNameLst>
                                      </p:cBhvr>
                                      <p:tavLst>
                                        <p:tav tm="0">
                                          <p:val>
                                            <p:fltVal val="0"/>
                                          </p:val>
                                        </p:tav>
                                        <p:tav tm="100000">
                                          <p:val>
                                            <p:strVal val="#ppt_h"/>
                                          </p:val>
                                        </p:tav>
                                      </p:tavLst>
                                    </p:anim>
                                    <p:anim calcmode="lin" valueType="num">
                                      <p:cBhvr>
                                        <p:cTn id="33" dur="2000" fill="hold"/>
                                        <p:tgtEl>
                                          <p:spTgt spid="2">
                                            <p:txEl>
                                              <p:pRg st="7" end="7"/>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9376" y="1700809"/>
            <a:ext cx="11521280" cy="4752532"/>
          </a:xfrm>
        </p:spPr>
        <p:txBody>
          <a:bodyPr>
            <a:normAutofit fontScale="77500" lnSpcReduction="20000"/>
          </a:bodyPr>
          <a:lstStyle/>
          <a:p>
            <a:pPr marL="0" indent="0" algn="r" rtl="1">
              <a:buClr>
                <a:srgbClr val="FFFF00"/>
              </a:buClr>
              <a:buSzPct val="100000"/>
              <a:buNone/>
            </a:pPr>
            <a:r>
              <a:rPr lang="ar-JO" sz="3300" dirty="0">
                <a:latin typeface="Simplified Arabic" panose="02020603050405020304" pitchFamily="18" charset="-78"/>
                <a:ea typeface="+mj-ea"/>
                <a:cs typeface="Simplified Arabic" panose="02020603050405020304" pitchFamily="18" charset="-78"/>
              </a:rPr>
              <a:t>أحد أكثر الأساليب شيوعاً في مجال اتخاذ القرارات، ويعود تاريخ إيجادها إلى عام 1947م حيث قام العالم جورج دانتزج بإدخالها كأسلوبٍ لحل المشاكل التي تُواجه </a:t>
            </a:r>
            <a:r>
              <a:rPr lang="ar-JO" sz="3300" dirty="0" smtClean="0">
                <a:latin typeface="Simplified Arabic" panose="02020603050405020304" pitchFamily="18" charset="-78"/>
                <a:ea typeface="+mj-ea"/>
                <a:cs typeface="Simplified Arabic" panose="02020603050405020304" pitchFamily="18" charset="-78"/>
              </a:rPr>
              <a:t>المدراء حين اتخاذهم للقرارات. </a:t>
            </a:r>
            <a:r>
              <a:rPr lang="ar-JO" sz="3300" dirty="0">
                <a:latin typeface="Simplified Arabic" panose="02020603050405020304" pitchFamily="18" charset="-78"/>
                <a:ea typeface="+mj-ea"/>
                <a:cs typeface="Simplified Arabic" panose="02020603050405020304" pitchFamily="18" charset="-78"/>
              </a:rPr>
              <a:t/>
            </a:r>
            <a:br>
              <a:rPr lang="ar-JO" sz="3300" dirty="0">
                <a:latin typeface="Simplified Arabic" panose="02020603050405020304" pitchFamily="18" charset="-78"/>
                <a:ea typeface="+mj-ea"/>
                <a:cs typeface="Simplified Arabic" panose="02020603050405020304" pitchFamily="18" charset="-78"/>
              </a:rPr>
            </a:br>
            <a:r>
              <a:rPr lang="ar-JO" sz="3300" dirty="0"/>
              <a:t/>
            </a:r>
            <a:br>
              <a:rPr lang="ar-JO" sz="3300" dirty="0"/>
            </a:br>
            <a:endParaRPr lang="ar-JO" sz="3300" dirty="0" smtClean="0"/>
          </a:p>
          <a:p>
            <a:pPr marL="0" indent="0" algn="r" rtl="1">
              <a:buClr>
                <a:srgbClr val="FFFF00"/>
              </a:buClr>
              <a:buSzPct val="100000"/>
              <a:buNone/>
            </a:pPr>
            <a:endParaRPr lang="ar-JO" sz="3200" dirty="0" smtClean="0">
              <a:latin typeface="Simplified Arabic" panose="02020603050405020304" pitchFamily="18" charset="-78"/>
              <a:ea typeface="+mj-ea"/>
              <a:cs typeface="Simplified Arabic" panose="02020603050405020304" pitchFamily="18" charset="-78"/>
            </a:endParaRPr>
          </a:p>
          <a:p>
            <a:pPr marL="0" indent="0" algn="r" rtl="1">
              <a:buClr>
                <a:srgbClr val="FFFF00"/>
              </a:buClr>
              <a:buSzPct val="100000"/>
              <a:buNone/>
            </a:pPr>
            <a:endParaRPr lang="ar-JO" sz="3200" dirty="0" smtClean="0">
              <a:latin typeface="Simplified Arabic" panose="02020603050405020304" pitchFamily="18" charset="-78"/>
              <a:ea typeface="+mj-ea"/>
              <a:cs typeface="Simplified Arabic" panose="02020603050405020304" pitchFamily="18" charset="-78"/>
            </a:endParaRPr>
          </a:p>
          <a:p>
            <a:pPr marL="0" indent="0" algn="r" rtl="1">
              <a:buClr>
                <a:srgbClr val="FFFF00"/>
              </a:buClr>
              <a:buSzPct val="100000"/>
              <a:buNone/>
            </a:pPr>
            <a:r>
              <a:rPr lang="ar-JO" sz="3400" dirty="0" smtClean="0">
                <a:latin typeface="Simplified Arabic" panose="02020603050405020304" pitchFamily="18" charset="-78"/>
                <a:ea typeface="+mj-ea"/>
                <a:cs typeface="Simplified Arabic" panose="02020603050405020304" pitchFamily="18" charset="-78"/>
              </a:rPr>
              <a:t>تستخدم البرمجة الخطية لحل المشاكل </a:t>
            </a:r>
            <a:r>
              <a:rPr lang="ar-JO" sz="3400" dirty="0">
                <a:latin typeface="Simplified Arabic" panose="02020603050405020304" pitchFamily="18" charset="-78"/>
                <a:ea typeface="+mj-ea"/>
                <a:cs typeface="Simplified Arabic" panose="02020603050405020304" pitchFamily="18" charset="-78"/>
              </a:rPr>
              <a:t>المُؤدية لتعظيم دور الأهداف أو تصغيرها في مجال ما بالاعتماد على ما يتوفر من قيود </a:t>
            </a:r>
            <a:r>
              <a:rPr lang="ar-JO" sz="3400" dirty="0" smtClean="0">
                <a:latin typeface="Simplified Arabic" panose="02020603050405020304" pitchFamily="18" charset="-78"/>
                <a:ea typeface="+mj-ea"/>
                <a:cs typeface="Simplified Arabic" panose="02020603050405020304" pitchFamily="18" charset="-78"/>
              </a:rPr>
              <a:t>أو متغيرات معينة مرتبطة بعلاقة خطية مع الهدف المراد أو المنشود.</a:t>
            </a:r>
            <a:r>
              <a:rPr lang="ar-JO" sz="3400" dirty="0"/>
              <a:t/>
            </a:r>
            <a:br>
              <a:rPr lang="ar-JO" sz="3400" dirty="0"/>
            </a:br>
            <a:r>
              <a:rPr lang="ar-JO" sz="3400" dirty="0"/>
              <a:t/>
            </a:r>
            <a:br>
              <a:rPr lang="ar-JO" sz="3400" dirty="0"/>
            </a:br>
            <a:r>
              <a:rPr lang="ar-JO" sz="3400" b="1" u="sng" dirty="0">
                <a:solidFill>
                  <a:srgbClr val="FFFF00"/>
                </a:solidFill>
                <a:latin typeface="Simplified Arabic" panose="02020603050405020304" pitchFamily="18" charset="-78"/>
                <a:ea typeface="+mj-ea"/>
                <a:cs typeface="Simplified Arabic" panose="02020603050405020304" pitchFamily="18" charset="-78"/>
              </a:rPr>
              <a:t>مثال</a:t>
            </a:r>
            <a:r>
              <a:rPr lang="ar-JO" sz="3400" dirty="0">
                <a:latin typeface="Simplified Arabic" panose="02020603050405020304" pitchFamily="18" charset="-78"/>
                <a:ea typeface="+mj-ea"/>
                <a:cs typeface="Simplified Arabic" panose="02020603050405020304" pitchFamily="18" charset="-78"/>
              </a:rPr>
              <a:t>: تحديد مزيج السلع المطلوبة لسوق معين بحيث تغطي احتياج الزبائن و/أو تقلل التكاليف</a:t>
            </a:r>
          </a:p>
          <a:p>
            <a:pPr marL="0" indent="0" algn="ctr" rtl="1">
              <a:buClr>
                <a:srgbClr val="FFFF00"/>
              </a:buClr>
              <a:buSzPct val="100000"/>
              <a:buNone/>
            </a:pPr>
            <a:r>
              <a:rPr lang="ar-JO" sz="3900" dirty="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919536" y="274638"/>
            <a:ext cx="828092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البرمجة الخطية</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690" y="2348880"/>
            <a:ext cx="3606142" cy="1584176"/>
          </a:xfrm>
          <a:prstGeom prst="rect">
            <a:avLst/>
          </a:prstGeom>
        </p:spPr>
      </p:pic>
    </p:spTree>
    <p:extLst>
      <p:ext uri="{BB962C8B-B14F-4D97-AF65-F5344CB8AC3E}">
        <p14:creationId xmlns:p14="http://schemas.microsoft.com/office/powerpoint/2010/main" val="2846130710"/>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3352" y="1700807"/>
            <a:ext cx="11665296" cy="4752533"/>
          </a:xfrm>
        </p:spPr>
        <p:txBody>
          <a:bodyPr>
            <a:normAutofit lnSpcReduction="10000"/>
          </a:bodyPr>
          <a:lstStyle/>
          <a:p>
            <a:pPr marL="0" indent="0" algn="r" rtl="1">
              <a:buClr>
                <a:srgbClr val="FFFF00"/>
              </a:buClr>
              <a:buSzPct val="100000"/>
              <a:buNone/>
            </a:pPr>
            <a:r>
              <a:rPr lang="ar-JO" sz="2600" dirty="0" smtClean="0">
                <a:latin typeface="Simplified Arabic" panose="02020603050405020304" pitchFamily="18" charset="-78"/>
                <a:cs typeface="Simplified Arabic" panose="02020603050405020304" pitchFamily="18" charset="-78"/>
              </a:rPr>
              <a:t>نموذج رياضي أسّسه آجنر إيرلنغ ويقوم على أساس الموازنة بين تكلفة الانتظار للتحصّل</a:t>
            </a:r>
          </a:p>
          <a:p>
            <a:pPr marL="0" indent="0" algn="r" rtl="1">
              <a:buClr>
                <a:srgbClr val="FFFF00"/>
              </a:buClr>
              <a:buSzPct val="100000"/>
              <a:buNone/>
            </a:pPr>
            <a:r>
              <a:rPr lang="ar-JO" sz="2600" dirty="0" smtClean="0">
                <a:latin typeface="Simplified Arabic" panose="02020603050405020304" pitchFamily="18" charset="-78"/>
                <a:cs typeface="Simplified Arabic" panose="02020603050405020304" pitchFamily="18" charset="-78"/>
              </a:rPr>
              <a:t>على خدمة معينة وبين عدد ونوعيات الأشخاص أو الموارد التي تحتاج تلك الخدمة.</a:t>
            </a:r>
          </a:p>
          <a:p>
            <a:pPr marL="0" indent="0" algn="r" rtl="1">
              <a:buClr>
                <a:srgbClr val="FFFF00"/>
              </a:buClr>
              <a:buSzPct val="100000"/>
              <a:buNone/>
            </a:pPr>
            <a:r>
              <a:rPr lang="ar-JO" sz="2600" dirty="0" smtClean="0">
                <a:latin typeface="Simplified Arabic" panose="02020603050405020304" pitchFamily="18" charset="-78"/>
                <a:cs typeface="Simplified Arabic" panose="02020603050405020304" pitchFamily="18" charset="-78"/>
              </a:rPr>
              <a:t>أو بين تكلفة خط أو طابور الانتظار وبين زيادة العمليات المطلوبة من قبل المنتظرين.</a:t>
            </a:r>
            <a:endParaRPr lang="ar-JO" sz="2600"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endParaRPr lang="ar-JO" sz="2800" b="1" u="sng" dirty="0" smtClean="0">
              <a:solidFill>
                <a:srgbClr val="FFFF00"/>
              </a:solidFill>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2800" b="1" u="sng" dirty="0" smtClean="0">
                <a:solidFill>
                  <a:srgbClr val="FFFF00"/>
                </a:solidFill>
                <a:latin typeface="Simplified Arabic" panose="02020603050405020304" pitchFamily="18" charset="-78"/>
                <a:cs typeface="Simplified Arabic" panose="02020603050405020304" pitchFamily="18" charset="-78"/>
              </a:rPr>
              <a:t>مثال</a:t>
            </a:r>
            <a:r>
              <a:rPr lang="ar-JO" sz="2800" b="1" u="sng" dirty="0" smtClean="0">
                <a:latin typeface="Simplified Arabic" panose="02020603050405020304" pitchFamily="18" charset="-78"/>
                <a:cs typeface="Simplified Arabic" panose="02020603050405020304" pitchFamily="18" charset="-78"/>
              </a:rPr>
              <a:t>: </a:t>
            </a:r>
            <a:r>
              <a:rPr lang="ar-JO" sz="2800" dirty="0" smtClean="0">
                <a:latin typeface="Simplified Arabic" panose="02020603050405020304" pitchFamily="18" charset="-78"/>
                <a:cs typeface="Simplified Arabic" panose="02020603050405020304" pitchFamily="18" charset="-78"/>
              </a:rPr>
              <a:t>عدد ونوعية المراجعين لقسم الطوارئ في مستشفى أو بنك معين (</a:t>
            </a:r>
            <a:r>
              <a:rPr lang="ar-JO" sz="2800" b="1" u="sng" dirty="0">
                <a:solidFill>
                  <a:srgbClr val="FFFF00"/>
                </a:solidFill>
                <a:latin typeface="Simplified Arabic" panose="02020603050405020304" pitchFamily="18" charset="-78"/>
                <a:cs typeface="Simplified Arabic" panose="02020603050405020304" pitchFamily="18" charset="-78"/>
              </a:rPr>
              <a:t>خدمة</a:t>
            </a:r>
            <a:r>
              <a:rPr lang="ar-JO" sz="2800" dirty="0" smtClean="0">
                <a:latin typeface="Simplified Arabic" panose="02020603050405020304" pitchFamily="18" charset="-78"/>
                <a:cs typeface="Simplified Arabic" panose="02020603050405020304" pitchFamily="18" charset="-78"/>
              </a:rPr>
              <a:t>). وأيضًا، انتظار المواد الخام/نصف المصنّعة حتى تدخل في عملية إنتاجية معينة (</a:t>
            </a:r>
            <a:r>
              <a:rPr lang="ar-JO" sz="2800" b="1" u="sng" dirty="0">
                <a:solidFill>
                  <a:srgbClr val="FFFF00"/>
                </a:solidFill>
                <a:latin typeface="Simplified Arabic" panose="02020603050405020304" pitchFamily="18" charset="-78"/>
                <a:cs typeface="Simplified Arabic" panose="02020603050405020304" pitchFamily="18" charset="-78"/>
              </a:rPr>
              <a:t>سلعة</a:t>
            </a:r>
            <a:r>
              <a:rPr lang="ar-JO" sz="2800" dirty="0" smtClean="0">
                <a:latin typeface="Simplified Arabic" panose="02020603050405020304" pitchFamily="18" charset="-78"/>
                <a:cs typeface="Simplified Arabic" panose="02020603050405020304" pitchFamily="18" charset="-78"/>
              </a:rPr>
              <a:t>)</a:t>
            </a:r>
            <a:endParaRPr lang="ar-JO" sz="2600" dirty="0" smtClean="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endParaRPr lang="ar-JO" sz="2600" dirty="0" smtClean="0">
              <a:latin typeface="Simplified Arabic" panose="02020603050405020304" pitchFamily="18" charset="-78"/>
              <a:cs typeface="Simplified Arabic" panose="02020603050405020304" pitchFamily="18" charset="-78"/>
            </a:endParaRPr>
          </a:p>
          <a:p>
            <a:pPr marL="0" indent="0" algn="ctr" rtl="1">
              <a:buClr>
                <a:srgbClr val="FFFF00"/>
              </a:buClr>
              <a:buSzPct val="100000"/>
              <a:buNone/>
            </a:pPr>
            <a:r>
              <a:rPr lang="ar-JO" sz="3900" dirty="0" smtClean="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919536" y="274638"/>
            <a:ext cx="828092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خطوط الانتظار</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9376" y="1700807"/>
            <a:ext cx="2304256" cy="2186889"/>
          </a:xfrm>
          <a:prstGeom prst="rect">
            <a:avLst/>
          </a:prstGeom>
        </p:spPr>
      </p:pic>
    </p:spTree>
    <p:extLst>
      <p:ext uri="{BB962C8B-B14F-4D97-AF65-F5344CB8AC3E}">
        <p14:creationId xmlns:p14="http://schemas.microsoft.com/office/powerpoint/2010/main" val="1864352784"/>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360" y="1772817"/>
            <a:ext cx="11233248" cy="4680524"/>
          </a:xfrm>
        </p:spPr>
        <p:txBody>
          <a:bodyPr>
            <a:normAutofit/>
          </a:bodyPr>
          <a:lstStyle/>
          <a:p>
            <a:pPr marL="0" indent="0" algn="r" rtl="1">
              <a:buClr>
                <a:srgbClr val="FFFF00"/>
              </a:buClr>
              <a:buSzPct val="100000"/>
              <a:buNone/>
            </a:pPr>
            <a:r>
              <a:rPr lang="ar-JO" sz="2800" dirty="0" smtClean="0">
                <a:latin typeface="Simplified Arabic" panose="02020603050405020304" pitchFamily="18" charset="-78"/>
                <a:cs typeface="Simplified Arabic" panose="02020603050405020304" pitchFamily="18" charset="-78"/>
              </a:rPr>
              <a:t>وهو نموذج </a:t>
            </a:r>
            <a:r>
              <a:rPr lang="ar-JO" sz="2800" dirty="0">
                <a:latin typeface="Simplified Arabic" panose="02020603050405020304" pitchFamily="18" charset="-78"/>
                <a:cs typeface="Simplified Arabic" panose="02020603050405020304" pitchFamily="18" charset="-78"/>
              </a:rPr>
              <a:t>نموذج كمي يبحث في تحديد خطة مثلى لنقل وحدات منتج ما من عدد من المصادر الي عدد من جهات الوصول بأقل تكلفة نقل </a:t>
            </a:r>
            <a:r>
              <a:rPr lang="ar-JO" sz="2800" dirty="0" smtClean="0">
                <a:latin typeface="Simplified Arabic" panose="02020603050405020304" pitchFamily="18" charset="-78"/>
                <a:cs typeface="Simplified Arabic" panose="02020603050405020304" pitchFamily="18" charset="-78"/>
              </a:rPr>
              <a:t>ممكنة. ومن مؤسسيه الأوائل</a:t>
            </a:r>
          </a:p>
          <a:p>
            <a:pPr marL="0" indent="0" algn="r" rtl="1">
              <a:buClr>
                <a:srgbClr val="FFFF00"/>
              </a:buClr>
              <a:buSzPct val="100000"/>
              <a:buNone/>
            </a:pPr>
            <a:r>
              <a:rPr lang="ar-JO" sz="2800" dirty="0" smtClean="0">
                <a:latin typeface="Simplified Arabic" panose="02020603050405020304" pitchFamily="18" charset="-78"/>
                <a:cs typeface="Simplified Arabic" panose="02020603050405020304" pitchFamily="18" charset="-78"/>
              </a:rPr>
              <a:t>الفرنسي غاسبار موونج.</a:t>
            </a:r>
          </a:p>
          <a:p>
            <a:pPr marL="0" indent="0" algn="r" rtl="1">
              <a:buClr>
                <a:srgbClr val="FFFF00"/>
              </a:buClr>
              <a:buSzPct val="100000"/>
              <a:buNone/>
            </a:pPr>
            <a:endParaRPr lang="ar-JO" sz="2800" b="1" u="sng" dirty="0" smtClean="0">
              <a:solidFill>
                <a:srgbClr val="FFFF00"/>
              </a:solidFill>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2800" b="1" u="sng" dirty="0" smtClean="0">
                <a:solidFill>
                  <a:srgbClr val="FFFF00"/>
                </a:solidFill>
                <a:latin typeface="Simplified Arabic" panose="02020603050405020304" pitchFamily="18" charset="-78"/>
                <a:cs typeface="Simplified Arabic" panose="02020603050405020304" pitchFamily="18" charset="-78"/>
              </a:rPr>
              <a:t>مثال</a:t>
            </a:r>
            <a:r>
              <a:rPr lang="ar-JO" dirty="0" smtClean="0">
                <a:latin typeface="Simplified Arabic" panose="02020603050405020304" pitchFamily="18" charset="-78"/>
                <a:cs typeface="Simplified Arabic" panose="02020603050405020304" pitchFamily="18" charset="-78"/>
              </a:rPr>
              <a:t>: نقل ملابس رجالية ونسائية من المصنع إلى مخازن العملاء في 3 مدن.</a:t>
            </a:r>
          </a:p>
          <a:p>
            <a:pPr marL="0" indent="0" algn="r" rtl="1">
              <a:buClr>
                <a:srgbClr val="FFFF00"/>
              </a:buClr>
              <a:buSzPct val="100000"/>
              <a:buNone/>
            </a:pPr>
            <a:endParaRPr lang="ar-JO" sz="3200" dirty="0">
              <a:latin typeface="Simplified Arabic" panose="02020603050405020304" pitchFamily="18" charset="-78"/>
              <a:cs typeface="Simplified Arabic" panose="02020603050405020304" pitchFamily="18" charset="-78"/>
            </a:endParaRPr>
          </a:p>
          <a:p>
            <a:pPr marL="0" indent="0" algn="r" rtl="1">
              <a:buClr>
                <a:srgbClr val="FFFF00"/>
              </a:buClr>
              <a:buSzPct val="100000"/>
              <a:buNone/>
            </a:pP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919536" y="274638"/>
            <a:ext cx="828092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نموذج النقل/الانتقال</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7408" y="2249113"/>
            <a:ext cx="3024336" cy="2404023"/>
          </a:xfrm>
          <a:prstGeom prst="rect">
            <a:avLst/>
          </a:prstGeom>
        </p:spPr>
      </p:pic>
    </p:spTree>
    <p:extLst>
      <p:ext uri="{BB962C8B-B14F-4D97-AF65-F5344CB8AC3E}">
        <p14:creationId xmlns:p14="http://schemas.microsoft.com/office/powerpoint/2010/main" val="3358778751"/>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1344" y="1628800"/>
            <a:ext cx="11737304" cy="4968552"/>
          </a:xfrm>
        </p:spPr>
        <p:txBody>
          <a:bodyPr>
            <a:normAutofit/>
          </a:bodyPr>
          <a:lstStyle/>
          <a:p>
            <a:pPr marL="0" indent="0" algn="r" rtl="1">
              <a:buClr>
                <a:srgbClr val="FFFF00"/>
              </a:buClr>
              <a:buSzPct val="100000"/>
              <a:buNone/>
            </a:pPr>
            <a:r>
              <a:rPr lang="ar-JO" sz="3900" dirty="0" smtClean="0">
                <a:latin typeface="Simplified Arabic" panose="02020603050405020304" pitchFamily="18" charset="-78"/>
                <a:cs typeface="Simplified Arabic" panose="02020603050405020304" pitchFamily="18" charset="-78"/>
              </a:rPr>
              <a:t>وهو نموذج رياضي يُعنى بالوصول لأفضل طريقة لتعيين العدد الأمثل من العمال لأداء مجموعة معينة من المهام. كما يمكن استخدامه لمعرفة العدد الأمثل من الآلات في خط إنتاجيّ معين لإنتاج حدّ معين من السلع. </a:t>
            </a:r>
          </a:p>
          <a:p>
            <a:pPr marL="0" indent="0" algn="r" rtl="1">
              <a:buClr>
                <a:srgbClr val="FFFF00"/>
              </a:buClr>
              <a:buSzPct val="100000"/>
              <a:buNone/>
            </a:pPr>
            <a:r>
              <a:rPr lang="ar-JO" sz="3400" dirty="0" smtClean="0">
                <a:latin typeface="Simplified Arabic" panose="02020603050405020304" pitchFamily="18" charset="-78"/>
                <a:cs typeface="Simplified Arabic" panose="02020603050405020304" pitchFamily="18" charset="-78"/>
              </a:rPr>
              <a:t>والعالمان الرائدان في هكذا نماذج هما ليوند كانتوروفيتش وتشالنج </a:t>
            </a:r>
            <a:r>
              <a:rPr lang="ar-JO" sz="3400" dirty="0">
                <a:latin typeface="Simplified Arabic" panose="02020603050405020304" pitchFamily="18" charset="-78"/>
                <a:cs typeface="Simplified Arabic" panose="02020603050405020304" pitchFamily="18" charset="-78"/>
              </a:rPr>
              <a:t>كووبمانس </a:t>
            </a:r>
            <a:br>
              <a:rPr lang="ar-JO" sz="3400" dirty="0">
                <a:latin typeface="Simplified Arabic" panose="02020603050405020304" pitchFamily="18" charset="-78"/>
                <a:cs typeface="Simplified Arabic" panose="02020603050405020304" pitchFamily="18" charset="-78"/>
              </a:rPr>
            </a:br>
            <a:endParaRPr lang="ar-JO" sz="3400" dirty="0">
              <a:solidFill>
                <a:schemeClr val="accent5"/>
              </a:solidFill>
              <a:latin typeface="Simplified Arabic" panose="02020603050405020304" pitchFamily="18" charset="-78"/>
              <a:cs typeface="Simplified Arabic" panose="02020603050405020304" pitchFamily="18" charset="-78"/>
            </a:endParaRPr>
          </a:p>
          <a:p>
            <a:pPr lvl="8" algn="r" rtl="1">
              <a:buFont typeface="Arial" pitchFamily="34" charset="0"/>
              <a:buChar char="•"/>
            </a:pPr>
            <a:endParaRPr lang="ar-JO" sz="27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919536" y="274638"/>
            <a:ext cx="828092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نموذج التخصيص / التعيين</a:t>
            </a:r>
            <a:endParaRPr lang="ar-JO" sz="7200" dirty="0">
              <a:solidFill>
                <a:srgbClr val="FFFF00"/>
              </a:solidFill>
              <a:latin typeface="Simplified Arabic" panose="02020603050405020304" pitchFamily="18" charset="-78"/>
              <a:cs typeface="Simplified Arabic" panose="02020603050405020304" pitchFamily="18" charset="-78"/>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4152" y="4149080"/>
            <a:ext cx="4351368" cy="216024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83632" y="4149080"/>
            <a:ext cx="4176464" cy="2444370"/>
          </a:xfrm>
          <a:prstGeom prst="rect">
            <a:avLst/>
          </a:prstGeom>
        </p:spPr>
      </p:pic>
    </p:spTree>
    <p:extLst>
      <p:ext uri="{BB962C8B-B14F-4D97-AF65-F5344CB8AC3E}">
        <p14:creationId xmlns:p14="http://schemas.microsoft.com/office/powerpoint/2010/main" val="1744520685"/>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1344" y="1700809"/>
            <a:ext cx="11737304" cy="4752532"/>
          </a:xfrm>
        </p:spPr>
        <p:txBody>
          <a:bodyPr>
            <a:normAutofit fontScale="70000" lnSpcReduction="20000"/>
          </a:bodyPr>
          <a:lstStyle/>
          <a:p>
            <a:pPr marL="0" indent="0" algn="r" rtl="1">
              <a:lnSpc>
                <a:spcPct val="120000"/>
              </a:lnSpc>
              <a:buClr>
                <a:srgbClr val="FFFF00"/>
              </a:buClr>
              <a:buSzPct val="100000"/>
              <a:buNone/>
            </a:pPr>
            <a:r>
              <a:rPr lang="ar-JO" sz="4500" dirty="0" smtClean="0">
                <a:latin typeface="Simplified Arabic" panose="02020603050405020304" pitchFamily="18" charset="-78"/>
                <a:cs typeface="Simplified Arabic" panose="02020603050405020304" pitchFamily="18" charset="-78"/>
              </a:rPr>
              <a:t>أسلوب رياضي يستخدم لتشخيص المشاكل وتحليلها رياضيًا. وتتضمن هذه الطريقة رسمًا توضيحيًا شبيها </a:t>
            </a:r>
            <a:r>
              <a:rPr lang="ar-JO" sz="4500" dirty="0">
                <a:latin typeface="Simplified Arabic" panose="02020603050405020304" pitchFamily="18" charset="-78"/>
                <a:cs typeface="Simplified Arabic" panose="02020603050405020304" pitchFamily="18" charset="-78"/>
              </a:rPr>
              <a:t>بالشجرة للقرارات والتبعات المتوقعة </a:t>
            </a:r>
            <a:r>
              <a:rPr lang="ar-JO" sz="4500" dirty="0" smtClean="0">
                <a:latin typeface="Simplified Arabic" panose="02020603050405020304" pitchFamily="18" charset="-78"/>
                <a:cs typeface="Simplified Arabic" panose="02020603050405020304" pitchFamily="18" charset="-78"/>
              </a:rPr>
              <a:t>للقرارات، ويشمل الرسم احتمال تحقق </a:t>
            </a:r>
            <a:r>
              <a:rPr lang="ar-JO" sz="4500" dirty="0">
                <a:latin typeface="Simplified Arabic" panose="02020603050405020304" pitchFamily="18" charset="-78"/>
                <a:cs typeface="Simplified Arabic" panose="02020603050405020304" pitchFamily="18" charset="-78"/>
              </a:rPr>
              <a:t>المخرجات، وكلفة الموارد، </a:t>
            </a:r>
            <a:r>
              <a:rPr lang="ar-JO" sz="4500" dirty="0" smtClean="0">
                <a:latin typeface="Simplified Arabic" panose="02020603050405020304" pitchFamily="18" charset="-78"/>
                <a:cs typeface="Simplified Arabic" panose="02020603050405020304" pitchFamily="18" charset="-78"/>
              </a:rPr>
              <a:t>والمنفعة المتأتية (المتوقعة) من كل من المخرجات. </a:t>
            </a:r>
          </a:p>
          <a:p>
            <a:pPr marL="0" indent="0" algn="r" rtl="1">
              <a:buClr>
                <a:srgbClr val="FFFF00"/>
              </a:buClr>
              <a:buSzPct val="100000"/>
              <a:buNone/>
            </a:pPr>
            <a:r>
              <a:rPr lang="ar-JO" sz="3900" dirty="0" smtClean="0">
                <a:solidFill>
                  <a:srgbClr val="FFFF00"/>
                </a:solidFill>
                <a:latin typeface="Simplified Arabic" panose="02020603050405020304" pitchFamily="18" charset="-78"/>
                <a:cs typeface="Simplified Arabic" panose="02020603050405020304" pitchFamily="18" charset="-78"/>
              </a:rPr>
              <a:t>الاستخدام الأمثل لشجرة القرار ينبغي أن يحدد كلًا من:</a:t>
            </a:r>
          </a:p>
          <a:p>
            <a:pPr marL="0" indent="0" algn="r" rtl="1">
              <a:buClr>
                <a:srgbClr val="FFFF00"/>
              </a:buClr>
              <a:buSzPct val="100000"/>
              <a:buNone/>
            </a:pPr>
            <a:r>
              <a:rPr lang="ar-JO" sz="3400" dirty="0" smtClean="0">
                <a:latin typeface="Simplified Arabic" panose="02020603050405020304" pitchFamily="18" charset="-78"/>
                <a:cs typeface="Simplified Arabic" panose="02020603050405020304" pitchFamily="18" charset="-78"/>
              </a:rPr>
              <a:t>1) نقاط اتخاذ القرار والبدائل لكل نقطة</a:t>
            </a:r>
          </a:p>
          <a:p>
            <a:pPr marL="0" indent="0" algn="r" rtl="1">
              <a:buClr>
                <a:srgbClr val="FFFF00"/>
              </a:buClr>
              <a:buSzPct val="100000"/>
              <a:buNone/>
            </a:pPr>
            <a:r>
              <a:rPr lang="ar-JO" sz="3400" dirty="0" smtClean="0">
                <a:latin typeface="Simplified Arabic" panose="02020603050405020304" pitchFamily="18" charset="-78"/>
                <a:cs typeface="Simplified Arabic" panose="02020603050405020304" pitchFamily="18" charset="-78"/>
              </a:rPr>
              <a:t>2) نقاط عدم التأكد </a:t>
            </a:r>
          </a:p>
          <a:p>
            <a:pPr marL="0" indent="0" algn="r" rtl="1">
              <a:buClr>
                <a:srgbClr val="FFFF00"/>
              </a:buClr>
              <a:buSzPct val="100000"/>
              <a:buNone/>
            </a:pPr>
            <a:r>
              <a:rPr lang="ar-JO" sz="3400" dirty="0" smtClean="0">
                <a:latin typeface="Simplified Arabic" panose="02020603050405020304" pitchFamily="18" charset="-78"/>
                <a:cs typeface="Simplified Arabic" panose="02020603050405020304" pitchFamily="18" charset="-78"/>
              </a:rPr>
              <a:t>3) الإيرادات والتكاليف المتوقعة لمختلف احتمالات القرار/ات</a:t>
            </a:r>
          </a:p>
          <a:p>
            <a:pPr marL="0" indent="0" algn="r" rtl="1">
              <a:buClr>
                <a:srgbClr val="FFFF00"/>
              </a:buClr>
              <a:buSzPct val="100000"/>
              <a:buNone/>
            </a:pPr>
            <a:r>
              <a:rPr lang="ar-JO" sz="3400" dirty="0" smtClean="0">
                <a:latin typeface="Simplified Arabic" panose="02020603050405020304" pitchFamily="18" charset="-78"/>
                <a:cs typeface="Simplified Arabic" panose="02020603050405020304" pitchFamily="18" charset="-78"/>
              </a:rPr>
              <a:t>4) الاحتمالات للحوادث المختلفة</a:t>
            </a:r>
          </a:p>
          <a:p>
            <a:pPr marL="0" indent="0" algn="ctr" rtl="1">
              <a:buClr>
                <a:srgbClr val="FFFF00"/>
              </a:buClr>
              <a:buSzPct val="100000"/>
              <a:buNone/>
            </a:pPr>
            <a:r>
              <a:rPr lang="ar-JO" sz="3900" dirty="0" smtClean="0">
                <a:latin typeface="Simplified Arabic" panose="02020603050405020304" pitchFamily="18" charset="-78"/>
                <a:cs typeface="Simplified Arabic" panose="02020603050405020304" pitchFamily="18" charset="-78"/>
              </a:rPr>
              <a:t>    </a:t>
            </a:r>
            <a:r>
              <a:rPr lang="ar-JO" sz="3200" dirty="0" smtClean="0">
                <a:latin typeface="Simplified Arabic" panose="02020603050405020304" pitchFamily="18" charset="-78"/>
                <a:cs typeface="Simplified Arabic" panose="02020603050405020304" pitchFamily="18" charset="-78"/>
              </a:rPr>
              <a:t/>
            </a:r>
            <a:br>
              <a:rPr lang="ar-JO" sz="3200" dirty="0" smtClean="0">
                <a:latin typeface="Simplified Arabic" panose="02020603050405020304" pitchFamily="18" charset="-78"/>
                <a:cs typeface="Simplified Arabic" panose="02020603050405020304" pitchFamily="18" charset="-78"/>
              </a:rPr>
            </a:br>
            <a:endParaRPr lang="ar-JO" sz="3200" dirty="0" smtClean="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919536" y="274638"/>
            <a:ext cx="828092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شجرة القرار/ات</a:t>
            </a:r>
            <a:endParaRPr lang="ar-JO" sz="7200" dirty="0">
              <a:solidFill>
                <a:srgbClr val="FFFF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689902493"/>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83432" y="1948119"/>
            <a:ext cx="9591578" cy="4505221"/>
          </a:xfrm>
        </p:spPr>
        <p:txBody>
          <a:bodyPr>
            <a:normAutofit lnSpcReduction="10000"/>
          </a:bodyPr>
          <a:lstStyle/>
          <a:p>
            <a:pPr algn="r" rtl="1">
              <a:buClr>
                <a:srgbClr val="FFFF00"/>
              </a:buClr>
              <a:buSzPct val="100000"/>
              <a:buFont typeface="Arial" panose="020B0604020202020204" pitchFamily="34" charset="0"/>
              <a:buChar char="•"/>
            </a:pPr>
            <a:r>
              <a:rPr lang="ar-JO" sz="3900" dirty="0" smtClean="0">
                <a:latin typeface="Simplified Arabic" panose="02020603050405020304" pitchFamily="18" charset="-78"/>
                <a:cs typeface="Simplified Arabic" panose="02020603050405020304" pitchFamily="18" charset="-78"/>
              </a:rPr>
              <a:t>النموذج الكلاسيكي</a:t>
            </a:r>
          </a:p>
          <a:p>
            <a:pPr algn="r" rtl="1">
              <a:buClr>
                <a:srgbClr val="FFFF00"/>
              </a:buClr>
              <a:buSzPct val="100000"/>
              <a:buFont typeface="Arial" panose="020B0604020202020204" pitchFamily="34" charset="0"/>
              <a:buChar char="•"/>
            </a:pPr>
            <a:endParaRPr lang="ar-JO" sz="3900" dirty="0" smtClean="0">
              <a:latin typeface="Simplified Arabic" panose="02020603050405020304" pitchFamily="18" charset="-78"/>
              <a:cs typeface="Simplified Arabic" panose="02020603050405020304" pitchFamily="18" charset="-78"/>
            </a:endParaRPr>
          </a:p>
          <a:p>
            <a:pPr algn="r" rtl="1">
              <a:buClr>
                <a:srgbClr val="FFFF00"/>
              </a:buClr>
              <a:buSzPct val="100000"/>
              <a:buFont typeface="Arial" panose="020B0604020202020204" pitchFamily="34" charset="0"/>
              <a:buChar char="•"/>
            </a:pPr>
            <a:r>
              <a:rPr lang="ar-JO" sz="3900" dirty="0" smtClean="0">
                <a:latin typeface="Simplified Arabic" panose="02020603050405020304" pitchFamily="18" charset="-78"/>
                <a:cs typeface="Simplified Arabic" panose="02020603050405020304" pitchFamily="18" charset="-78"/>
              </a:rPr>
              <a:t>النموذج الإداري</a:t>
            </a:r>
          </a:p>
          <a:p>
            <a:pPr marL="0" indent="0" algn="r" rtl="1">
              <a:buClr>
                <a:srgbClr val="FFFF00"/>
              </a:buClr>
              <a:buSzPct val="100000"/>
              <a:buNone/>
            </a:pPr>
            <a:endParaRPr lang="ar-JO" sz="3900" dirty="0" smtClean="0">
              <a:latin typeface="Simplified Arabic" panose="02020603050405020304" pitchFamily="18" charset="-78"/>
              <a:cs typeface="Simplified Arabic" panose="02020603050405020304" pitchFamily="18" charset="-78"/>
            </a:endParaRPr>
          </a:p>
          <a:p>
            <a:pPr algn="r" rtl="1">
              <a:buClr>
                <a:srgbClr val="FFFF00"/>
              </a:buClr>
              <a:buSzPct val="100000"/>
              <a:buFont typeface="Arial" panose="020B0604020202020204" pitchFamily="34" charset="0"/>
              <a:buChar char="•"/>
            </a:pPr>
            <a:r>
              <a:rPr lang="ar-JO" sz="3900" dirty="0" smtClean="0">
                <a:latin typeface="Simplified Arabic" panose="02020603050405020304" pitchFamily="18" charset="-78"/>
                <a:cs typeface="Simplified Arabic" panose="02020603050405020304" pitchFamily="18" charset="-78"/>
              </a:rPr>
              <a:t>النموذج السياسي</a:t>
            </a:r>
            <a:endParaRPr lang="ar-JO" sz="3900" dirty="0">
              <a:latin typeface="Simplified Arabic" panose="02020603050405020304" pitchFamily="18" charset="-78"/>
              <a:cs typeface="Simplified Arabic" panose="02020603050405020304" pitchFamily="18" charset="-78"/>
            </a:endParaRPr>
          </a:p>
          <a:p>
            <a:pPr marL="0" indent="0" algn="ctr" rtl="1">
              <a:buClr>
                <a:srgbClr val="FFFF00"/>
              </a:buClr>
              <a:buSzPct val="100000"/>
              <a:buNone/>
            </a:pPr>
            <a:r>
              <a:rPr lang="ar-JO" sz="3900" dirty="0">
                <a:latin typeface="Simplified Arabic" panose="02020603050405020304" pitchFamily="18" charset="-78"/>
                <a:cs typeface="Simplified Arabic" panose="02020603050405020304" pitchFamily="18" charset="-78"/>
              </a:rPr>
              <a:t>    </a:t>
            </a:r>
            <a:r>
              <a:rPr lang="ar-JO" sz="3200" dirty="0">
                <a:latin typeface="Simplified Arabic" panose="02020603050405020304" pitchFamily="18" charset="-78"/>
                <a:cs typeface="Simplified Arabic" panose="02020603050405020304" pitchFamily="18" charset="-78"/>
              </a:rPr>
              <a:t/>
            </a:r>
            <a:br>
              <a:rPr lang="ar-JO" sz="3200" dirty="0">
                <a:latin typeface="Simplified Arabic" panose="02020603050405020304" pitchFamily="18" charset="-78"/>
                <a:cs typeface="Simplified Arabic" panose="02020603050405020304" pitchFamily="18" charset="-78"/>
              </a:rPr>
            </a:br>
            <a:endParaRPr lang="ar-JO" sz="3200" dirty="0">
              <a:solidFill>
                <a:schemeClr val="accent5"/>
              </a:solidFill>
              <a:latin typeface="Simplified Arabic" panose="02020603050405020304" pitchFamily="18" charset="-78"/>
              <a:cs typeface="Simplified Arabic" panose="02020603050405020304" pitchFamily="18" charset="-78"/>
            </a:endParaRPr>
          </a:p>
          <a:p>
            <a:pPr algn="r" rtl="1">
              <a:buFont typeface="Arial" pitchFamily="34" charset="0"/>
              <a:buChar char="•"/>
            </a:pPr>
            <a:endParaRPr lang="ar-JO" sz="3500" b="1" dirty="0">
              <a:solidFill>
                <a:schemeClr val="bg2"/>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1919536" y="274638"/>
            <a:ext cx="8280920" cy="1020762"/>
          </a:xfrm>
        </p:spPr>
        <p:txBody>
          <a:bodyPr>
            <a:noAutofit/>
          </a:bodyPr>
          <a:lstStyle/>
          <a:p>
            <a:pPr algn="ctr" rtl="1"/>
            <a:r>
              <a:rPr lang="ar-JO" sz="7200" dirty="0" smtClean="0">
                <a:solidFill>
                  <a:srgbClr val="FFFF00"/>
                </a:solidFill>
                <a:latin typeface="Simplified Arabic" panose="02020603050405020304" pitchFamily="18" charset="-78"/>
                <a:cs typeface="Simplified Arabic" panose="02020603050405020304" pitchFamily="18" charset="-78"/>
              </a:rPr>
              <a:t>نماذج اتخاذ القرار</a:t>
            </a:r>
            <a:endParaRPr lang="ar-JO" sz="7200" dirty="0">
              <a:solidFill>
                <a:srgbClr val="FFFF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966491903"/>
      </p:ext>
    </p:extLst>
  </p:cSld>
  <p:clrMapOvr>
    <a:masterClrMapping/>
  </p:clrMapOvr>
  <p:transition spd="slow">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xmlns="" name="Student presentation" id="{61936DD2-5F1E-4CE5-AB4B-725D35FC9179}" vid="{60FEA300-D151-4B21-9955-901AC34D046A}"/>
    </a:ext>
  </a:extLst>
</a:theme>
</file>

<file path=docProps/app.xml><?xml version="1.0" encoding="utf-8"?>
<Properties xmlns="http://schemas.openxmlformats.org/officeDocument/2006/extended-properties" xmlns:vt="http://schemas.openxmlformats.org/officeDocument/2006/docPropsVTypes">
  <Template/>
  <TotalTime>2036</TotalTime>
  <Words>503</Words>
  <Application>Microsoft Office PowerPoint</Application>
  <PresentationFormat>Custom</PresentationFormat>
  <Paragraphs>71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Student presentation</vt:lpstr>
      <vt:lpstr>مقدمة في الإدارة   </vt:lpstr>
      <vt:lpstr>الأهداف التعليمية </vt:lpstr>
      <vt:lpstr>بحوث العمليات واتخاذ القرار </vt:lpstr>
      <vt:lpstr>البرمجة الخطية</vt:lpstr>
      <vt:lpstr>خطوط الانتظار</vt:lpstr>
      <vt:lpstr>نموذج النقل/الانتقال</vt:lpstr>
      <vt:lpstr>نموذج التخصيص / التعيين</vt:lpstr>
      <vt:lpstr>شجرة القرار/ات</vt:lpstr>
      <vt:lpstr>نماذج اتخاذ القرار</vt:lpstr>
      <vt:lpstr>القرار التشاركي؛ إيجابياته وسلبياته</vt:lpstr>
      <vt:lpstr>أسئلة الباب الثاني: التخطيط واتخاذ القرار</vt:lpstr>
      <vt:lpstr>شكرًا لحسن إصغائكم</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Adobe 5CS</cp:lastModifiedBy>
  <cp:revision>189</cp:revision>
  <dcterms:created xsi:type="dcterms:W3CDTF">2017-07-08T08:19:39Z</dcterms:created>
  <dcterms:modified xsi:type="dcterms:W3CDTF">2018-09-16T06:20:22Z</dcterms:modified>
</cp:coreProperties>
</file>