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sldIdLst>
    <p:sldId id="319" r:id="rId2"/>
    <p:sldId id="320" r:id="rId3"/>
    <p:sldId id="321" r:id="rId4"/>
    <p:sldId id="322" r:id="rId5"/>
    <p:sldId id="323" r:id="rId6"/>
    <p:sldId id="324" r:id="rId7"/>
    <p:sldId id="325" r:id="rId8"/>
    <p:sldId id="326" r:id="rId9"/>
    <p:sldId id="327" r:id="rId10"/>
    <p:sldId id="331" r:id="rId11"/>
    <p:sldId id="328" r:id="rId12"/>
    <p:sldId id="329" r:id="rId13"/>
    <p:sldId id="330"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3D638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63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61"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6" name="line"/>
          <p:cNvGrpSpPr/>
          <p:nvPr/>
        </p:nvGrpSpPr>
        <p:grpSpPr bwMode="invGray">
          <a:xfrm>
            <a:off x="1188982" y="4724400"/>
            <a:ext cx="6475638" cy="64008"/>
            <a:chOff x="-4110038" y="2703513"/>
            <a:chExt cx="17394239" cy="160336"/>
          </a:xfrm>
          <a:solidFill>
            <a:schemeClr val="tx2"/>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3" name="Subtitle 2"/>
          <p:cNvSpPr>
            <a:spLocks noGrp="1"/>
          </p:cNvSpPr>
          <p:nvPr>
            <p:ph type="subTitle" idx="1"/>
          </p:nvPr>
        </p:nvSpPr>
        <p:spPr>
          <a:xfrm>
            <a:off x="1142107" y="5105400"/>
            <a:ext cx="6859786" cy="1066800"/>
          </a:xfrm>
        </p:spPr>
        <p:txBody>
          <a:bodyPr/>
          <a:lstStyle>
            <a:lvl1pPr marL="0" indent="0" algn="l">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2" name="Title 1"/>
          <p:cNvSpPr>
            <a:spLocks noGrp="1"/>
          </p:cNvSpPr>
          <p:nvPr>
            <p:ph type="ctrTitle"/>
          </p:nvPr>
        </p:nvSpPr>
        <p:spPr>
          <a:xfrm>
            <a:off x="1142107" y="1905000"/>
            <a:ext cx="6859786" cy="2667000"/>
          </a:xfrm>
        </p:spPr>
        <p:txBody>
          <a:bodyPr>
            <a:noAutofit/>
          </a:bodyPr>
          <a:lstStyle>
            <a:lvl1pPr>
              <a:defRPr sz="5400"/>
            </a:lvl1pPr>
          </a:lstStyle>
          <a:p>
            <a:r>
              <a:rPr lang="en-US"/>
              <a:t>Click to edit Master title style</a:t>
            </a:r>
            <a:endParaRPr/>
          </a:p>
        </p:txBody>
      </p:sp>
    </p:spTree>
    <p:extLst>
      <p:ext uri="{BB962C8B-B14F-4D97-AF65-F5344CB8AC3E}">
        <p14:creationId xmlns:p14="http://schemas.microsoft.com/office/powerpoint/2010/main" val="1658688198"/>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142108" y="1514475"/>
            <a:ext cx="7929246" cy="64008"/>
            <a:chOff x="1522413" y="1514475"/>
            <a:chExt cx="10569575" cy="64008"/>
          </a:xfrm>
          <a:solidFill>
            <a:schemeClr val="tx2"/>
          </a:solidFill>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9/18/2018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3259637980"/>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4338754" y="3480593"/>
            <a:ext cx="6492240" cy="48019"/>
            <a:chOff x="1522413" y="1514475"/>
            <a:chExt cx="10569575" cy="64008"/>
          </a:xfrm>
          <a:solidFill>
            <a:schemeClr val="tx2"/>
          </a:solidFill>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9/18/2018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a:xfrm>
            <a:off x="456128" y="277814"/>
            <a:ext cx="6859787" cy="5898573"/>
          </a:xfrm>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Vertical Title 1"/>
          <p:cNvSpPr>
            <a:spLocks noGrp="1"/>
          </p:cNvSpPr>
          <p:nvPr>
            <p:ph type="title" orient="vert"/>
          </p:nvPr>
        </p:nvSpPr>
        <p:spPr>
          <a:xfrm>
            <a:off x="7773233" y="274640"/>
            <a:ext cx="1028968" cy="5901747"/>
          </a:xfrm>
        </p:spPr>
        <p:txBody>
          <a:bodyPr vert="eaVert"/>
          <a:lstStyle/>
          <a:p>
            <a:r>
              <a:rPr lang="en-US"/>
              <a:t>Click to edit Master title style</a:t>
            </a:r>
            <a:endParaRPr/>
          </a:p>
        </p:txBody>
      </p:sp>
    </p:spTree>
    <p:extLst>
      <p:ext uri="{BB962C8B-B14F-4D97-AF65-F5344CB8AC3E}">
        <p14:creationId xmlns:p14="http://schemas.microsoft.com/office/powerpoint/2010/main" val="150977551"/>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142108" y="1514475"/>
            <a:ext cx="7929246" cy="64008"/>
            <a:chOff x="1522413" y="1514475"/>
            <a:chExt cx="10569575" cy="64008"/>
          </a:xfrm>
          <a:solidFill>
            <a:schemeClr val="tx2"/>
          </a:solidFill>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9/18/2018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2087273312"/>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188982" y="4724400"/>
            <a:ext cx="6475638" cy="64008"/>
            <a:chOff x="-4110038" y="2703513"/>
            <a:chExt cx="17394239" cy="160336"/>
          </a:xfrm>
          <a:solidFill>
            <a:schemeClr val="tx2"/>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9/18/2018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Text Placeholder 2"/>
          <p:cNvSpPr>
            <a:spLocks noGrp="1"/>
          </p:cNvSpPr>
          <p:nvPr>
            <p:ph type="body" idx="1"/>
          </p:nvPr>
        </p:nvSpPr>
        <p:spPr>
          <a:xfrm>
            <a:off x="1142107" y="5102526"/>
            <a:ext cx="6859786" cy="1069675"/>
          </a:xfrm>
        </p:spPr>
        <p:txBody>
          <a:bodyPr anchor="t">
            <a:normAutofit/>
          </a:bodyPr>
          <a:lstStyle>
            <a:lvl1pPr marL="0" indent="0">
              <a:spcBef>
                <a:spcPts val="0"/>
              </a:spcBef>
              <a:buNone/>
              <a:defRPr sz="24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 name="Title 1"/>
          <p:cNvSpPr>
            <a:spLocks noGrp="1"/>
          </p:cNvSpPr>
          <p:nvPr>
            <p:ph type="title"/>
          </p:nvPr>
        </p:nvSpPr>
        <p:spPr>
          <a:xfrm>
            <a:off x="1142107" y="1905000"/>
            <a:ext cx="6859786" cy="2667000"/>
          </a:xfrm>
        </p:spPr>
        <p:txBody>
          <a:bodyPr anchor="b">
            <a:noAutofit/>
          </a:bodyPr>
          <a:lstStyle>
            <a:lvl1pPr algn="l">
              <a:defRPr sz="4400" b="0" cap="none" baseline="0"/>
            </a:lvl1pPr>
          </a:lstStyle>
          <a:p>
            <a:r>
              <a:rPr lang="en-US"/>
              <a:t>Click to edit Master title style</a:t>
            </a:r>
            <a:endParaRPr/>
          </a:p>
        </p:txBody>
      </p:sp>
    </p:spTree>
    <p:extLst>
      <p:ext uri="{BB962C8B-B14F-4D97-AF65-F5344CB8AC3E}">
        <p14:creationId xmlns:p14="http://schemas.microsoft.com/office/powerpoint/2010/main" val="3492695917"/>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142108" y="1514475"/>
            <a:ext cx="7929246" cy="64008"/>
            <a:chOff x="1522413" y="1514475"/>
            <a:chExt cx="10569575" cy="64008"/>
          </a:xfrm>
          <a:solidFill>
            <a:schemeClr val="tx2"/>
          </a:solidFill>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9/18/2018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4" name="Content Placeholder 3"/>
          <p:cNvSpPr>
            <a:spLocks noGrp="1"/>
          </p:cNvSpPr>
          <p:nvPr>
            <p:ph sz="half" idx="2"/>
          </p:nvPr>
        </p:nvSpPr>
        <p:spPr>
          <a:xfrm>
            <a:off x="4686332" y="1905000"/>
            <a:ext cx="3315562"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142107" y="1905000"/>
            <a:ext cx="3315563"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1613450960"/>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142108" y="1514475"/>
            <a:ext cx="7929246" cy="64008"/>
            <a:chOff x="1522413" y="1514475"/>
            <a:chExt cx="10569575" cy="64008"/>
          </a:xfrm>
          <a:solidFill>
            <a:schemeClr val="tx2"/>
          </a:solidFill>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7" name="Date Placeholder 6"/>
          <p:cNvSpPr>
            <a:spLocks noGrp="1"/>
          </p:cNvSpPr>
          <p:nvPr>
            <p:ph type="dt" sz="half" idx="10"/>
          </p:nvPr>
        </p:nvSpPr>
        <p:spPr/>
        <p:txBody>
          <a:bodyPr/>
          <a:lstStyle/>
          <a:p>
            <a:fld id="{9AFE8FB1-0A7A-443E-AAF7-31D4FA1AA312}" type="datetimeFigureOut">
              <a:rPr lang="en-US" smtClean="0">
                <a:solidFill>
                  <a:prstClr val="white"/>
                </a:solidFill>
              </a:rPr>
              <a:pPr/>
              <a:t>9/18/2018</a:t>
            </a:fld>
            <a:endParaRPr lang="en-US" dirty="0">
              <a:solidFill>
                <a:prstClr val="white"/>
              </a:solidFill>
            </a:endParaRPr>
          </a:p>
        </p:txBody>
      </p:sp>
      <p:sp>
        <p:nvSpPr>
          <p:cNvPr id="8" name="Footer Placeholder 7"/>
          <p:cNvSpPr>
            <a:spLocks noGrp="1"/>
          </p:cNvSpPr>
          <p:nvPr>
            <p:ph type="ftr" sz="quarter" idx="11"/>
          </p:nvPr>
        </p:nvSpPr>
        <p:spPr/>
        <p:txBody>
          <a:bodyPr/>
          <a:lstStyle/>
          <a:p>
            <a:endParaRPr lang="en-US" dirty="0">
              <a:solidFill>
                <a:prstClr val="white"/>
              </a:solidFill>
            </a:endParaRPr>
          </a:p>
        </p:txBody>
      </p:sp>
      <p:sp>
        <p:nvSpPr>
          <p:cNvPr id="9" name="Slide Number Placeholder 8"/>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6" name="Content Placeholder 5"/>
          <p:cNvSpPr>
            <a:spLocks noGrp="1"/>
          </p:cNvSpPr>
          <p:nvPr>
            <p:ph sz="quarter" idx="4"/>
          </p:nvPr>
        </p:nvSpPr>
        <p:spPr>
          <a:xfrm>
            <a:off x="4688616" y="2819400"/>
            <a:ext cx="3313277"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688616"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2107" y="2819400"/>
            <a:ext cx="3313277"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Text Placeholder 2"/>
          <p:cNvSpPr>
            <a:spLocks noGrp="1"/>
          </p:cNvSpPr>
          <p:nvPr>
            <p:ph type="body" idx="1"/>
          </p:nvPr>
        </p:nvSpPr>
        <p:spPr>
          <a:xfrm>
            <a:off x="1142107"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lstStyle>
            <a:lvl1pPr>
              <a:defRPr/>
            </a:lvl1pPr>
          </a:lstStyle>
          <a:p>
            <a:r>
              <a:rPr lang="en-US"/>
              <a:t>Click to edit Master title style</a:t>
            </a:r>
            <a:endParaRPr/>
          </a:p>
        </p:txBody>
      </p:sp>
    </p:spTree>
    <p:extLst>
      <p:ext uri="{BB962C8B-B14F-4D97-AF65-F5344CB8AC3E}">
        <p14:creationId xmlns:p14="http://schemas.microsoft.com/office/powerpoint/2010/main" val="1148982377"/>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142108" y="1514475"/>
            <a:ext cx="7929246" cy="64008"/>
            <a:chOff x="1522413" y="1514475"/>
            <a:chExt cx="10569575" cy="64008"/>
          </a:xfrm>
          <a:solidFill>
            <a:schemeClr val="tx2"/>
          </a:solidFill>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3" name="Date Placeholder 2"/>
          <p:cNvSpPr>
            <a:spLocks noGrp="1"/>
          </p:cNvSpPr>
          <p:nvPr>
            <p:ph type="dt" sz="half" idx="10"/>
          </p:nvPr>
        </p:nvSpPr>
        <p:spPr/>
        <p:txBody>
          <a:bodyPr/>
          <a:lstStyle/>
          <a:p>
            <a:fld id="{9AFE8FB1-0A7A-443E-AAF7-31D4FA1AA312}" type="datetimeFigureOut">
              <a:rPr lang="en-US" smtClean="0">
                <a:solidFill>
                  <a:prstClr val="white"/>
                </a:solidFill>
              </a:rPr>
              <a:pPr/>
              <a:t>9/18/2018</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698359889"/>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solidFill>
                  <a:prstClr val="white"/>
                </a:solidFill>
              </a:rPr>
              <a:pPr/>
              <a:t>9/18/2018</a:t>
            </a:fld>
            <a:endParaRPr lang="en-US" dirty="0">
              <a:solidFill>
                <a:prstClr val="white"/>
              </a:solidFill>
            </a:endParaRP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4" name="Slide Number Placeholder 3"/>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628931857"/>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3314242" y="1630822"/>
            <a:ext cx="4719500" cy="4575885"/>
            <a:chOff x="4417839" y="1630821"/>
            <a:chExt cx="6291028" cy="4575885"/>
          </a:xfrm>
          <a:solidFill>
            <a:schemeClr val="tx2"/>
          </a:solidFill>
        </p:grpSpPr>
        <p:grpSp>
          <p:nvGrpSpPr>
            <p:cNvPr id="616" name="Group 615"/>
            <p:cNvGrpSpPr/>
            <p:nvPr/>
          </p:nvGrpSpPr>
          <p:grpSpPr bwMode="invGray">
            <a:xfrm>
              <a:off x="5414491" y="1630821"/>
              <a:ext cx="5294376" cy="4114800"/>
              <a:chOff x="3310555" y="716546"/>
              <a:chExt cx="5294376" cy="4114800"/>
            </a:xfrm>
            <a:grpFill/>
          </p:grpSpPr>
          <p:grpSp>
            <p:nvGrpSpPr>
              <p:cNvPr id="768" name="Group 767"/>
              <p:cNvGrpSpPr/>
              <p:nvPr/>
            </p:nvGrpSpPr>
            <p:grpSpPr bwMode="invGray">
              <a:xfrm flipH="1">
                <a:off x="3310555" y="737968"/>
                <a:ext cx="5294376" cy="54864"/>
                <a:chOff x="1522413" y="1514475"/>
                <a:chExt cx="10569575" cy="64008"/>
              </a:xfrm>
              <a:grp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769" name="Group 768"/>
              <p:cNvGrpSpPr/>
              <p:nvPr/>
            </p:nvGrpSpPr>
            <p:grpSpPr bwMode="invGray">
              <a:xfrm rot="16200000" flipH="1">
                <a:off x="6492229" y="2755658"/>
                <a:ext cx="4114800" cy="36576"/>
                <a:chOff x="1522413" y="1514475"/>
                <a:chExt cx="10569575" cy="64008"/>
              </a:xfrm>
              <a:grp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nvGrpSpPr>
            <p:cNvPr id="617" name="Group 616"/>
            <p:cNvGrpSpPr/>
            <p:nvPr/>
          </p:nvGrpSpPr>
          <p:grpSpPr bwMode="invGray">
            <a:xfrm rot="10800000">
              <a:off x="4417839" y="2091906"/>
              <a:ext cx="5294376" cy="4114800"/>
              <a:chOff x="3310555" y="716546"/>
              <a:chExt cx="5294376" cy="4114800"/>
            </a:xfrm>
            <a:grpFill/>
          </p:grpSpPr>
          <p:grpSp>
            <p:nvGrpSpPr>
              <p:cNvPr id="618" name="Group 617"/>
              <p:cNvGrpSpPr/>
              <p:nvPr/>
            </p:nvGrpSpPr>
            <p:grpSpPr bwMode="invGray">
              <a:xfrm flipH="1">
                <a:off x="3310555" y="737968"/>
                <a:ext cx="5294376" cy="54864"/>
                <a:chOff x="1522413" y="1514475"/>
                <a:chExt cx="10569575" cy="64008"/>
              </a:xfrm>
              <a:grp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619" name="Group 618"/>
              <p:cNvGrpSpPr/>
              <p:nvPr/>
            </p:nvGrpSpPr>
            <p:grpSpPr bwMode="invGray">
              <a:xfrm rot="16200000" flipH="1">
                <a:off x="6492229" y="2755658"/>
                <a:ext cx="4114800" cy="36576"/>
                <a:chOff x="1522413" y="1514475"/>
                <a:chExt cx="10569575" cy="64008"/>
              </a:xfrm>
              <a:grp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9/18/2018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a:xfrm>
            <a:off x="3533436" y="1905000"/>
            <a:ext cx="4253068"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142107" y="3429000"/>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3068866132"/>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085908" y="1630822"/>
            <a:ext cx="4719500" cy="4575885"/>
            <a:chOff x="4417839" y="1630821"/>
            <a:chExt cx="6291028" cy="4575885"/>
          </a:xfrm>
          <a:solidFill>
            <a:schemeClr val="tx2"/>
          </a:solidFill>
        </p:grpSpPr>
        <p:grpSp>
          <p:nvGrpSpPr>
            <p:cNvPr id="615" name="Group 614"/>
            <p:cNvGrpSpPr/>
            <p:nvPr/>
          </p:nvGrpSpPr>
          <p:grpSpPr bwMode="invGray">
            <a:xfrm>
              <a:off x="5414491" y="1630821"/>
              <a:ext cx="5294376" cy="4114800"/>
              <a:chOff x="3310555" y="716546"/>
              <a:chExt cx="5294376" cy="4114800"/>
            </a:xfrm>
            <a:grpFill/>
          </p:grpSpPr>
          <p:grpSp>
            <p:nvGrpSpPr>
              <p:cNvPr id="767" name="Group 766"/>
              <p:cNvGrpSpPr/>
              <p:nvPr/>
            </p:nvGrpSpPr>
            <p:grpSpPr bwMode="invGray">
              <a:xfrm flipH="1">
                <a:off x="3310555" y="737968"/>
                <a:ext cx="5294376" cy="54864"/>
                <a:chOff x="1522413" y="1514475"/>
                <a:chExt cx="10569575" cy="64008"/>
              </a:xfrm>
              <a:grp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768" name="Group 767"/>
              <p:cNvGrpSpPr/>
              <p:nvPr/>
            </p:nvGrpSpPr>
            <p:grpSpPr bwMode="invGray">
              <a:xfrm rot="16200000" flipH="1">
                <a:off x="6492229" y="2755658"/>
                <a:ext cx="4114800" cy="36576"/>
                <a:chOff x="1522413" y="1514475"/>
                <a:chExt cx="10569575" cy="64008"/>
              </a:xfrm>
              <a:grp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nvGrpSpPr>
            <p:cNvPr id="616" name="Group 615"/>
            <p:cNvGrpSpPr/>
            <p:nvPr/>
          </p:nvGrpSpPr>
          <p:grpSpPr bwMode="invGray">
            <a:xfrm rot="10800000">
              <a:off x="4417839" y="2091906"/>
              <a:ext cx="5294376" cy="4114800"/>
              <a:chOff x="3310555" y="716546"/>
              <a:chExt cx="5294376" cy="4114800"/>
            </a:xfrm>
            <a:grpFill/>
          </p:grpSpPr>
          <p:grpSp>
            <p:nvGrpSpPr>
              <p:cNvPr id="617" name="Group 616"/>
              <p:cNvGrpSpPr/>
              <p:nvPr/>
            </p:nvGrpSpPr>
            <p:grpSpPr bwMode="invGray">
              <a:xfrm flipH="1">
                <a:off x="3310555" y="737968"/>
                <a:ext cx="5294376" cy="54864"/>
                <a:chOff x="1522413" y="1514475"/>
                <a:chExt cx="10569575" cy="64008"/>
              </a:xfrm>
              <a:grp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618" name="Group 617"/>
              <p:cNvGrpSpPr/>
              <p:nvPr/>
            </p:nvGrpSpPr>
            <p:grpSpPr bwMode="invGray">
              <a:xfrm rot="16200000" flipH="1">
                <a:off x="6492229" y="2755658"/>
                <a:ext cx="4114800" cy="36576"/>
                <a:chOff x="1522413" y="1514475"/>
                <a:chExt cx="10569575" cy="64008"/>
              </a:xfrm>
              <a:grp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9/18/2018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Picture Placeholder 2"/>
          <p:cNvSpPr>
            <a:spLocks noGrp="1"/>
          </p:cNvSpPr>
          <p:nvPr>
            <p:ph type="pic" idx="1"/>
          </p:nvPr>
        </p:nvSpPr>
        <p:spPr>
          <a:xfrm>
            <a:off x="1309719" y="1884311"/>
            <a:ext cx="4253068"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4" name="Text Placeholder 3"/>
          <p:cNvSpPr>
            <a:spLocks noGrp="1"/>
          </p:cNvSpPr>
          <p:nvPr>
            <p:ph type="body" sz="half" idx="2"/>
          </p:nvPr>
        </p:nvSpPr>
        <p:spPr>
          <a:xfrm>
            <a:off x="5931014" y="3411748"/>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884496681"/>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58287" y="6400801"/>
            <a:ext cx="933137" cy="276226"/>
          </a:xfrm>
          <a:prstGeom prst="rect">
            <a:avLst/>
          </a:prstGeom>
        </p:spPr>
        <p:txBody>
          <a:bodyPr vert="horz" lIns="91440" tIns="45720" rIns="91440" bIns="45720" rtlCol="0" anchor="ctr"/>
          <a:lstStyle>
            <a:lvl1pPr algn="r">
              <a:defRPr sz="1000">
                <a:solidFill>
                  <a:schemeClr val="bg1"/>
                </a:solidFill>
              </a:defRPr>
            </a:lvl1pPr>
          </a:lstStyle>
          <a:p>
            <a:pPr defTabSz="914400"/>
            <a:fld id="{9AFE8FB1-0A7A-443E-AAF7-31D4FA1AA312}" type="datetimeFigureOut">
              <a:rPr lang="en-US" smtClean="0">
                <a:solidFill>
                  <a:prstClr val="white"/>
                </a:solidFill>
              </a:rPr>
              <a:pPr defTabSz="914400"/>
              <a:t>9/18/2018</a:t>
            </a:fld>
            <a:endParaRPr lang="en-US" dirty="0">
              <a:solidFill>
                <a:prstClr val="white"/>
              </a:solidFill>
            </a:endParaRPr>
          </a:p>
        </p:txBody>
      </p:sp>
      <p:sp>
        <p:nvSpPr>
          <p:cNvPr id="5" name="Footer Placeholder 4"/>
          <p:cNvSpPr>
            <a:spLocks noGrp="1"/>
          </p:cNvSpPr>
          <p:nvPr>
            <p:ph type="ftr" sz="quarter" idx="3"/>
          </p:nvPr>
        </p:nvSpPr>
        <p:spPr>
          <a:xfrm>
            <a:off x="1142107" y="6400801"/>
            <a:ext cx="4744685" cy="276226"/>
          </a:xfrm>
          <a:prstGeom prst="rect">
            <a:avLst/>
          </a:prstGeom>
        </p:spPr>
        <p:txBody>
          <a:bodyPr vert="horz" lIns="91440" tIns="45720" rIns="91440" bIns="45720" rtlCol="0" anchor="ctr"/>
          <a:lstStyle>
            <a:lvl1pPr algn="l">
              <a:defRPr sz="1000">
                <a:solidFill>
                  <a:schemeClr val="bg1"/>
                </a:solidFill>
              </a:defRPr>
            </a:lvl1pPr>
          </a:lstStyle>
          <a:p>
            <a:pPr defTabSz="914400"/>
            <a:endParaRPr lang="en-US" dirty="0">
              <a:solidFill>
                <a:prstClr val="white"/>
              </a:solidFill>
            </a:endParaRPr>
          </a:p>
        </p:txBody>
      </p:sp>
      <p:sp>
        <p:nvSpPr>
          <p:cNvPr id="6" name="Slide Number Placeholder 5"/>
          <p:cNvSpPr>
            <a:spLocks noGrp="1"/>
          </p:cNvSpPr>
          <p:nvPr>
            <p:ph type="sldNum" sz="quarter" idx="4"/>
          </p:nvPr>
        </p:nvSpPr>
        <p:spPr>
          <a:xfrm>
            <a:off x="7144419" y="6400801"/>
            <a:ext cx="857475" cy="276226"/>
          </a:xfrm>
          <a:prstGeom prst="rect">
            <a:avLst/>
          </a:prstGeom>
        </p:spPr>
        <p:txBody>
          <a:bodyPr vert="horz" lIns="91440" tIns="45720" rIns="91440" bIns="45720" rtlCol="0" anchor="ctr"/>
          <a:lstStyle>
            <a:lvl1pPr algn="r">
              <a:defRPr sz="1000">
                <a:solidFill>
                  <a:schemeClr val="bg1"/>
                </a:solidFill>
              </a:defRPr>
            </a:lvl1pPr>
          </a:lstStyle>
          <a:p>
            <a:pPr defTabSz="914400"/>
            <a:fld id="{25BA54BD-C84D-46CE-8B72-31BFB26ABA43}" type="slidenum">
              <a:rPr lang="en-US" smtClean="0">
                <a:solidFill>
                  <a:prstClr val="white"/>
                </a:solidFill>
              </a:rPr>
              <a:pPr defTabSz="914400"/>
              <a:t>‹#›</a:t>
            </a:fld>
            <a:endParaRPr lang="en-US" dirty="0">
              <a:solidFill>
                <a:prstClr val="white"/>
              </a:solidFill>
            </a:endParaRPr>
          </a:p>
        </p:txBody>
      </p:sp>
      <p:sp>
        <p:nvSpPr>
          <p:cNvPr id="3" name="Text Placeholder 2"/>
          <p:cNvSpPr>
            <a:spLocks noGrp="1"/>
          </p:cNvSpPr>
          <p:nvPr>
            <p:ph type="body" idx="1"/>
          </p:nvPr>
        </p:nvSpPr>
        <p:spPr>
          <a:xfrm>
            <a:off x="1142108" y="1905000"/>
            <a:ext cx="6859786" cy="4267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1142108" y="274638"/>
            <a:ext cx="6859785" cy="1020762"/>
          </a:xfrm>
          <a:prstGeom prst="rect">
            <a:avLst/>
          </a:prstGeom>
        </p:spPr>
        <p:txBody>
          <a:bodyPr vert="horz" lIns="91440" tIns="45720" rIns="91440" bIns="45720" rtlCol="0" anchor="b">
            <a:normAutofit/>
          </a:bodyPr>
          <a:lstStyle/>
          <a:p>
            <a:r>
              <a:rPr lang="en-US"/>
              <a:t>Click to edit Master title style</a:t>
            </a:r>
            <a:endParaRPr/>
          </a:p>
        </p:txBody>
      </p:sp>
    </p:spTree>
    <p:extLst>
      <p:ext uri="{BB962C8B-B14F-4D97-AF65-F5344CB8AC3E}">
        <p14:creationId xmlns:p14="http://schemas.microsoft.com/office/powerpoint/2010/main" val="313940976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slow">
    <p:wipe/>
  </p:transition>
  <p:txStyles>
    <p:titleStyle>
      <a:lvl1pPr algn="l"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74320" indent="-274320" algn="l" defTabSz="914400" rtl="0" eaLnBrk="1" latinLnBrk="0" hangingPunct="1">
        <a:lnSpc>
          <a:spcPct val="90000"/>
        </a:lnSpc>
        <a:spcBef>
          <a:spcPts val="1800"/>
        </a:spcBef>
        <a:buClr>
          <a:schemeClr val="tx2"/>
        </a:buClr>
        <a:buSzPct val="80000"/>
        <a:buFont typeface="Wingdings 3" panose="05040102010807070707" pitchFamily="18" charset="2"/>
        <a:buChar char="u"/>
        <a:defRPr sz="2400" kern="1200">
          <a:solidFill>
            <a:schemeClr val="bg1"/>
          </a:solidFill>
          <a:latin typeface="+mn-lt"/>
          <a:ea typeface="+mn-ea"/>
          <a:cs typeface="+mn-cs"/>
        </a:defRPr>
      </a:lvl1pPr>
      <a:lvl2pPr marL="576072" indent="-274320" algn="l" defTabSz="914400" rtl="0" eaLnBrk="1" latinLnBrk="0" hangingPunct="1">
        <a:lnSpc>
          <a:spcPct val="90000"/>
        </a:lnSpc>
        <a:spcBef>
          <a:spcPts val="600"/>
        </a:spcBef>
        <a:buClr>
          <a:schemeClr val="tx2"/>
        </a:buClr>
        <a:buSzPct val="100000"/>
        <a:buFont typeface="Wingdings 3" panose="05040102010807070707" pitchFamily="18" charset="2"/>
        <a:buChar char="u"/>
        <a:defRPr sz="2000" kern="1200">
          <a:solidFill>
            <a:schemeClr val="bg1"/>
          </a:solidFill>
          <a:latin typeface="+mn-lt"/>
          <a:ea typeface="+mn-ea"/>
          <a:cs typeface="+mn-cs"/>
        </a:defRPr>
      </a:lvl2pPr>
      <a:lvl3pPr marL="8046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800" kern="1200">
          <a:solidFill>
            <a:schemeClr val="bg1"/>
          </a:solidFill>
          <a:latin typeface="+mn-lt"/>
          <a:ea typeface="+mn-ea"/>
          <a:cs typeface="+mn-cs"/>
        </a:defRPr>
      </a:lvl3pPr>
      <a:lvl4pPr marL="10332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4pPr>
      <a:lvl5pPr marL="12618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5pPr>
      <a:lvl6pPr marL="14904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6pPr>
      <a:lvl7pPr marL="17190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7pPr>
      <a:lvl8pPr marL="19476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8pPr>
      <a:lvl9pPr marL="21762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331640" y="2276872"/>
            <a:ext cx="6480720" cy="2232248"/>
          </a:xfrm>
        </p:spPr>
        <p:txBody>
          <a:bodyPr>
            <a:noAutofit/>
          </a:bodyPr>
          <a:lstStyle/>
          <a:p>
            <a:pPr algn="ctr" eaLnBrk="0" hangingPunct="0">
              <a:defRPr/>
            </a:pPr>
            <a:r>
              <a:rPr lang="ar-JO" sz="4400" b="1" dirty="0">
                <a:solidFill>
                  <a:srgbClr val="FFC000"/>
                </a:solidFill>
                <a:latin typeface="Simplified Arabic" panose="02020603050405020304" pitchFamily="18" charset="-78"/>
                <a:cs typeface="Simplified Arabic" panose="02020603050405020304" pitchFamily="18" charset="-78"/>
              </a:rPr>
              <a:t>الباب الثاني: التخطيط واتخاذ القرارات الإدارية</a:t>
            </a:r>
          </a:p>
          <a:p>
            <a:pPr algn="ctr" eaLnBrk="0" hangingPunct="0">
              <a:defRPr/>
            </a:pPr>
            <a:r>
              <a:rPr lang="ar-JO" sz="3600" b="1" dirty="0">
                <a:solidFill>
                  <a:srgbClr val="FFFF00"/>
                </a:solidFill>
                <a:latin typeface="Simplified Arabic" panose="02020603050405020304" pitchFamily="18" charset="-78"/>
                <a:cs typeface="Simplified Arabic" panose="02020603050405020304" pitchFamily="18" charset="-78"/>
              </a:rPr>
              <a:t/>
            </a:r>
            <a:br>
              <a:rPr lang="ar-JO" sz="3600" b="1" dirty="0">
                <a:solidFill>
                  <a:srgbClr val="FFFF00"/>
                </a:solidFill>
                <a:latin typeface="Simplified Arabic" panose="02020603050405020304" pitchFamily="18" charset="-78"/>
                <a:cs typeface="Simplified Arabic" panose="02020603050405020304" pitchFamily="18" charset="-78"/>
              </a:rPr>
            </a:br>
            <a:r>
              <a:rPr lang="ar-JO" sz="3600" b="1" dirty="0">
                <a:solidFill>
                  <a:srgbClr val="FFFF00"/>
                </a:solidFill>
                <a:latin typeface="Simplified Arabic" panose="02020603050405020304" pitchFamily="18" charset="-78"/>
                <a:cs typeface="Simplified Arabic" panose="02020603050405020304" pitchFamily="18" charset="-78"/>
              </a:rPr>
              <a:t>الفصل الخامس: اتخاذ القرارات الإدارية</a:t>
            </a:r>
          </a:p>
          <a:p>
            <a:pPr algn="ctr" eaLnBrk="0" hangingPunct="0">
              <a:defRPr/>
            </a:pPr>
            <a:endParaRPr lang="ar-JO" sz="3600" b="1" dirty="0">
              <a:solidFill>
                <a:srgbClr val="FFFF00"/>
              </a:solidFill>
              <a:latin typeface="Simplified Arabic" panose="02020603050405020304" pitchFamily="18" charset="-78"/>
              <a:cs typeface="Simplified Arabic" panose="02020603050405020304" pitchFamily="18" charset="-78"/>
            </a:endParaRPr>
          </a:p>
        </p:txBody>
      </p:sp>
      <p:sp>
        <p:nvSpPr>
          <p:cNvPr id="4" name="Title 3"/>
          <p:cNvSpPr>
            <a:spLocks noGrp="1"/>
          </p:cNvSpPr>
          <p:nvPr>
            <p:ph type="ctrTitle"/>
          </p:nvPr>
        </p:nvSpPr>
        <p:spPr>
          <a:xfrm>
            <a:off x="1979712" y="188640"/>
            <a:ext cx="5144840" cy="2088232"/>
          </a:xfrm>
        </p:spPr>
        <p:txBody>
          <a:bodyPr/>
          <a:lstStyle/>
          <a:p>
            <a:pPr algn="ctr" rtl="1"/>
            <a:r>
              <a:rPr lang="ar-JO" sz="6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مقدمة في الإدارة </a:t>
            </a:r>
            <a:r>
              <a:rPr lang="ar-JO" sz="6000" dirty="0">
                <a:solidFill>
                  <a:srgbClr val="DADADA"/>
                </a:solidFill>
                <a:latin typeface="Times New Roman" pitchFamily="18" charset="0"/>
              </a:rPr>
              <a:t/>
            </a:r>
            <a:br>
              <a:rPr lang="ar-JO" sz="6000" dirty="0">
                <a:solidFill>
                  <a:srgbClr val="DADADA"/>
                </a:solidFill>
                <a:latin typeface="Times New Roman" pitchFamily="18" charset="0"/>
              </a:rPr>
            </a:br>
            <a:r>
              <a:rPr lang="ar-LB" sz="60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60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endParaRPr>
          </a:p>
        </p:txBody>
      </p:sp>
      <p:pic>
        <p:nvPicPr>
          <p:cNvPr id="6" name="Picture 5">
            <a:extLst>
              <a:ext uri="{FF2B5EF4-FFF2-40B4-BE49-F238E27FC236}">
                <a16:creationId xmlns="" xmlns:a16="http://schemas.microsoft.com/office/drawing/2014/main" id="{01AEC4D7-F64D-442C-AA73-89C2C59B2CF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7638" y="4941174"/>
            <a:ext cx="1028968" cy="1720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15938669"/>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332656"/>
            <a:ext cx="8712968" cy="5688632"/>
          </a:xfrm>
        </p:spPr>
        <p:txBody>
          <a:bodyPr>
            <a:normAutofit/>
          </a:bodyPr>
          <a:lstStyle/>
          <a:p>
            <a:pPr marL="0" indent="0" algn="r">
              <a:buNone/>
            </a:pPr>
            <a:endParaRPr lang="ar-JO" dirty="0" smtClean="0"/>
          </a:p>
          <a:p>
            <a:pPr marL="0" indent="0" algn="r">
              <a:buNone/>
            </a:pPr>
            <a:r>
              <a:rPr lang="ar-JO" sz="3600" dirty="0" smtClean="0">
                <a:solidFill>
                  <a:srgbClr val="FFFF00"/>
                </a:solidFill>
                <a:latin typeface="Simplified Arabic" panose="02020603050405020304" pitchFamily="18" charset="-78"/>
                <a:cs typeface="Simplified Arabic" panose="02020603050405020304" pitchFamily="18" charset="-78"/>
              </a:rPr>
              <a:t>النموذج الكلاسيكي</a:t>
            </a:r>
            <a:endParaRPr lang="ar-JO" sz="3600" dirty="0">
              <a:latin typeface="Simplified Arabic" panose="02020603050405020304" pitchFamily="18" charset="-78"/>
              <a:cs typeface="Simplified Arabic" panose="02020603050405020304" pitchFamily="18" charset="-78"/>
            </a:endParaRPr>
          </a:p>
          <a:p>
            <a:pPr marL="0" indent="0" algn="ctr">
              <a:buNone/>
            </a:pPr>
            <a:r>
              <a:rPr lang="ar-JO" sz="3200" dirty="0" smtClean="0">
                <a:latin typeface="Simplified Arabic" panose="02020603050405020304" pitchFamily="18" charset="-78"/>
                <a:cs typeface="Simplified Arabic" panose="02020603050405020304" pitchFamily="18" charset="-78"/>
              </a:rPr>
              <a:t>القرارات ينبغي أن تصب في تعظيم أرباح المنظمة</a:t>
            </a:r>
            <a:endParaRPr lang="en-US" sz="3200" dirty="0" smtClean="0">
              <a:latin typeface="Simplified Arabic" panose="02020603050405020304" pitchFamily="18" charset="-78"/>
              <a:cs typeface="Simplified Arabic" panose="02020603050405020304" pitchFamily="18" charset="-78"/>
            </a:endParaRPr>
          </a:p>
          <a:p>
            <a:pPr marL="0" indent="0" algn="r">
              <a:buNone/>
            </a:pPr>
            <a:r>
              <a:rPr lang="ar-JO" sz="3600" dirty="0" smtClean="0">
                <a:solidFill>
                  <a:srgbClr val="FFFF00"/>
                </a:solidFill>
                <a:latin typeface="Simplified Arabic" panose="02020603050405020304" pitchFamily="18" charset="-78"/>
                <a:cs typeface="Simplified Arabic" panose="02020603050405020304" pitchFamily="18" charset="-78"/>
              </a:rPr>
              <a:t>النموذج الإداري</a:t>
            </a:r>
          </a:p>
          <a:p>
            <a:pPr marL="0" indent="0" algn="ctr">
              <a:buNone/>
            </a:pPr>
            <a:r>
              <a:rPr lang="ar-JO" sz="3200" dirty="0">
                <a:latin typeface="Simplified Arabic" panose="02020603050405020304" pitchFamily="18" charset="-78"/>
                <a:cs typeface="Simplified Arabic" panose="02020603050405020304" pitchFamily="18" charset="-78"/>
              </a:rPr>
              <a:t>القرارات واقعية ومتأثرة بالظرف الراهن وليست قرارات مثالية</a:t>
            </a:r>
            <a:endParaRPr lang="ar-JO" sz="3200" dirty="0">
              <a:latin typeface="Simplified Arabic" panose="02020603050405020304" pitchFamily="18" charset="-78"/>
              <a:cs typeface="Simplified Arabic" panose="02020603050405020304" pitchFamily="18" charset="-78"/>
            </a:endParaRPr>
          </a:p>
          <a:p>
            <a:pPr marL="0" indent="0" algn="ctr">
              <a:buNone/>
            </a:pPr>
            <a:r>
              <a:rPr lang="en-US" sz="3200" i="1" dirty="0" smtClean="0">
                <a:solidFill>
                  <a:srgbClr val="FFFF00"/>
                </a:solidFill>
                <a:latin typeface="Simplified Arabic" panose="02020603050405020304" pitchFamily="18" charset="-78"/>
                <a:cs typeface="Simplified Arabic" panose="02020603050405020304" pitchFamily="18" charset="-78"/>
              </a:rPr>
              <a:t>SATISFICING </a:t>
            </a:r>
          </a:p>
          <a:p>
            <a:pPr marL="0" indent="0" algn="r">
              <a:buNone/>
            </a:pPr>
            <a:r>
              <a:rPr lang="ar-JO" sz="3600" dirty="0" smtClean="0">
                <a:solidFill>
                  <a:srgbClr val="FFFF00"/>
                </a:solidFill>
                <a:latin typeface="Simplified Arabic" panose="02020603050405020304" pitchFamily="18" charset="-78"/>
                <a:cs typeface="Simplified Arabic" panose="02020603050405020304" pitchFamily="18" charset="-78"/>
              </a:rPr>
              <a:t>النموذج السياسي</a:t>
            </a:r>
          </a:p>
          <a:p>
            <a:pPr marL="0" indent="0" algn="ctr">
              <a:buNone/>
            </a:pPr>
            <a:r>
              <a:rPr lang="ar-JO" sz="3200" dirty="0">
                <a:latin typeface="Simplified Arabic" panose="02020603050405020304" pitchFamily="18" charset="-78"/>
                <a:cs typeface="Simplified Arabic" panose="02020603050405020304" pitchFamily="18" charset="-78"/>
              </a:rPr>
              <a:t>القرارات تنبع من طريق التحالفات والتنازلات والتسويات في</a:t>
            </a:r>
            <a:r>
              <a:rPr lang="ar-JO" sz="3600" dirty="0" smtClean="0">
                <a:solidFill>
                  <a:srgbClr val="FFFF00"/>
                </a:solidFill>
                <a:latin typeface="Simplified Arabic" panose="02020603050405020304" pitchFamily="18" charset="-78"/>
                <a:cs typeface="Simplified Arabic" panose="02020603050405020304" pitchFamily="18" charset="-78"/>
              </a:rPr>
              <a:t> </a:t>
            </a:r>
            <a:r>
              <a:rPr lang="ar-JO" sz="3200" dirty="0">
                <a:latin typeface="Simplified Arabic" panose="02020603050405020304" pitchFamily="18" charset="-78"/>
                <a:cs typeface="Simplified Arabic" panose="02020603050405020304" pitchFamily="18" charset="-78"/>
              </a:rPr>
              <a:t>المنظمة</a:t>
            </a:r>
            <a:endParaRPr lang="en-US" sz="32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792431909"/>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948120"/>
            <a:ext cx="8640960" cy="4505221"/>
          </a:xfrm>
        </p:spPr>
        <p:txBody>
          <a:bodyPr>
            <a:normAutofit fontScale="92500" lnSpcReduction="10000"/>
          </a:bodyPr>
          <a:lstStyle/>
          <a:p>
            <a:pPr marL="0" indent="0" algn="r" rtl="1">
              <a:buClr>
                <a:srgbClr val="FFFF00"/>
              </a:buClr>
              <a:buSzPct val="100000"/>
              <a:buNone/>
            </a:pPr>
            <a:r>
              <a:rPr lang="ar-JO" sz="4800" dirty="0" smtClean="0">
                <a:latin typeface="Simplified Arabic" panose="02020603050405020304" pitchFamily="18" charset="-78"/>
                <a:cs typeface="Simplified Arabic" panose="02020603050405020304" pitchFamily="18" charset="-78"/>
              </a:rPr>
              <a:t>خلق مساحات للحوار والتفاعل بشكل دوري أو مؤقت حسبما يتطلبه ظرف القرار وحيثياته. </a:t>
            </a:r>
            <a:endParaRPr lang="ar-JO" sz="4800" dirty="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4400" dirty="0" smtClean="0">
                <a:solidFill>
                  <a:srgbClr val="00C85A"/>
                </a:solidFill>
                <a:latin typeface="Simplified Arabic" panose="02020603050405020304" pitchFamily="18" charset="-78"/>
                <a:cs typeface="Simplified Arabic" panose="02020603050405020304" pitchFamily="18" charset="-78"/>
              </a:rPr>
              <a:t>الإيجابيات</a:t>
            </a:r>
            <a:r>
              <a:rPr lang="ar-JO" sz="3900" dirty="0" smtClean="0">
                <a:latin typeface="Simplified Arabic" panose="02020603050405020304" pitchFamily="18" charset="-78"/>
                <a:cs typeface="Simplified Arabic" panose="02020603050405020304" pitchFamily="18" charset="-78"/>
              </a:rPr>
              <a:t>: </a:t>
            </a:r>
            <a:r>
              <a:rPr lang="ar-JO" sz="3400" dirty="0" smtClean="0">
                <a:latin typeface="Simplified Arabic" panose="02020603050405020304" pitchFamily="18" charset="-78"/>
                <a:cs typeface="Simplified Arabic" panose="02020603050405020304" pitchFamily="18" charset="-78"/>
              </a:rPr>
              <a:t>تحليل أشمل وأعمق للمشكلة، فرص أكبر لنجاح التنفيذ، زيادة الانتماء وتعميق حس المسؤولية.</a:t>
            </a:r>
          </a:p>
          <a:p>
            <a:pPr marL="0" indent="0" algn="r" rtl="1">
              <a:buClr>
                <a:srgbClr val="FFFF00"/>
              </a:buClr>
              <a:buSzPct val="100000"/>
              <a:buNone/>
            </a:pPr>
            <a:r>
              <a:rPr lang="ar-JO" sz="4400" dirty="0" smtClean="0">
                <a:solidFill>
                  <a:srgbClr val="F14427"/>
                </a:solidFill>
                <a:latin typeface="Simplified Arabic" panose="02020603050405020304" pitchFamily="18" charset="-78"/>
                <a:cs typeface="Simplified Arabic" panose="02020603050405020304" pitchFamily="18" charset="-78"/>
              </a:rPr>
              <a:t>السلبيات</a:t>
            </a:r>
            <a:r>
              <a:rPr lang="ar-JO" sz="3200" dirty="0" smtClean="0">
                <a:latin typeface="Simplified Arabic" panose="02020603050405020304" pitchFamily="18" charset="-78"/>
                <a:cs typeface="Simplified Arabic" panose="02020603050405020304" pitchFamily="18" charset="-78"/>
              </a:rPr>
              <a:t>: </a:t>
            </a:r>
            <a:r>
              <a:rPr lang="ar-JO" sz="3600" dirty="0" smtClean="0">
                <a:latin typeface="Simplified Arabic" panose="02020603050405020304" pitchFamily="18" charset="-78"/>
                <a:cs typeface="Simplified Arabic" panose="02020603050405020304" pitchFamily="18" charset="-78"/>
              </a:rPr>
              <a:t>هدر للموارد(الوقت)، تبديد فرص الرضا، الإحجام والتردّد</a:t>
            </a:r>
            <a:endParaRPr lang="ar-JO" sz="3600" dirty="0">
              <a:latin typeface="Simplified Arabic" panose="02020603050405020304" pitchFamily="18" charset="-78"/>
              <a:cs typeface="Simplified Arabic" panose="02020603050405020304" pitchFamily="18" charset="-78"/>
            </a:endParaRPr>
          </a:p>
          <a:p>
            <a:pPr marL="0" indent="0" algn="ctr" rtl="1">
              <a:buClr>
                <a:srgbClr val="FFFF00"/>
              </a:buClr>
              <a:buSzPct val="100000"/>
              <a:buNone/>
            </a:pPr>
            <a:r>
              <a:rPr lang="ar-JO" sz="3900" dirty="0">
                <a:latin typeface="Simplified Arabic" panose="02020603050405020304" pitchFamily="18" charset="-78"/>
                <a:cs typeface="Simplified Arabic" panose="02020603050405020304" pitchFamily="18" charset="-78"/>
              </a:rPr>
              <a:t>    </a:t>
            </a: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107504" y="274638"/>
            <a:ext cx="8784976" cy="1020762"/>
          </a:xfrm>
        </p:spPr>
        <p:txBody>
          <a:bodyPr>
            <a:noAutofit/>
          </a:bodyPr>
          <a:lstStyle/>
          <a:p>
            <a:pPr algn="ctr" rtl="1"/>
            <a:r>
              <a:rPr lang="ar-JO" sz="6000" dirty="0" smtClean="0">
                <a:solidFill>
                  <a:srgbClr val="FFFF00"/>
                </a:solidFill>
                <a:latin typeface="Simplified Arabic" panose="02020603050405020304" pitchFamily="18" charset="-78"/>
                <a:cs typeface="Simplified Arabic" panose="02020603050405020304" pitchFamily="18" charset="-78"/>
              </a:rPr>
              <a:t>القرار التشاركي؛ إيجابياته وسلبياته</a:t>
            </a:r>
            <a:endParaRPr lang="ar-JO" sz="60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2B8B818A-A0D8-48C8-920F-EB8907D8E700}"/>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1550" y="5301208"/>
            <a:ext cx="1728192" cy="1152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106328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772817"/>
            <a:ext cx="8820980" cy="4680524"/>
          </a:xfrm>
        </p:spPr>
        <p:txBody>
          <a:bodyPr>
            <a:normAutofit fontScale="62500" lnSpcReduction="20000"/>
          </a:bodyPr>
          <a:lstStyle/>
          <a:p>
            <a:pPr marL="0" indent="0" algn="r" rtl="1">
              <a:buClr>
                <a:srgbClr val="FFFF00"/>
              </a:buClr>
              <a:buSzPct val="100000"/>
              <a:buNone/>
            </a:pPr>
            <a:r>
              <a:rPr lang="ar-JO" sz="5400" b="1" dirty="0" smtClean="0">
                <a:solidFill>
                  <a:srgbClr val="FFFF00"/>
                </a:solidFill>
                <a:latin typeface="Simplified Arabic" panose="02020603050405020304" pitchFamily="18" charset="-78"/>
                <a:cs typeface="Simplified Arabic" panose="02020603050405020304" pitchFamily="18" charset="-78"/>
              </a:rPr>
              <a:t>س1</a:t>
            </a:r>
            <a:r>
              <a:rPr lang="ar-JO" sz="5400" dirty="0" smtClean="0">
                <a:solidFill>
                  <a:srgbClr val="FFFF00"/>
                </a:solidFill>
                <a:latin typeface="Simplified Arabic" panose="02020603050405020304" pitchFamily="18" charset="-78"/>
                <a:cs typeface="Simplified Arabic" panose="02020603050405020304" pitchFamily="18" charset="-78"/>
              </a:rPr>
              <a:t>:</a:t>
            </a:r>
            <a:r>
              <a:rPr lang="ar-JO" sz="4800" dirty="0" smtClean="0">
                <a:latin typeface="Simplified Arabic" panose="02020603050405020304" pitchFamily="18" charset="-78"/>
                <a:cs typeface="Simplified Arabic" panose="02020603050405020304" pitchFamily="18" charset="-78"/>
              </a:rPr>
              <a:t> </a:t>
            </a:r>
            <a:r>
              <a:rPr lang="ar-JO" sz="5000" dirty="0" smtClean="0">
                <a:latin typeface="Simplified Arabic" panose="02020603050405020304" pitchFamily="18" charset="-78"/>
                <a:cs typeface="Simplified Arabic" panose="02020603050405020304" pitchFamily="18" charset="-78"/>
              </a:rPr>
              <a:t>ما هي، في نظرك، أصعب خطوة في عملية التخطيط؟ ولماذا؟</a:t>
            </a: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smtClean="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5400" b="1" dirty="0" smtClean="0">
                <a:solidFill>
                  <a:srgbClr val="FFFF00"/>
                </a:solidFill>
                <a:latin typeface="Simplified Arabic" panose="02020603050405020304" pitchFamily="18" charset="-78"/>
                <a:cs typeface="Simplified Arabic" panose="02020603050405020304" pitchFamily="18" charset="-78"/>
              </a:rPr>
              <a:t>س2:</a:t>
            </a:r>
            <a:r>
              <a:rPr lang="ar-JO" sz="6600" b="1" dirty="0" smtClean="0">
                <a:latin typeface="Simplified Arabic" panose="02020603050405020304" pitchFamily="18" charset="-78"/>
                <a:cs typeface="Simplified Arabic" panose="02020603050405020304" pitchFamily="18" charset="-78"/>
              </a:rPr>
              <a:t> </a:t>
            </a:r>
            <a:r>
              <a:rPr lang="ar-JO" sz="5100" dirty="0">
                <a:latin typeface="Simplified Arabic" panose="02020603050405020304" pitchFamily="18" charset="-78"/>
                <a:cs typeface="Simplified Arabic" panose="02020603050405020304" pitchFamily="18" charset="-78"/>
              </a:rPr>
              <a:t>ما هي، باختصار، الصعوبات التي تواجه عملية التخطيط؟</a:t>
            </a:r>
            <a:r>
              <a:rPr lang="ar-JO" sz="6600" b="1" dirty="0">
                <a:latin typeface="Simplified Arabic" panose="02020603050405020304" pitchFamily="18" charset="-78"/>
                <a:cs typeface="Simplified Arabic" panose="02020603050405020304" pitchFamily="18" charset="-78"/>
              </a:rPr>
              <a:t/>
            </a:r>
            <a:br>
              <a:rPr lang="ar-JO" sz="6600" b="1" dirty="0">
                <a:latin typeface="Simplified Arabic" panose="02020603050405020304" pitchFamily="18" charset="-78"/>
                <a:cs typeface="Simplified Arabic" panose="02020603050405020304" pitchFamily="18" charset="-78"/>
              </a:rPr>
            </a:br>
            <a:endParaRPr lang="ar-JO" sz="6600" b="1" dirty="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5400" b="1" dirty="0" smtClean="0">
                <a:solidFill>
                  <a:srgbClr val="FFFF00"/>
                </a:solidFill>
                <a:latin typeface="Simplified Arabic" panose="02020603050405020304" pitchFamily="18" charset="-78"/>
                <a:cs typeface="Simplified Arabic" panose="02020603050405020304" pitchFamily="18" charset="-78"/>
              </a:rPr>
              <a:t>س3: </a:t>
            </a:r>
            <a:r>
              <a:rPr lang="ar-JO" sz="5100" dirty="0">
                <a:latin typeface="Simplified Arabic" panose="02020603050405020304" pitchFamily="18" charset="-78"/>
                <a:cs typeface="Simplified Arabic" panose="02020603050405020304" pitchFamily="18" charset="-78"/>
              </a:rPr>
              <a:t>ما هي خطوات عملية الإدارة الإستراتيجية؟</a:t>
            </a:r>
            <a:r>
              <a:rPr lang="ar-JO" sz="6600" b="1" dirty="0">
                <a:latin typeface="Simplified Arabic" panose="02020603050405020304" pitchFamily="18" charset="-78"/>
                <a:cs typeface="Simplified Arabic" panose="02020603050405020304" pitchFamily="18" charset="-78"/>
              </a:rPr>
              <a:t/>
            </a:r>
            <a:br>
              <a:rPr lang="ar-JO" sz="6600" b="1" dirty="0">
                <a:latin typeface="Simplified Arabic" panose="02020603050405020304" pitchFamily="18" charset="-78"/>
                <a:cs typeface="Simplified Arabic" panose="02020603050405020304" pitchFamily="18" charset="-78"/>
              </a:rPr>
            </a:br>
            <a:endParaRPr lang="ar-JO" sz="6600" b="1" dirty="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5400" b="1" dirty="0" smtClean="0">
                <a:solidFill>
                  <a:srgbClr val="FFFF00"/>
                </a:solidFill>
                <a:latin typeface="Simplified Arabic" panose="02020603050405020304" pitchFamily="18" charset="-78"/>
                <a:cs typeface="Simplified Arabic" panose="02020603050405020304" pitchFamily="18" charset="-78"/>
              </a:rPr>
              <a:t>س4: </a:t>
            </a:r>
            <a:r>
              <a:rPr lang="ar-JO" sz="5100" dirty="0">
                <a:latin typeface="Simplified Arabic" panose="02020603050405020304" pitchFamily="18" charset="-78"/>
                <a:cs typeface="Simplified Arabic" panose="02020603050405020304" pitchFamily="18" charset="-78"/>
              </a:rPr>
              <a:t>ما هي </a:t>
            </a:r>
            <a:r>
              <a:rPr lang="ar-JO" sz="5100" b="1" u="sng" dirty="0">
                <a:latin typeface="Simplified Arabic" panose="02020603050405020304" pitchFamily="18" charset="-78"/>
                <a:cs typeface="Simplified Arabic" panose="02020603050405020304" pitchFamily="18" charset="-78"/>
              </a:rPr>
              <a:t>أنواع</a:t>
            </a:r>
            <a:r>
              <a:rPr lang="ar-JO" sz="5100" dirty="0">
                <a:latin typeface="Simplified Arabic" panose="02020603050405020304" pitchFamily="18" charset="-78"/>
                <a:cs typeface="Simplified Arabic" panose="02020603050405020304" pitchFamily="18" charset="-78"/>
              </a:rPr>
              <a:t> القرارات التي ت/يواجهها </a:t>
            </a:r>
            <a:r>
              <a:rPr lang="ar-JO" sz="5100" dirty="0" smtClean="0">
                <a:latin typeface="Simplified Arabic" panose="02020603050405020304" pitchFamily="18" charset="-78"/>
                <a:cs typeface="Simplified Arabic" panose="02020603050405020304" pitchFamily="18" charset="-78"/>
              </a:rPr>
              <a:t>المدير/ة؟</a:t>
            </a:r>
            <a:r>
              <a:rPr lang="ar-JO" sz="6600" b="1" dirty="0">
                <a:latin typeface="Simplified Arabic" panose="02020603050405020304" pitchFamily="18" charset="-78"/>
                <a:cs typeface="Simplified Arabic" panose="02020603050405020304" pitchFamily="18" charset="-78"/>
              </a:rPr>
              <a:t/>
            </a:r>
            <a:br>
              <a:rPr lang="ar-JO" sz="6600" b="1" dirty="0">
                <a:latin typeface="Simplified Arabic" panose="02020603050405020304" pitchFamily="18" charset="-78"/>
                <a:cs typeface="Simplified Arabic" panose="02020603050405020304" pitchFamily="18" charset="-78"/>
              </a:rPr>
            </a:br>
            <a:r>
              <a:rPr lang="ar-JO" sz="6600" b="1" dirty="0" smtClean="0">
                <a:latin typeface="Simplified Arabic" panose="02020603050405020304" pitchFamily="18" charset="-78"/>
                <a:cs typeface="Simplified Arabic" panose="02020603050405020304" pitchFamily="18" charset="-78"/>
              </a:rPr>
              <a:t> </a:t>
            </a:r>
            <a:r>
              <a:rPr lang="ar-JO" sz="1800" dirty="0">
                <a:latin typeface="Simplified Arabic" panose="02020603050405020304" pitchFamily="18" charset="-78"/>
                <a:cs typeface="Simplified Arabic" panose="02020603050405020304" pitchFamily="18" charset="-78"/>
              </a:rPr>
              <a:t/>
            </a:r>
            <a:br>
              <a:rPr lang="ar-JO" sz="1800" dirty="0">
                <a:latin typeface="Simplified Arabic" panose="02020603050405020304" pitchFamily="18" charset="-78"/>
                <a:cs typeface="Simplified Arabic" panose="02020603050405020304" pitchFamily="18" charset="-78"/>
              </a:rPr>
            </a:br>
            <a:endParaRPr lang="ar-JO" sz="1800" dirty="0">
              <a:solidFill>
                <a:schemeClr val="accent5"/>
              </a:solidFill>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endParaRPr lang="ar-JO" sz="3200" dirty="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107504" y="274638"/>
            <a:ext cx="8928992" cy="1020762"/>
          </a:xfrm>
        </p:spPr>
        <p:txBody>
          <a:bodyPr>
            <a:noAutofit/>
          </a:bodyPr>
          <a:lstStyle/>
          <a:p>
            <a:pPr algn="ctr" rtl="1"/>
            <a:r>
              <a:rPr lang="ar-JO" sz="5200" dirty="0" smtClean="0">
                <a:solidFill>
                  <a:srgbClr val="FFFF00"/>
                </a:solidFill>
                <a:latin typeface="Simplified Arabic" panose="02020603050405020304" pitchFamily="18" charset="-78"/>
                <a:cs typeface="Simplified Arabic" panose="02020603050405020304" pitchFamily="18" charset="-78"/>
              </a:rPr>
              <a:t>أسئلة الباب الثاني: التخطيط واتخاذ القرار</a:t>
            </a:r>
            <a:endParaRPr lang="ar-JO" sz="52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2B8B818A-A0D8-48C8-920F-EB8907D8E700}"/>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5733256"/>
            <a:ext cx="1386154" cy="720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7056102"/>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655676" y="260648"/>
            <a:ext cx="6172200" cy="1143000"/>
          </a:xfrm>
        </p:spPr>
        <p:txBody>
          <a:bodyPr>
            <a:normAutofit/>
          </a:bodyPr>
          <a:lstStyle/>
          <a:p>
            <a:pPr algn="ctr">
              <a:defRPr/>
            </a:pPr>
            <a:r>
              <a:rPr lang="ar-JO" sz="7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شكرًا </a:t>
            </a:r>
            <a:r>
              <a:rPr lang="ar-JO" sz="7200" b="1" spc="-25">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لحسن </a:t>
            </a:r>
            <a:r>
              <a:rPr lang="ar-JO" sz="7200" b="1" spc="-25"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إصغائكم</a:t>
            </a:r>
            <a:endParaRPr lang="en-US" sz="7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endParaRPr>
          </a:p>
        </p:txBody>
      </p:sp>
      <p:pic>
        <p:nvPicPr>
          <p:cNvPr id="33795"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59832" y="2938590"/>
            <a:ext cx="3240360" cy="2938682"/>
          </a:xfrm>
          <a:noFill/>
        </p:spPr>
      </p:pic>
    </p:spTree>
    <p:extLst>
      <p:ext uri="{BB962C8B-B14F-4D97-AF65-F5344CB8AC3E}">
        <p14:creationId xmlns:p14="http://schemas.microsoft.com/office/powerpoint/2010/main" val="828203153"/>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03487" y="1628800"/>
            <a:ext cx="6716885" cy="5449416"/>
          </a:xfrm>
        </p:spPr>
        <p:txBody>
          <a:bodyPr>
            <a:normAutofit lnSpcReduction="10000"/>
          </a:bodyPr>
          <a:lstStyle/>
          <a:p>
            <a:pPr marL="742950" indent="-742950" algn="just" rtl="1">
              <a:spcBef>
                <a:spcPts val="0"/>
              </a:spcBef>
              <a:spcAft>
                <a:spcPts val="1800"/>
              </a:spcAft>
              <a:buClr>
                <a:srgbClr val="FFFF00"/>
              </a:buClr>
              <a:buSzPct val="110000"/>
              <a:buAutoNum type="arabicParenR"/>
            </a:pPr>
            <a:r>
              <a:rPr lang="ar-JO" sz="35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التعّرف على أهمية اتخاذ القرارات كجزء من وظيفة المدير</a:t>
            </a: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35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تحديد خطوات عملية اتخاذ القرار </a:t>
            </a: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35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التعرّف على أنواع القرارات وفقًا لمدى توافر المعلومات</a:t>
            </a: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3500" spc="-25" dirty="0">
                <a:effectLst>
                  <a:glow rad="1143000">
                    <a:schemeClr val="bg1">
                      <a:alpha val="19000"/>
                    </a:schemeClr>
                  </a:glow>
                </a:effectLst>
                <a:latin typeface="Arial" panose="020B0604020202020204" pitchFamily="34" charset="0"/>
                <a:ea typeface="Times New Roman" panose="02020603050405020304" pitchFamily="18" charset="0"/>
                <a:cs typeface="Times New Roman" panose="02020603050405020304" pitchFamily="18" charset="0"/>
              </a:rPr>
              <a:t>استخدام نماذج كميّة في عملية اتخاذ القرار الإداري</a:t>
            </a: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3500" spc="-25" dirty="0">
                <a:effectLst>
                  <a:glow rad="1143000">
                    <a:schemeClr val="bg1">
                      <a:alpha val="19000"/>
                    </a:schemeClr>
                  </a:glow>
                </a:effectLst>
                <a:latin typeface="Arial" panose="020B0604020202020204" pitchFamily="34" charset="0"/>
                <a:ea typeface="Times New Roman" panose="02020603050405020304" pitchFamily="18" charset="0"/>
                <a:cs typeface="Times New Roman" panose="02020603050405020304" pitchFamily="18" charset="0"/>
              </a:rPr>
              <a:t>توضيح  أهمية المشاركة في عملية اتخاذ القرارات الإدارية</a:t>
            </a:r>
          </a:p>
          <a:p>
            <a:pPr marL="742950" indent="-742950" algn="just" rtl="1">
              <a:spcBef>
                <a:spcPts val="0"/>
              </a:spcBef>
              <a:spcAft>
                <a:spcPts val="1800"/>
              </a:spcAft>
              <a:buClr>
                <a:srgbClr val="FFFF00"/>
              </a:buClr>
              <a:buSzPct val="110000"/>
              <a:buFont typeface="Wingdings 3" panose="05040102010807070707" pitchFamily="18" charset="2"/>
              <a:buAutoNum type="arabicParenR"/>
            </a:pPr>
            <a:endParaRPr lang="ar-JO" sz="35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a:p>
            <a:pPr marL="742950" indent="-742950" algn="just" rtl="1">
              <a:spcBef>
                <a:spcPts val="0"/>
              </a:spcBef>
              <a:spcAft>
                <a:spcPts val="1800"/>
              </a:spcAft>
              <a:buAutoNum type="arabicParenR"/>
            </a:pPr>
            <a:endParaRPr lang="ar-JO" sz="3500" spc="-25" dirty="0">
              <a:latin typeface="Arial" panose="020B0604020202020204" pitchFamily="34" charset="0"/>
              <a:ea typeface="Times New Roman" panose="02020603050405020304" pitchFamily="18" charset="0"/>
              <a:cs typeface="Times New Roman" panose="02020603050405020304" pitchFamily="18" charset="0"/>
            </a:endParaRPr>
          </a:p>
          <a:p>
            <a:pPr marL="0" indent="0" algn="just" rtl="1">
              <a:spcBef>
                <a:spcPts val="0"/>
              </a:spcBef>
              <a:spcAft>
                <a:spcPts val="1800"/>
              </a:spcAft>
              <a:buNone/>
            </a:pPr>
            <a:endParaRPr lang="ar-JO" sz="3500" spc="-25" dirty="0">
              <a:latin typeface="Arial" panose="020B0604020202020204" pitchFamily="34" charset="0"/>
              <a:ea typeface="Times New Roman" panose="02020603050405020304" pitchFamily="18" charset="0"/>
              <a:cs typeface="Times New Roman" panose="02020603050405020304" pitchFamily="18" charset="0"/>
            </a:endParaRPr>
          </a:p>
          <a:p>
            <a:pPr marL="742950" indent="-742950" algn="just" rtl="1">
              <a:spcBef>
                <a:spcPts val="0"/>
              </a:spcBef>
              <a:spcAft>
                <a:spcPts val="1800"/>
              </a:spcAft>
              <a:buAutoNum type="arabicParenR"/>
            </a:pPr>
            <a:endParaRPr lang="en-US" sz="3500" spc="-25"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1989514" y="332656"/>
            <a:ext cx="5144839" cy="1020762"/>
          </a:xfrm>
        </p:spPr>
        <p:txBody>
          <a:bodyPr>
            <a:normAutofit/>
          </a:bodyPr>
          <a:lstStyle/>
          <a:p>
            <a:pPr algn="r" rtl="1">
              <a:spcBef>
                <a:spcPts val="0"/>
              </a:spcBef>
            </a:pPr>
            <a:r>
              <a:rPr lang="ar-JO" altLang="en-US" sz="6000" b="1" spc="-25" dirty="0">
                <a:latin typeface="Arial" panose="020B0604020202020204" pitchFamily="34" charset="0"/>
                <a:ea typeface="Times New Roman" panose="02020603050405020304" pitchFamily="18" charset="0"/>
                <a:cs typeface="Simplified Arabic" panose="02020603050405020304" pitchFamily="18" charset="-78"/>
              </a:rPr>
              <a:t>الأهداف التعليمية </a:t>
            </a:r>
            <a:endParaRPr lang="en-US" sz="6000" b="1" spc="-25" dirty="0">
              <a:latin typeface="Arial" panose="020B0604020202020204" pitchFamily="34" charset="0"/>
              <a:ea typeface="Times New Roman" panose="02020603050405020304" pitchFamily="18" charset="0"/>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03492" y="5589240"/>
            <a:ext cx="64824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09674671"/>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2862E63E-EBF2-4406-BDFB-EBC4CF0A0170}"/>
              </a:ext>
            </a:extLst>
          </p:cNvPr>
          <p:cNvSpPr>
            <a:spLocks noGrp="1"/>
          </p:cNvSpPr>
          <p:nvPr>
            <p:ph idx="1"/>
          </p:nvPr>
        </p:nvSpPr>
        <p:spPr>
          <a:xfrm>
            <a:off x="179512" y="1628800"/>
            <a:ext cx="8640959" cy="5116021"/>
          </a:xfrm>
        </p:spPr>
        <p:txBody>
          <a:bodyPr>
            <a:normAutofit fontScale="77500" lnSpcReduction="20000"/>
          </a:bodyPr>
          <a:lstStyle/>
          <a:p>
            <a:pPr algn="r" rtl="1">
              <a:buClr>
                <a:schemeClr val="tx2">
                  <a:lumMod val="75000"/>
                </a:schemeClr>
              </a:buClr>
              <a:buSzPct val="119000"/>
            </a:pPr>
            <a:r>
              <a:rPr lang="ar-JO" sz="3400" dirty="0" smtClean="0">
                <a:latin typeface="Simplified Arabic" panose="02020603050405020304" pitchFamily="18" charset="-78"/>
                <a:ea typeface="+mj-ea"/>
                <a:cs typeface="Simplified Arabic" panose="02020603050405020304" pitchFamily="18" charset="-78"/>
              </a:rPr>
              <a:t> ظهرت بداية في اتخاذ القرارات العسكرية أثناء الحرب العالمية الثانية</a:t>
            </a:r>
          </a:p>
          <a:p>
            <a:pPr algn="r" rtl="1">
              <a:buClr>
                <a:schemeClr val="tx2">
                  <a:lumMod val="75000"/>
                </a:schemeClr>
              </a:buClr>
              <a:buSzPct val="119000"/>
            </a:pPr>
            <a:r>
              <a:rPr lang="ar-JO" sz="3400" dirty="0">
                <a:latin typeface="Simplified Arabic" panose="02020603050405020304" pitchFamily="18" charset="-78"/>
                <a:ea typeface="+mj-ea"/>
                <a:cs typeface="Simplified Arabic" panose="02020603050405020304" pitchFamily="18" charset="-78"/>
              </a:rPr>
              <a:t> </a:t>
            </a:r>
            <a:r>
              <a:rPr lang="ar-JO" sz="3400" dirty="0" smtClean="0">
                <a:latin typeface="Simplified Arabic" panose="02020603050405020304" pitchFamily="18" charset="-78"/>
                <a:ea typeface="+mj-ea"/>
                <a:cs typeface="Simplified Arabic" panose="02020603050405020304" pitchFamily="18" charset="-78"/>
              </a:rPr>
              <a:t>أساس كمّي / عددي كمعيار لاتخاذ القرار</a:t>
            </a:r>
          </a:p>
          <a:p>
            <a:pPr algn="r" rtl="1">
              <a:lnSpc>
                <a:spcPct val="120000"/>
              </a:lnSpc>
              <a:buClr>
                <a:schemeClr val="tx2">
                  <a:lumMod val="75000"/>
                </a:schemeClr>
              </a:buClr>
              <a:buSzPct val="119000"/>
            </a:pPr>
            <a:r>
              <a:rPr lang="ar-JO" sz="3400" dirty="0">
                <a:latin typeface="Simplified Arabic" panose="02020603050405020304" pitchFamily="18" charset="-78"/>
                <a:ea typeface="+mj-ea"/>
                <a:cs typeface="Simplified Arabic" panose="02020603050405020304" pitchFamily="18" charset="-78"/>
              </a:rPr>
              <a:t> </a:t>
            </a:r>
            <a:r>
              <a:rPr lang="ar-JO" sz="3400" dirty="0" smtClean="0">
                <a:latin typeface="Simplified Arabic" panose="02020603050405020304" pitchFamily="18" charset="-78"/>
                <a:ea typeface="+mj-ea"/>
                <a:cs typeface="Simplified Arabic" panose="02020603050405020304" pitchFamily="18" charset="-78"/>
              </a:rPr>
              <a:t>تتكون من الخطوات التالية: تحليل المشكلة، اختيار النموذج المناسب، تطبيق النموذج مع الأخذ بعين الاعتبار نقاط القوة والقصور في النموذج. ومن أمثلتها:</a:t>
            </a:r>
          </a:p>
          <a:p>
            <a:pPr marL="0" indent="0" algn="r" rtl="1">
              <a:buClr>
                <a:schemeClr val="tx2">
                  <a:lumMod val="75000"/>
                </a:schemeClr>
              </a:buClr>
              <a:buSzPct val="119000"/>
              <a:buNone/>
            </a:pPr>
            <a:r>
              <a:rPr lang="ar-JO" sz="3100" dirty="0">
                <a:latin typeface="Simplified Arabic" panose="02020603050405020304" pitchFamily="18" charset="-78"/>
                <a:ea typeface="+mj-ea"/>
                <a:cs typeface="Simplified Arabic" panose="02020603050405020304" pitchFamily="18" charset="-78"/>
              </a:rPr>
              <a:t> </a:t>
            </a:r>
            <a:r>
              <a:rPr lang="ar-JO" sz="3100" dirty="0" smtClean="0">
                <a:latin typeface="Simplified Arabic" panose="02020603050405020304" pitchFamily="18" charset="-78"/>
                <a:ea typeface="+mj-ea"/>
                <a:cs typeface="Simplified Arabic" panose="02020603050405020304" pitchFamily="18" charset="-78"/>
              </a:rPr>
              <a:t>1) البرمجة الخطية</a:t>
            </a:r>
          </a:p>
          <a:p>
            <a:pPr marL="0" indent="0" algn="r" rtl="1">
              <a:buClr>
                <a:schemeClr val="tx2">
                  <a:lumMod val="75000"/>
                </a:schemeClr>
              </a:buClr>
              <a:buSzPct val="119000"/>
              <a:buNone/>
            </a:pPr>
            <a:r>
              <a:rPr lang="ar-JO" sz="3100" dirty="0">
                <a:latin typeface="Simplified Arabic" panose="02020603050405020304" pitchFamily="18" charset="-78"/>
                <a:ea typeface="+mj-ea"/>
                <a:cs typeface="Simplified Arabic" panose="02020603050405020304" pitchFamily="18" charset="-78"/>
              </a:rPr>
              <a:t> </a:t>
            </a:r>
            <a:r>
              <a:rPr lang="ar-JO" sz="3100" dirty="0" smtClean="0">
                <a:latin typeface="Simplified Arabic" panose="02020603050405020304" pitchFamily="18" charset="-78"/>
                <a:ea typeface="+mj-ea"/>
                <a:cs typeface="Simplified Arabic" panose="02020603050405020304" pitchFamily="18" charset="-78"/>
              </a:rPr>
              <a:t>2) خطوط الانتظار</a:t>
            </a:r>
          </a:p>
          <a:p>
            <a:pPr marL="0" indent="0" algn="r" rtl="1">
              <a:buClr>
                <a:schemeClr val="tx2">
                  <a:lumMod val="75000"/>
                </a:schemeClr>
              </a:buClr>
              <a:buSzPct val="119000"/>
              <a:buNone/>
            </a:pPr>
            <a:r>
              <a:rPr lang="ar-JO" sz="3100" dirty="0">
                <a:latin typeface="Simplified Arabic" panose="02020603050405020304" pitchFamily="18" charset="-78"/>
                <a:ea typeface="+mj-ea"/>
                <a:cs typeface="Simplified Arabic" panose="02020603050405020304" pitchFamily="18" charset="-78"/>
              </a:rPr>
              <a:t> </a:t>
            </a:r>
            <a:r>
              <a:rPr lang="ar-JO" sz="3100" dirty="0" smtClean="0">
                <a:latin typeface="Simplified Arabic" panose="02020603050405020304" pitchFamily="18" charset="-78"/>
                <a:ea typeface="+mj-ea"/>
                <a:cs typeface="Simplified Arabic" panose="02020603050405020304" pitchFamily="18" charset="-78"/>
              </a:rPr>
              <a:t>3) النقل أو الانتقال</a:t>
            </a:r>
          </a:p>
          <a:p>
            <a:pPr marL="0" indent="0" algn="r" rtl="1">
              <a:buClr>
                <a:schemeClr val="tx2">
                  <a:lumMod val="75000"/>
                </a:schemeClr>
              </a:buClr>
              <a:buSzPct val="119000"/>
              <a:buNone/>
            </a:pPr>
            <a:r>
              <a:rPr lang="ar-JO" sz="3100" dirty="0">
                <a:latin typeface="Simplified Arabic" panose="02020603050405020304" pitchFamily="18" charset="-78"/>
                <a:ea typeface="+mj-ea"/>
                <a:cs typeface="Simplified Arabic" panose="02020603050405020304" pitchFamily="18" charset="-78"/>
              </a:rPr>
              <a:t> </a:t>
            </a:r>
            <a:r>
              <a:rPr lang="ar-JO" sz="3100" dirty="0" smtClean="0">
                <a:latin typeface="Simplified Arabic" panose="02020603050405020304" pitchFamily="18" charset="-78"/>
                <a:ea typeface="+mj-ea"/>
                <a:cs typeface="Simplified Arabic" panose="02020603050405020304" pitchFamily="18" charset="-78"/>
              </a:rPr>
              <a:t>4) تعيين أو تخصص الموارد</a:t>
            </a:r>
          </a:p>
          <a:p>
            <a:pPr marL="0" indent="0" algn="r" rtl="1">
              <a:buClr>
                <a:schemeClr val="tx2">
                  <a:lumMod val="75000"/>
                </a:schemeClr>
              </a:buClr>
              <a:buSzPct val="119000"/>
              <a:buNone/>
            </a:pPr>
            <a:r>
              <a:rPr lang="ar-JO" sz="3100" dirty="0">
                <a:latin typeface="Simplified Arabic" panose="02020603050405020304" pitchFamily="18" charset="-78"/>
                <a:ea typeface="+mj-ea"/>
                <a:cs typeface="Simplified Arabic" panose="02020603050405020304" pitchFamily="18" charset="-78"/>
              </a:rPr>
              <a:t> </a:t>
            </a:r>
            <a:r>
              <a:rPr lang="ar-JO" sz="3100" dirty="0" smtClean="0">
                <a:latin typeface="Simplified Arabic" panose="02020603050405020304" pitchFamily="18" charset="-78"/>
                <a:ea typeface="+mj-ea"/>
                <a:cs typeface="Simplified Arabic" panose="02020603050405020304" pitchFamily="18" charset="-78"/>
              </a:rPr>
              <a:t>5) شجرة القرارات</a:t>
            </a:r>
          </a:p>
          <a:p>
            <a:pPr marL="0" indent="0" algn="r" rtl="1">
              <a:buClr>
                <a:schemeClr val="tx2">
                  <a:lumMod val="75000"/>
                </a:schemeClr>
              </a:buClr>
              <a:buSzPct val="119000"/>
              <a:buNone/>
            </a:pPr>
            <a:r>
              <a:rPr lang="ar-JO" sz="3000" dirty="0" smtClean="0">
                <a:latin typeface="Simplified Arabic" panose="02020603050405020304" pitchFamily="18" charset="-78"/>
                <a:ea typeface="+mj-ea"/>
                <a:cs typeface="Simplified Arabic" panose="02020603050405020304" pitchFamily="18" charset="-78"/>
              </a:rPr>
              <a:t> </a:t>
            </a:r>
          </a:p>
        </p:txBody>
      </p:sp>
      <p:sp>
        <p:nvSpPr>
          <p:cNvPr id="3" name="Title 2">
            <a:extLst>
              <a:ext uri="{FF2B5EF4-FFF2-40B4-BE49-F238E27FC236}">
                <a16:creationId xmlns="" xmlns:a16="http://schemas.microsoft.com/office/drawing/2014/main" id="{FCD29149-468C-4668-AA5C-666A6CC2B5FB}"/>
              </a:ext>
            </a:extLst>
          </p:cNvPr>
          <p:cNvSpPr>
            <a:spLocks noGrp="1"/>
          </p:cNvSpPr>
          <p:nvPr>
            <p:ph type="title"/>
          </p:nvPr>
        </p:nvSpPr>
        <p:spPr>
          <a:xfrm>
            <a:off x="1143000" y="116632"/>
            <a:ext cx="6777372" cy="1178768"/>
          </a:xfrm>
        </p:spPr>
        <p:txBody>
          <a:bodyPr>
            <a:noAutofit/>
          </a:bodyPr>
          <a:lstStyle/>
          <a:p>
            <a:pPr algn="ctr" rtl="1"/>
            <a:r>
              <a:rPr lang="ar-JO" sz="5400" b="1" spc="-25" dirty="0" smtClean="0">
                <a:solidFill>
                  <a:srgbClr val="FFFF00"/>
                </a:solidFill>
                <a:latin typeface="Simplified Arabic" panose="02020603050405020304" pitchFamily="18" charset="-78"/>
                <a:ea typeface="Times New Roman" panose="02020603050405020304" pitchFamily="18" charset="0"/>
                <a:cs typeface="Simplified Arabic" panose="02020603050405020304" pitchFamily="18" charset="-78"/>
              </a:rPr>
              <a:t>بحوث العمليات واتخاذ القرار	</a:t>
            </a:r>
            <a:endParaRPr lang="en-US" sz="5400" b="1" spc="-25" dirty="0">
              <a:solidFill>
                <a:srgbClr val="FFFF00"/>
              </a:solidFill>
              <a:latin typeface="Simplified Arabic" panose="02020603050405020304" pitchFamily="18" charset="-78"/>
              <a:ea typeface="Times New Roman" panose="02020603050405020304" pitchFamily="18" charset="0"/>
              <a:cs typeface="Simplified Arabic" panose="02020603050405020304" pitchFamily="18" charset="-78"/>
            </a:endParaRPr>
          </a:p>
        </p:txBody>
      </p:sp>
      <p:pic>
        <p:nvPicPr>
          <p:cNvPr id="4" name="Picture 3">
            <a:extLst>
              <a:ext uri="{FF2B5EF4-FFF2-40B4-BE49-F238E27FC236}">
                <a16:creationId xmlns="" xmlns:a16="http://schemas.microsoft.com/office/drawing/2014/main" id="{2B8B818A-A0D8-48C8-920F-EB8907D8E700}"/>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3548" y="5229200"/>
            <a:ext cx="828092"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965445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circle(in)">
                                      <p:cBhvr>
                                        <p:cTn id="7" dur="2000"/>
                                        <p:tgtEl>
                                          <p:spTgt spid="2">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wipe(down)">
                                      <p:cBhvr>
                                        <p:cTn id="12" dur="125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 calcmode="lin" valueType="num">
                                      <p:cBhvr>
                                        <p:cTn id="17" dur="1000" fill="hold"/>
                                        <p:tgtEl>
                                          <p:spTgt spid="2">
                                            <p:txEl>
                                              <p:pRg st="5" end="5"/>
                                            </p:txEl>
                                          </p:spTgt>
                                        </p:tgtEl>
                                        <p:attrNameLst>
                                          <p:attrName>ppt_w</p:attrName>
                                        </p:attrNameLst>
                                      </p:cBhvr>
                                      <p:tavLst>
                                        <p:tav tm="0">
                                          <p:val>
                                            <p:strVal val="#ppt_w*0.70"/>
                                          </p:val>
                                        </p:tav>
                                        <p:tav tm="100000">
                                          <p:val>
                                            <p:strVal val="#ppt_w"/>
                                          </p:val>
                                        </p:tav>
                                      </p:tavLst>
                                    </p:anim>
                                    <p:anim calcmode="lin" valueType="num">
                                      <p:cBhvr>
                                        <p:cTn id="18" dur="1000" fill="hold"/>
                                        <p:tgtEl>
                                          <p:spTgt spid="2">
                                            <p:txEl>
                                              <p:pRg st="5" end="5"/>
                                            </p:txEl>
                                          </p:spTgt>
                                        </p:tgtEl>
                                        <p:attrNameLst>
                                          <p:attrName>ppt_h</p:attrName>
                                        </p:attrNameLst>
                                      </p:cBhvr>
                                      <p:tavLst>
                                        <p:tav tm="0">
                                          <p:val>
                                            <p:strVal val="#ppt_h"/>
                                          </p:val>
                                        </p:tav>
                                        <p:tav tm="100000">
                                          <p:val>
                                            <p:strVal val="#ppt_h"/>
                                          </p:val>
                                        </p:tav>
                                      </p:tavLst>
                                    </p:anim>
                                    <p:animEffect transition="in" filter="fade">
                                      <p:cBhvr>
                                        <p:cTn id="19" dur="1000"/>
                                        <p:tgtEl>
                                          <p:spTgt spid="2">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7" presetClass="entr" presetSubtype="10" fill="hold" nodeType="clickEffect">
                                  <p:stCondLst>
                                    <p:cond delay="0"/>
                                  </p:stCondLst>
                                  <p:childTnLst>
                                    <p:set>
                                      <p:cBhvr>
                                        <p:cTn id="23" dur="1" fill="hold">
                                          <p:stCondLst>
                                            <p:cond delay="0"/>
                                          </p:stCondLst>
                                        </p:cTn>
                                        <p:tgtEl>
                                          <p:spTgt spid="2">
                                            <p:txEl>
                                              <p:pRg st="6" end="6"/>
                                            </p:txEl>
                                          </p:spTgt>
                                        </p:tgtEl>
                                        <p:attrNameLst>
                                          <p:attrName>style.visibility</p:attrName>
                                        </p:attrNameLst>
                                      </p:cBhvr>
                                      <p:to>
                                        <p:strVal val="visible"/>
                                      </p:to>
                                    </p:set>
                                    <p:anim calcmode="lin" valueType="num">
                                      <p:cBhvr>
                                        <p:cTn id="24"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25" dur="500" fill="hold"/>
                                        <p:tgtEl>
                                          <p:spTgt spid="2">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35" presetClass="entr" presetSubtype="0" fill="hold" nodeType="clickEffect">
                                  <p:stCondLst>
                                    <p:cond delay="0"/>
                                  </p:stCondLst>
                                  <p:childTnLst>
                                    <p:set>
                                      <p:cBhvr>
                                        <p:cTn id="29" dur="1" fill="hold">
                                          <p:stCondLst>
                                            <p:cond delay="0"/>
                                          </p:stCondLst>
                                        </p:cTn>
                                        <p:tgtEl>
                                          <p:spTgt spid="2">
                                            <p:txEl>
                                              <p:pRg st="7" end="7"/>
                                            </p:txEl>
                                          </p:spTgt>
                                        </p:tgtEl>
                                        <p:attrNameLst>
                                          <p:attrName>style.visibility</p:attrName>
                                        </p:attrNameLst>
                                      </p:cBhvr>
                                      <p:to>
                                        <p:strVal val="visible"/>
                                      </p:to>
                                    </p:set>
                                    <p:animEffect transition="in" filter="fade">
                                      <p:cBhvr>
                                        <p:cTn id="30" dur="2000"/>
                                        <p:tgtEl>
                                          <p:spTgt spid="2">
                                            <p:txEl>
                                              <p:pRg st="7" end="7"/>
                                            </p:txEl>
                                          </p:spTgt>
                                        </p:tgtEl>
                                      </p:cBhvr>
                                    </p:animEffect>
                                    <p:anim calcmode="lin" valueType="num">
                                      <p:cBhvr>
                                        <p:cTn id="31" dur="2000" fill="hold"/>
                                        <p:tgtEl>
                                          <p:spTgt spid="2">
                                            <p:txEl>
                                              <p:pRg st="7" end="7"/>
                                            </p:txEl>
                                          </p:spTgt>
                                        </p:tgtEl>
                                        <p:attrNameLst>
                                          <p:attrName>style.rotation</p:attrName>
                                        </p:attrNameLst>
                                      </p:cBhvr>
                                      <p:tavLst>
                                        <p:tav tm="0">
                                          <p:val>
                                            <p:fltVal val="720"/>
                                          </p:val>
                                        </p:tav>
                                        <p:tav tm="100000">
                                          <p:val>
                                            <p:fltVal val="0"/>
                                          </p:val>
                                        </p:tav>
                                      </p:tavLst>
                                    </p:anim>
                                    <p:anim calcmode="lin" valueType="num">
                                      <p:cBhvr>
                                        <p:cTn id="32" dur="2000" fill="hold"/>
                                        <p:tgtEl>
                                          <p:spTgt spid="2">
                                            <p:txEl>
                                              <p:pRg st="7" end="7"/>
                                            </p:txEl>
                                          </p:spTgt>
                                        </p:tgtEl>
                                        <p:attrNameLst>
                                          <p:attrName>ppt_h</p:attrName>
                                        </p:attrNameLst>
                                      </p:cBhvr>
                                      <p:tavLst>
                                        <p:tav tm="0">
                                          <p:val>
                                            <p:fltVal val="0"/>
                                          </p:val>
                                        </p:tav>
                                        <p:tav tm="100000">
                                          <p:val>
                                            <p:strVal val="#ppt_h"/>
                                          </p:val>
                                        </p:tav>
                                      </p:tavLst>
                                    </p:anim>
                                    <p:anim calcmode="lin" valueType="num">
                                      <p:cBhvr>
                                        <p:cTn id="33" dur="2000" fill="hold"/>
                                        <p:tgtEl>
                                          <p:spTgt spid="2">
                                            <p:txEl>
                                              <p:pRg st="7" end="7"/>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268760"/>
            <a:ext cx="8820980" cy="5184581"/>
          </a:xfrm>
        </p:spPr>
        <p:txBody>
          <a:bodyPr>
            <a:normAutofit fontScale="92500" lnSpcReduction="20000"/>
          </a:bodyPr>
          <a:lstStyle/>
          <a:p>
            <a:pPr marL="0" indent="0" algn="r" rtl="1">
              <a:buClr>
                <a:srgbClr val="FFFF00"/>
              </a:buClr>
              <a:buSzPct val="100000"/>
              <a:buNone/>
            </a:pPr>
            <a:r>
              <a:rPr lang="ar-JO" sz="3200" dirty="0" smtClean="0">
                <a:latin typeface="Simplified Arabic" panose="02020603050405020304" pitchFamily="18" charset="-78"/>
                <a:ea typeface="+mj-ea"/>
                <a:cs typeface="Simplified Arabic" panose="02020603050405020304" pitchFamily="18" charset="-78"/>
              </a:rPr>
              <a:t>أحد أكثر الأساليب شيوعًا في مجال اتخاذ القرارات، ويعود تاريخ إيجادها إلى العام 1947 حيث قام العالم جورج </a:t>
            </a:r>
            <a:r>
              <a:rPr lang="ar-JO" sz="3200" dirty="0" err="1" smtClean="0">
                <a:latin typeface="Simplified Arabic" panose="02020603050405020304" pitchFamily="18" charset="-78"/>
                <a:ea typeface="+mj-ea"/>
                <a:cs typeface="Simplified Arabic" panose="02020603050405020304" pitchFamily="18" charset="-78"/>
              </a:rPr>
              <a:t>دانتزج</a:t>
            </a:r>
            <a:r>
              <a:rPr lang="ar-JO" sz="3200" dirty="0" smtClean="0">
                <a:latin typeface="Simplified Arabic" panose="02020603050405020304" pitchFamily="18" charset="-78"/>
                <a:ea typeface="+mj-ea"/>
                <a:cs typeface="Simplified Arabic" panose="02020603050405020304" pitchFamily="18" charset="-78"/>
              </a:rPr>
              <a:t> بإدخالها كأسلوب لحل المشاكل التي يواجهها المدراء. </a:t>
            </a:r>
            <a:endParaRPr lang="ar-JO" sz="3200" dirty="0" smtClean="0">
              <a:latin typeface="Simplified Arabic" panose="02020603050405020304" pitchFamily="18" charset="-78"/>
              <a:ea typeface="+mj-ea"/>
              <a:cs typeface="Simplified Arabic" panose="02020603050405020304" pitchFamily="18" charset="-78"/>
            </a:endParaRPr>
          </a:p>
          <a:p>
            <a:pPr marL="0" indent="0" algn="r" rtl="1">
              <a:buClr>
                <a:srgbClr val="FFFF00"/>
              </a:buClr>
              <a:buSzPct val="100000"/>
              <a:buNone/>
            </a:pPr>
            <a:endParaRPr lang="ar-JO" sz="3200" dirty="0" smtClean="0">
              <a:latin typeface="Simplified Arabic" panose="02020603050405020304" pitchFamily="18" charset="-78"/>
              <a:ea typeface="+mj-ea"/>
              <a:cs typeface="Simplified Arabic" panose="02020603050405020304" pitchFamily="18" charset="-78"/>
            </a:endParaRPr>
          </a:p>
          <a:p>
            <a:pPr marL="0" indent="0" algn="r" rtl="1">
              <a:buClr>
                <a:srgbClr val="FFFF00"/>
              </a:buClr>
              <a:buSzPct val="100000"/>
              <a:buNone/>
            </a:pPr>
            <a:endParaRPr lang="ar-JO" sz="3200" dirty="0" smtClean="0">
              <a:latin typeface="Simplified Arabic" panose="02020603050405020304" pitchFamily="18" charset="-78"/>
              <a:ea typeface="+mj-ea"/>
              <a:cs typeface="Simplified Arabic" panose="02020603050405020304" pitchFamily="18" charset="-78"/>
            </a:endParaRPr>
          </a:p>
          <a:p>
            <a:pPr marL="0" indent="0" algn="r" rtl="1">
              <a:buClr>
                <a:srgbClr val="FFFF00"/>
              </a:buClr>
              <a:buSzPct val="100000"/>
              <a:buNone/>
            </a:pPr>
            <a:r>
              <a:rPr lang="ar-JO" sz="2900" dirty="0" smtClean="0">
                <a:latin typeface="Simplified Arabic" panose="02020603050405020304" pitchFamily="18" charset="-78"/>
                <a:ea typeface="+mj-ea"/>
                <a:cs typeface="Simplified Arabic" panose="02020603050405020304" pitchFamily="18" charset="-78"/>
              </a:rPr>
              <a:t>تستخدم </a:t>
            </a:r>
            <a:r>
              <a:rPr lang="ar-JO" sz="2900" dirty="0" smtClean="0">
                <a:latin typeface="Simplified Arabic" panose="02020603050405020304" pitchFamily="18" charset="-78"/>
                <a:ea typeface="+mj-ea"/>
                <a:cs typeface="Simplified Arabic" panose="02020603050405020304" pitchFamily="18" charset="-78"/>
              </a:rPr>
              <a:t>البرمجة الخطية لحل المشاكل </a:t>
            </a:r>
            <a:r>
              <a:rPr lang="ar-JO" sz="2900" dirty="0">
                <a:latin typeface="Simplified Arabic" panose="02020603050405020304" pitchFamily="18" charset="-78"/>
                <a:ea typeface="+mj-ea"/>
                <a:cs typeface="Simplified Arabic" panose="02020603050405020304" pitchFamily="18" charset="-78"/>
              </a:rPr>
              <a:t>المُؤدية لتعظيم دور </a:t>
            </a:r>
            <a:r>
              <a:rPr lang="ar-JO" sz="2900" dirty="0" smtClean="0">
                <a:latin typeface="Simplified Arabic" panose="02020603050405020304" pitchFamily="18" charset="-78"/>
                <a:ea typeface="+mj-ea"/>
                <a:cs typeface="Simplified Arabic" panose="02020603050405020304" pitchFamily="18" charset="-78"/>
              </a:rPr>
              <a:t>الأهداف </a:t>
            </a:r>
            <a:r>
              <a:rPr lang="ar-JO" sz="2900" dirty="0">
                <a:latin typeface="Simplified Arabic" panose="02020603050405020304" pitchFamily="18" charset="-78"/>
                <a:ea typeface="+mj-ea"/>
                <a:cs typeface="Simplified Arabic" panose="02020603050405020304" pitchFamily="18" charset="-78"/>
              </a:rPr>
              <a:t>أو تصغيرها في مجال ما بالاعتماد على ما يتوفر من قيود </a:t>
            </a:r>
            <a:r>
              <a:rPr lang="ar-JO" sz="2900" dirty="0" smtClean="0">
                <a:latin typeface="Simplified Arabic" panose="02020603050405020304" pitchFamily="18" charset="-78"/>
                <a:ea typeface="+mj-ea"/>
                <a:cs typeface="Simplified Arabic" panose="02020603050405020304" pitchFamily="18" charset="-78"/>
              </a:rPr>
              <a:t>أو متغيرات معينة مرتبطة بعلاقة خطية مع الهدف المراد أو المنشود.</a:t>
            </a:r>
            <a:r>
              <a:rPr lang="ar-JO" sz="2900" dirty="0"/>
              <a:t/>
            </a:r>
            <a:br>
              <a:rPr lang="ar-JO" sz="2900" dirty="0"/>
            </a:br>
            <a:r>
              <a:rPr lang="ar-JO" sz="2900" dirty="0"/>
              <a:t/>
            </a:r>
            <a:br>
              <a:rPr lang="ar-JO" sz="2900" dirty="0"/>
            </a:br>
            <a:r>
              <a:rPr lang="ar-JO" sz="2900" b="1" u="sng" dirty="0" smtClean="0">
                <a:solidFill>
                  <a:srgbClr val="FFFF00"/>
                </a:solidFill>
                <a:latin typeface="Simplified Arabic" panose="02020603050405020304" pitchFamily="18" charset="-78"/>
                <a:ea typeface="+mj-ea"/>
                <a:cs typeface="Simplified Arabic" panose="02020603050405020304" pitchFamily="18" charset="-78"/>
              </a:rPr>
              <a:t>مثال</a:t>
            </a:r>
            <a:r>
              <a:rPr lang="ar-JO" sz="2900" dirty="0">
                <a:latin typeface="Simplified Arabic" panose="02020603050405020304" pitchFamily="18" charset="-78"/>
                <a:ea typeface="+mj-ea"/>
                <a:cs typeface="Simplified Arabic" panose="02020603050405020304" pitchFamily="18" charset="-78"/>
              </a:rPr>
              <a:t>: تحديد مزيج السلع المطلوبة لسوق معين بحيث تغطي احتياج الزبائن و/أو تقلل </a:t>
            </a:r>
            <a:r>
              <a:rPr lang="ar-JO" sz="2900" dirty="0" smtClean="0">
                <a:latin typeface="Simplified Arabic" panose="02020603050405020304" pitchFamily="18" charset="-78"/>
                <a:ea typeface="+mj-ea"/>
                <a:cs typeface="Simplified Arabic" panose="02020603050405020304" pitchFamily="18" charset="-78"/>
              </a:rPr>
              <a:t>التكاليف.</a:t>
            </a:r>
            <a:endParaRPr lang="ar-JO" sz="2900" dirty="0">
              <a:latin typeface="Simplified Arabic" panose="02020603050405020304" pitchFamily="18" charset="-78"/>
              <a:ea typeface="+mj-ea"/>
              <a:cs typeface="Simplified Arabic" panose="02020603050405020304" pitchFamily="18" charset="-78"/>
            </a:endParaRPr>
          </a:p>
          <a:p>
            <a:pPr marL="0" indent="0" algn="ctr" rtl="1">
              <a:buClr>
                <a:srgbClr val="FFFF00"/>
              </a:buClr>
              <a:buSzPct val="100000"/>
              <a:buNone/>
            </a:pPr>
            <a:r>
              <a:rPr lang="ar-JO" sz="3900" dirty="0">
                <a:latin typeface="Simplified Arabic" panose="02020603050405020304" pitchFamily="18" charset="-78"/>
                <a:cs typeface="Simplified Arabic" panose="02020603050405020304" pitchFamily="18" charset="-78"/>
              </a:rPr>
              <a:t>    </a:t>
            </a: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67544" y="274638"/>
            <a:ext cx="8208912" cy="850106"/>
          </a:xfrm>
        </p:spPr>
        <p:txBody>
          <a:bodyPr>
            <a:noAutofit/>
          </a:bodyPr>
          <a:lstStyle/>
          <a:p>
            <a:pPr algn="ctr" rtl="1"/>
            <a:r>
              <a:rPr lang="ar-JO" sz="6600" dirty="0" smtClean="0">
                <a:solidFill>
                  <a:srgbClr val="FFFF00"/>
                </a:solidFill>
                <a:latin typeface="Simplified Arabic" panose="02020603050405020304" pitchFamily="18" charset="-78"/>
                <a:cs typeface="Simplified Arabic" panose="02020603050405020304" pitchFamily="18" charset="-78"/>
              </a:rPr>
              <a:t>البرمجة الخطية</a:t>
            </a:r>
            <a:endParaRPr lang="ar-JO" sz="66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2B8B818A-A0D8-48C8-920F-EB8907D8E700}"/>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9562" y="5301208"/>
            <a:ext cx="810090" cy="1015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267" y="1988840"/>
            <a:ext cx="3694717" cy="1440160"/>
          </a:xfrm>
          <a:prstGeom prst="rect">
            <a:avLst/>
          </a:prstGeom>
        </p:spPr>
      </p:pic>
    </p:spTree>
    <p:extLst>
      <p:ext uri="{BB962C8B-B14F-4D97-AF65-F5344CB8AC3E}">
        <p14:creationId xmlns:p14="http://schemas.microsoft.com/office/powerpoint/2010/main" val="673830861"/>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7514" y="1700808"/>
            <a:ext cx="8748972" cy="4752533"/>
          </a:xfrm>
        </p:spPr>
        <p:txBody>
          <a:bodyPr>
            <a:normAutofit fontScale="92500" lnSpcReduction="10000"/>
          </a:bodyPr>
          <a:lstStyle/>
          <a:p>
            <a:pPr marL="0" indent="0" algn="r" rtl="1">
              <a:buClr>
                <a:srgbClr val="FFFF00"/>
              </a:buClr>
              <a:buSzPct val="100000"/>
              <a:buNone/>
            </a:pPr>
            <a:r>
              <a:rPr lang="ar-JO" sz="2600" dirty="0" smtClean="0">
                <a:latin typeface="Simplified Arabic" panose="02020603050405020304" pitchFamily="18" charset="-78"/>
                <a:cs typeface="Simplified Arabic" panose="02020603050405020304" pitchFamily="18" charset="-78"/>
              </a:rPr>
              <a:t>نموذج رياضي أسّسه آجنر إيرلنغ ويقوم على أساس الموازنة بين تكلفة الانتظار للتحصّل</a:t>
            </a:r>
          </a:p>
          <a:p>
            <a:pPr marL="0" indent="0" algn="r" rtl="1">
              <a:buClr>
                <a:srgbClr val="FFFF00"/>
              </a:buClr>
              <a:buSzPct val="100000"/>
              <a:buNone/>
            </a:pPr>
            <a:r>
              <a:rPr lang="ar-JO" sz="2600" dirty="0" smtClean="0">
                <a:latin typeface="Simplified Arabic" panose="02020603050405020304" pitchFamily="18" charset="-78"/>
                <a:cs typeface="Simplified Arabic" panose="02020603050405020304" pitchFamily="18" charset="-78"/>
              </a:rPr>
              <a:t>على خدمة معينة وبين عدد ونوعيات الأشخاص أو الموارد التي تحتاج تلك الخدمة.</a:t>
            </a:r>
          </a:p>
          <a:p>
            <a:pPr marL="0" indent="0" algn="r" rtl="1">
              <a:buClr>
                <a:srgbClr val="FFFF00"/>
              </a:buClr>
              <a:buSzPct val="100000"/>
              <a:buNone/>
            </a:pPr>
            <a:r>
              <a:rPr lang="ar-JO" sz="2600" dirty="0" smtClean="0">
                <a:latin typeface="Simplified Arabic" panose="02020603050405020304" pitchFamily="18" charset="-78"/>
                <a:cs typeface="Simplified Arabic" panose="02020603050405020304" pitchFamily="18" charset="-78"/>
              </a:rPr>
              <a:t>أو بين تكلفة خط أو طابور الانتظار وبين زيادة العمليات المطلوبة من قبل المنتظرين.</a:t>
            </a:r>
            <a:endParaRPr lang="ar-JO" sz="2600" dirty="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endParaRPr lang="ar-JO" sz="2800" b="1" u="sng" dirty="0" smtClean="0">
              <a:solidFill>
                <a:srgbClr val="FFFF00"/>
              </a:solidFill>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2800" b="1" u="sng" dirty="0" smtClean="0">
                <a:solidFill>
                  <a:srgbClr val="FFFF00"/>
                </a:solidFill>
                <a:latin typeface="Simplified Arabic" panose="02020603050405020304" pitchFamily="18" charset="-78"/>
                <a:cs typeface="Simplified Arabic" panose="02020603050405020304" pitchFamily="18" charset="-78"/>
              </a:rPr>
              <a:t>مثال</a:t>
            </a:r>
            <a:r>
              <a:rPr lang="ar-JO" sz="2800" b="1" u="sng" dirty="0" smtClean="0">
                <a:latin typeface="Simplified Arabic" panose="02020603050405020304" pitchFamily="18" charset="-78"/>
                <a:cs typeface="Simplified Arabic" panose="02020603050405020304" pitchFamily="18" charset="-78"/>
              </a:rPr>
              <a:t>: </a:t>
            </a:r>
            <a:r>
              <a:rPr lang="ar-JO" sz="2800" dirty="0" smtClean="0">
                <a:latin typeface="Simplified Arabic" panose="02020603050405020304" pitchFamily="18" charset="-78"/>
                <a:cs typeface="Simplified Arabic" panose="02020603050405020304" pitchFamily="18" charset="-78"/>
              </a:rPr>
              <a:t>عدد ونوعية المراجعين لقسم الطوارئ في مستشفى أو بنك معين (</a:t>
            </a:r>
            <a:r>
              <a:rPr lang="ar-JO" sz="2800" b="1" u="sng" dirty="0">
                <a:solidFill>
                  <a:srgbClr val="FFFF00"/>
                </a:solidFill>
                <a:latin typeface="Simplified Arabic" panose="02020603050405020304" pitchFamily="18" charset="-78"/>
                <a:cs typeface="Simplified Arabic" panose="02020603050405020304" pitchFamily="18" charset="-78"/>
              </a:rPr>
              <a:t>خدمة</a:t>
            </a:r>
            <a:r>
              <a:rPr lang="ar-JO" sz="2800" dirty="0" smtClean="0">
                <a:latin typeface="Simplified Arabic" panose="02020603050405020304" pitchFamily="18" charset="-78"/>
                <a:cs typeface="Simplified Arabic" panose="02020603050405020304" pitchFamily="18" charset="-78"/>
              </a:rPr>
              <a:t>). وأيضًا، انتظار المواد الخام/نصف المصنّعة حتى تدخل في عملية إنتاجية معينة (</a:t>
            </a:r>
            <a:r>
              <a:rPr lang="ar-JO" sz="2800" b="1" u="sng" dirty="0">
                <a:solidFill>
                  <a:srgbClr val="FFFF00"/>
                </a:solidFill>
                <a:latin typeface="Simplified Arabic" panose="02020603050405020304" pitchFamily="18" charset="-78"/>
                <a:cs typeface="Simplified Arabic" panose="02020603050405020304" pitchFamily="18" charset="-78"/>
              </a:rPr>
              <a:t>سلعة</a:t>
            </a:r>
            <a:r>
              <a:rPr lang="ar-JO" sz="2800" dirty="0" smtClean="0">
                <a:latin typeface="Simplified Arabic" panose="02020603050405020304" pitchFamily="18" charset="-78"/>
                <a:cs typeface="Simplified Arabic" panose="02020603050405020304" pitchFamily="18" charset="-78"/>
              </a:rPr>
              <a:t>)</a:t>
            </a:r>
            <a:endParaRPr lang="ar-JO" sz="2600" dirty="0" smtClean="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endParaRPr lang="ar-JO" sz="2600" dirty="0" smtClean="0">
              <a:latin typeface="Simplified Arabic" panose="02020603050405020304" pitchFamily="18" charset="-78"/>
              <a:cs typeface="Simplified Arabic" panose="02020603050405020304" pitchFamily="18" charset="-78"/>
            </a:endParaRPr>
          </a:p>
          <a:p>
            <a:pPr marL="0" indent="0" algn="ctr" rtl="1">
              <a:buClr>
                <a:srgbClr val="FFFF00"/>
              </a:buClr>
              <a:buSzPct val="100000"/>
              <a:buNone/>
            </a:pPr>
            <a:r>
              <a:rPr lang="ar-JO" sz="3900" dirty="0" smtClean="0">
                <a:latin typeface="Simplified Arabic" panose="02020603050405020304" pitchFamily="18" charset="-78"/>
                <a:cs typeface="Simplified Arabic" panose="02020603050405020304" pitchFamily="18" charset="-78"/>
              </a:rPr>
              <a:t>    </a:t>
            </a: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1439652" y="274638"/>
            <a:ext cx="6210690" cy="1020762"/>
          </a:xfrm>
        </p:spPr>
        <p:txBody>
          <a:bodyPr>
            <a:noAutofit/>
          </a:bodyPr>
          <a:lstStyle/>
          <a:p>
            <a:pPr algn="ctr" rtl="1"/>
            <a:r>
              <a:rPr lang="ar-JO" sz="7200" dirty="0" smtClean="0">
                <a:solidFill>
                  <a:srgbClr val="FFFF00"/>
                </a:solidFill>
                <a:latin typeface="Simplified Arabic" panose="02020603050405020304" pitchFamily="18" charset="-78"/>
                <a:cs typeface="Simplified Arabic" panose="02020603050405020304" pitchFamily="18" charset="-78"/>
              </a:rPr>
              <a:t>خطوط الانتظار</a:t>
            </a:r>
            <a:endParaRPr lang="ar-JO" sz="72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2B8B818A-A0D8-48C8-920F-EB8907D8E700}"/>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9884" y="5157192"/>
            <a:ext cx="918102"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9532" y="1700808"/>
            <a:ext cx="1728192" cy="2186889"/>
          </a:xfrm>
          <a:prstGeom prst="rect">
            <a:avLst/>
          </a:prstGeom>
        </p:spPr>
      </p:pic>
    </p:spTree>
    <p:extLst>
      <p:ext uri="{BB962C8B-B14F-4D97-AF65-F5344CB8AC3E}">
        <p14:creationId xmlns:p14="http://schemas.microsoft.com/office/powerpoint/2010/main" val="4090937197"/>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772816"/>
            <a:ext cx="8424936" cy="4824535"/>
          </a:xfrm>
        </p:spPr>
        <p:txBody>
          <a:bodyPr>
            <a:normAutofit/>
          </a:bodyPr>
          <a:lstStyle/>
          <a:p>
            <a:pPr marL="0" indent="0" algn="r" rtl="1">
              <a:buClr>
                <a:srgbClr val="FFFF00"/>
              </a:buClr>
              <a:buSzPct val="100000"/>
              <a:buNone/>
            </a:pPr>
            <a:r>
              <a:rPr lang="ar-JO" sz="2800" dirty="0" smtClean="0">
                <a:latin typeface="Simplified Arabic" panose="02020603050405020304" pitchFamily="18" charset="-78"/>
                <a:cs typeface="Simplified Arabic" panose="02020603050405020304" pitchFamily="18" charset="-78"/>
              </a:rPr>
              <a:t>وهو نموذج </a:t>
            </a:r>
            <a:r>
              <a:rPr lang="ar-JO" sz="2800" dirty="0">
                <a:latin typeface="Simplified Arabic" panose="02020603050405020304" pitchFamily="18" charset="-78"/>
                <a:cs typeface="Simplified Arabic" panose="02020603050405020304" pitchFamily="18" charset="-78"/>
              </a:rPr>
              <a:t>نموذج كمي يبحث في تحديد خطة مثلى لنقل وحدات منتج ما من عدد من المصادر الي عدد من جهات الوصول بأقل تكلفة نقل </a:t>
            </a:r>
            <a:r>
              <a:rPr lang="ar-JO" sz="2800" dirty="0" smtClean="0">
                <a:latin typeface="Simplified Arabic" panose="02020603050405020304" pitchFamily="18" charset="-78"/>
                <a:cs typeface="Simplified Arabic" panose="02020603050405020304" pitchFamily="18" charset="-78"/>
              </a:rPr>
              <a:t>ممكنة. ومن مؤسسيه الأوائل الفرنسي غاسبار موونج.</a:t>
            </a:r>
          </a:p>
          <a:p>
            <a:pPr marL="0" indent="0" algn="r" rtl="1">
              <a:buClr>
                <a:srgbClr val="FFFF00"/>
              </a:buClr>
              <a:buSzPct val="100000"/>
              <a:buNone/>
            </a:pPr>
            <a:endParaRPr lang="ar-JO" sz="3200" dirty="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smtClean="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2800" b="1" u="sng" dirty="0" smtClean="0">
                <a:solidFill>
                  <a:srgbClr val="FFFF00"/>
                </a:solidFill>
                <a:latin typeface="Simplified Arabic" panose="02020603050405020304" pitchFamily="18" charset="-78"/>
                <a:cs typeface="Simplified Arabic" panose="02020603050405020304" pitchFamily="18" charset="-78"/>
              </a:rPr>
              <a:t>مثال</a:t>
            </a:r>
            <a:r>
              <a:rPr lang="ar-JO" dirty="0">
                <a:latin typeface="Simplified Arabic" panose="02020603050405020304" pitchFamily="18" charset="-78"/>
                <a:cs typeface="Simplified Arabic" panose="02020603050405020304" pitchFamily="18" charset="-78"/>
              </a:rPr>
              <a:t>: نقل ملابس رجالية ونسائية من المصنع إلى مخازن العملاء في 3 مدن.</a:t>
            </a:r>
          </a:p>
          <a:p>
            <a:pPr marL="0" indent="0" algn="r" rtl="1">
              <a:buNone/>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1439652" y="274638"/>
            <a:ext cx="6210690" cy="1020762"/>
          </a:xfrm>
        </p:spPr>
        <p:txBody>
          <a:bodyPr>
            <a:noAutofit/>
          </a:bodyPr>
          <a:lstStyle/>
          <a:p>
            <a:pPr algn="ctr" rtl="1"/>
            <a:r>
              <a:rPr lang="ar-JO" sz="7200" dirty="0" smtClean="0">
                <a:solidFill>
                  <a:srgbClr val="FFFF00"/>
                </a:solidFill>
                <a:latin typeface="Simplified Arabic" panose="02020603050405020304" pitchFamily="18" charset="-78"/>
                <a:cs typeface="Simplified Arabic" panose="02020603050405020304" pitchFamily="18" charset="-78"/>
              </a:rPr>
              <a:t>نموذج النقل/الانتقال</a:t>
            </a:r>
            <a:endParaRPr lang="ar-JO" sz="72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2B8B818A-A0D8-48C8-920F-EB8907D8E700}"/>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5556" y="5445224"/>
            <a:ext cx="1188132" cy="1152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0135" y="2708921"/>
            <a:ext cx="2771746" cy="1944216"/>
          </a:xfrm>
          <a:prstGeom prst="rect">
            <a:avLst/>
          </a:prstGeom>
        </p:spPr>
      </p:pic>
    </p:spTree>
    <p:extLst>
      <p:ext uri="{BB962C8B-B14F-4D97-AF65-F5344CB8AC3E}">
        <p14:creationId xmlns:p14="http://schemas.microsoft.com/office/powerpoint/2010/main" val="2021960389"/>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3508" y="1628800"/>
            <a:ext cx="8802978" cy="4968552"/>
          </a:xfrm>
        </p:spPr>
        <p:txBody>
          <a:bodyPr>
            <a:normAutofit/>
          </a:bodyPr>
          <a:lstStyle/>
          <a:p>
            <a:pPr marL="0" indent="0" algn="r" rtl="1">
              <a:buClr>
                <a:srgbClr val="FFFF00"/>
              </a:buClr>
              <a:buSzPct val="100000"/>
              <a:buNone/>
            </a:pPr>
            <a:r>
              <a:rPr lang="ar-JO" sz="3600" dirty="0" smtClean="0">
                <a:latin typeface="Simplified Arabic" panose="02020603050405020304" pitchFamily="18" charset="-78"/>
                <a:cs typeface="Simplified Arabic" panose="02020603050405020304" pitchFamily="18" charset="-78"/>
              </a:rPr>
              <a:t>وهو نموذج رياضي يُعنى بالوصول لأفضل طريقة لتعيين العدد الأمثل من العمال لأداء مجموعة معينة من المهام. كما يمكن استخدامه لمعرفة العدد الأمثل من الآلات في خط إنتاجيّ معين لإنتاج حدّ معين من السلع. </a:t>
            </a:r>
          </a:p>
          <a:p>
            <a:pPr marL="0" indent="0" algn="r" rtl="1">
              <a:buClr>
                <a:srgbClr val="FFFF00"/>
              </a:buClr>
              <a:buSzPct val="100000"/>
              <a:buNone/>
            </a:pPr>
            <a:r>
              <a:rPr lang="ar-JO" sz="2800" dirty="0" smtClean="0">
                <a:latin typeface="Simplified Arabic" panose="02020603050405020304" pitchFamily="18" charset="-78"/>
                <a:cs typeface="Simplified Arabic" panose="02020603050405020304" pitchFamily="18" charset="-78"/>
              </a:rPr>
              <a:t>والعالمان الرائدان في هكذا نماذج هما ليوند كانتوروفيتش وتشالنج </a:t>
            </a:r>
            <a:r>
              <a:rPr lang="ar-JO" sz="2800" dirty="0">
                <a:latin typeface="Simplified Arabic" panose="02020603050405020304" pitchFamily="18" charset="-78"/>
                <a:cs typeface="Simplified Arabic" panose="02020603050405020304" pitchFamily="18" charset="-78"/>
              </a:rPr>
              <a:t>كووبمانس </a:t>
            </a:r>
            <a:br>
              <a:rPr lang="ar-JO" sz="2800" dirty="0">
                <a:latin typeface="Simplified Arabic" panose="02020603050405020304" pitchFamily="18" charset="-78"/>
                <a:cs typeface="Simplified Arabic" panose="02020603050405020304" pitchFamily="18" charset="-78"/>
              </a:rPr>
            </a:br>
            <a:endParaRPr lang="ar-JO" sz="2800" dirty="0">
              <a:solidFill>
                <a:schemeClr val="accent5"/>
              </a:solidFill>
              <a:latin typeface="Simplified Arabic" panose="02020603050405020304" pitchFamily="18" charset="-78"/>
              <a:cs typeface="Simplified Arabic" panose="02020603050405020304" pitchFamily="18" charset="-78"/>
            </a:endParaRPr>
          </a:p>
          <a:p>
            <a:pPr lvl="8" algn="r" rtl="1">
              <a:buFont typeface="Arial" pitchFamily="34" charset="0"/>
              <a:buChar char="•"/>
            </a:pPr>
            <a:endParaRPr lang="ar-JO" sz="27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683568" y="274638"/>
            <a:ext cx="7776864" cy="1020762"/>
          </a:xfrm>
        </p:spPr>
        <p:txBody>
          <a:bodyPr>
            <a:noAutofit/>
          </a:bodyPr>
          <a:lstStyle/>
          <a:p>
            <a:pPr algn="ctr" rtl="1"/>
            <a:r>
              <a:rPr lang="ar-JO" sz="6600" dirty="0" smtClean="0">
                <a:solidFill>
                  <a:srgbClr val="FFFF00"/>
                </a:solidFill>
                <a:latin typeface="Simplified Arabic" panose="02020603050405020304" pitchFamily="18" charset="-78"/>
                <a:cs typeface="Simplified Arabic" panose="02020603050405020304" pitchFamily="18" charset="-78"/>
              </a:rPr>
              <a:t>نموذج التخصيص / التعيين</a:t>
            </a:r>
            <a:endParaRPr lang="ar-JO" sz="66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2B8B818A-A0D8-48C8-920F-EB8907D8E700}"/>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9532" y="5297760"/>
            <a:ext cx="1026114" cy="1227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98114" y="4437112"/>
            <a:ext cx="3263526" cy="1872208"/>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63688" y="4437112"/>
            <a:ext cx="3456384" cy="2156338"/>
          </a:xfrm>
          <a:prstGeom prst="rect">
            <a:avLst/>
          </a:prstGeom>
        </p:spPr>
      </p:pic>
    </p:spTree>
    <p:extLst>
      <p:ext uri="{BB962C8B-B14F-4D97-AF65-F5344CB8AC3E}">
        <p14:creationId xmlns:p14="http://schemas.microsoft.com/office/powerpoint/2010/main" val="3368376316"/>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3508" y="1700809"/>
            <a:ext cx="8802978" cy="4752532"/>
          </a:xfrm>
        </p:spPr>
        <p:txBody>
          <a:bodyPr>
            <a:normAutofit fontScale="55000" lnSpcReduction="20000"/>
          </a:bodyPr>
          <a:lstStyle/>
          <a:p>
            <a:pPr marL="0" indent="0" algn="r" rtl="1">
              <a:lnSpc>
                <a:spcPct val="120000"/>
              </a:lnSpc>
              <a:buClr>
                <a:srgbClr val="FFFF00"/>
              </a:buClr>
              <a:buSzPct val="100000"/>
              <a:buNone/>
            </a:pPr>
            <a:r>
              <a:rPr lang="ar-JO" sz="4500" dirty="0" smtClean="0">
                <a:latin typeface="Simplified Arabic" panose="02020603050405020304" pitchFamily="18" charset="-78"/>
                <a:cs typeface="Simplified Arabic" panose="02020603050405020304" pitchFamily="18" charset="-78"/>
              </a:rPr>
              <a:t>أسلوب رياضي يستخدم لتشخيص المشاكل وتحليلها رياضيًا. وتتضمن هذه الطريقة رسمًا توضيحيًا شبيها </a:t>
            </a:r>
            <a:r>
              <a:rPr lang="ar-JO" sz="4500" dirty="0">
                <a:latin typeface="Simplified Arabic" panose="02020603050405020304" pitchFamily="18" charset="-78"/>
                <a:cs typeface="Simplified Arabic" panose="02020603050405020304" pitchFamily="18" charset="-78"/>
              </a:rPr>
              <a:t>بالشجرة للقرارات والتبعات المتوقعة </a:t>
            </a:r>
            <a:r>
              <a:rPr lang="ar-JO" sz="4500" dirty="0" smtClean="0">
                <a:latin typeface="Simplified Arabic" panose="02020603050405020304" pitchFamily="18" charset="-78"/>
                <a:cs typeface="Simplified Arabic" panose="02020603050405020304" pitchFamily="18" charset="-78"/>
              </a:rPr>
              <a:t>للقرارات، ويشمل الرسم احتمال تحقق </a:t>
            </a:r>
            <a:r>
              <a:rPr lang="ar-JO" sz="4500" dirty="0">
                <a:latin typeface="Simplified Arabic" panose="02020603050405020304" pitchFamily="18" charset="-78"/>
                <a:cs typeface="Simplified Arabic" panose="02020603050405020304" pitchFamily="18" charset="-78"/>
              </a:rPr>
              <a:t>المخرجات، وكلفة الموارد، </a:t>
            </a:r>
            <a:r>
              <a:rPr lang="ar-JO" sz="4500" dirty="0" smtClean="0">
                <a:latin typeface="Simplified Arabic" panose="02020603050405020304" pitchFamily="18" charset="-78"/>
                <a:cs typeface="Simplified Arabic" panose="02020603050405020304" pitchFamily="18" charset="-78"/>
              </a:rPr>
              <a:t>والمنفعة المتأتية (المتوقعة) من كل من المخرجات. </a:t>
            </a:r>
          </a:p>
          <a:p>
            <a:pPr marL="0" indent="0" algn="r" rtl="1">
              <a:buClr>
                <a:srgbClr val="FFFF00"/>
              </a:buClr>
              <a:buSzPct val="100000"/>
              <a:buNone/>
            </a:pPr>
            <a:r>
              <a:rPr lang="ar-JO" sz="5100" dirty="0" smtClean="0">
                <a:solidFill>
                  <a:srgbClr val="FFFF00"/>
                </a:solidFill>
                <a:latin typeface="Simplified Arabic" panose="02020603050405020304" pitchFamily="18" charset="-78"/>
                <a:cs typeface="Simplified Arabic" panose="02020603050405020304" pitchFamily="18" charset="-78"/>
              </a:rPr>
              <a:t>الاستخدام الأمثل لشجرة القرار ينبغي أن يحدد كلًا من:</a:t>
            </a:r>
          </a:p>
          <a:p>
            <a:pPr marL="0" indent="0" algn="r" rtl="1">
              <a:buClr>
                <a:srgbClr val="FFFF00"/>
              </a:buClr>
              <a:buSzPct val="100000"/>
              <a:buNone/>
            </a:pPr>
            <a:r>
              <a:rPr lang="ar-JO" sz="5100" dirty="0" smtClean="0">
                <a:latin typeface="Simplified Arabic" panose="02020603050405020304" pitchFamily="18" charset="-78"/>
                <a:cs typeface="Simplified Arabic" panose="02020603050405020304" pitchFamily="18" charset="-78"/>
              </a:rPr>
              <a:t>1) نقاط اتخاذ القرار والبدائل لكل نقطة</a:t>
            </a:r>
          </a:p>
          <a:p>
            <a:pPr marL="0" indent="0" algn="r" rtl="1">
              <a:buClr>
                <a:srgbClr val="FFFF00"/>
              </a:buClr>
              <a:buSzPct val="100000"/>
              <a:buNone/>
            </a:pPr>
            <a:r>
              <a:rPr lang="ar-JO" sz="5100" dirty="0" smtClean="0">
                <a:latin typeface="Simplified Arabic" panose="02020603050405020304" pitchFamily="18" charset="-78"/>
                <a:cs typeface="Simplified Arabic" panose="02020603050405020304" pitchFamily="18" charset="-78"/>
              </a:rPr>
              <a:t>2) نقاط عدم التأكد </a:t>
            </a:r>
          </a:p>
          <a:p>
            <a:pPr marL="0" indent="0" algn="r" rtl="1">
              <a:buClr>
                <a:srgbClr val="FFFF00"/>
              </a:buClr>
              <a:buSzPct val="100000"/>
              <a:buNone/>
            </a:pPr>
            <a:r>
              <a:rPr lang="ar-JO" sz="5100" dirty="0" smtClean="0">
                <a:latin typeface="Simplified Arabic" panose="02020603050405020304" pitchFamily="18" charset="-78"/>
                <a:cs typeface="Simplified Arabic" panose="02020603050405020304" pitchFamily="18" charset="-78"/>
              </a:rPr>
              <a:t>3) الإيرادات والتكاليف المتوقعة لمختلف احتمالات القرار/ات</a:t>
            </a:r>
          </a:p>
          <a:p>
            <a:pPr marL="0" indent="0" algn="r" rtl="1">
              <a:buClr>
                <a:srgbClr val="FFFF00"/>
              </a:buClr>
              <a:buSzPct val="100000"/>
              <a:buNone/>
            </a:pPr>
            <a:r>
              <a:rPr lang="ar-JO" sz="5100" dirty="0" smtClean="0">
                <a:latin typeface="Simplified Arabic" panose="02020603050405020304" pitchFamily="18" charset="-78"/>
                <a:cs typeface="Simplified Arabic" panose="02020603050405020304" pitchFamily="18" charset="-78"/>
              </a:rPr>
              <a:t>4) الاحتمالات للحوادث المختلفة</a:t>
            </a:r>
          </a:p>
          <a:p>
            <a:pPr marL="0" indent="0" algn="ctr" rtl="1">
              <a:buClr>
                <a:srgbClr val="FFFF00"/>
              </a:buClr>
              <a:buSzPct val="100000"/>
              <a:buNone/>
            </a:pPr>
            <a:r>
              <a:rPr lang="ar-JO" sz="3900" dirty="0" smtClean="0">
                <a:latin typeface="Simplified Arabic" panose="02020603050405020304" pitchFamily="18" charset="-78"/>
                <a:cs typeface="Simplified Arabic" panose="02020603050405020304" pitchFamily="18" charset="-78"/>
              </a:rPr>
              <a:t>    </a:t>
            </a:r>
            <a:r>
              <a:rPr lang="ar-JO" sz="3200" dirty="0" smtClean="0">
                <a:latin typeface="Simplified Arabic" panose="02020603050405020304" pitchFamily="18" charset="-78"/>
                <a:cs typeface="Simplified Arabic" panose="02020603050405020304" pitchFamily="18" charset="-78"/>
              </a:rPr>
              <a:t/>
            </a:r>
            <a:br>
              <a:rPr lang="ar-JO" sz="3200" dirty="0" smtClean="0">
                <a:latin typeface="Simplified Arabic" panose="02020603050405020304" pitchFamily="18" charset="-78"/>
                <a:cs typeface="Simplified Arabic" panose="02020603050405020304" pitchFamily="18" charset="-78"/>
              </a:rPr>
            </a:br>
            <a:endParaRPr lang="ar-JO" sz="3200" dirty="0" smtClean="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1439652" y="274638"/>
            <a:ext cx="6210690" cy="1020762"/>
          </a:xfrm>
        </p:spPr>
        <p:txBody>
          <a:bodyPr>
            <a:noAutofit/>
          </a:bodyPr>
          <a:lstStyle/>
          <a:p>
            <a:pPr algn="ctr" rtl="1"/>
            <a:r>
              <a:rPr lang="ar-JO" sz="7200" dirty="0" smtClean="0">
                <a:solidFill>
                  <a:srgbClr val="FFFF00"/>
                </a:solidFill>
                <a:latin typeface="Simplified Arabic" panose="02020603050405020304" pitchFamily="18" charset="-78"/>
                <a:cs typeface="Simplified Arabic" panose="02020603050405020304" pitchFamily="18" charset="-78"/>
              </a:rPr>
              <a:t>شجرة القرار/ات</a:t>
            </a:r>
            <a:endParaRPr lang="ar-JO" sz="72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2B8B818A-A0D8-48C8-920F-EB8907D8E700}"/>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5526" y="4941168"/>
            <a:ext cx="1458162" cy="1443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68170"/>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37574" y="1948120"/>
            <a:ext cx="7193684" cy="4505221"/>
          </a:xfrm>
        </p:spPr>
        <p:txBody>
          <a:bodyPr>
            <a:normAutofit lnSpcReduction="10000"/>
          </a:bodyPr>
          <a:lstStyle/>
          <a:p>
            <a:pPr algn="r" rtl="1">
              <a:buClr>
                <a:srgbClr val="FFFF00"/>
              </a:buClr>
              <a:buSzPct val="100000"/>
              <a:buFont typeface="Arial" panose="020B0604020202020204" pitchFamily="34" charset="0"/>
              <a:buChar char="•"/>
            </a:pPr>
            <a:r>
              <a:rPr lang="ar-JO" sz="3900" dirty="0" smtClean="0">
                <a:latin typeface="Simplified Arabic" panose="02020603050405020304" pitchFamily="18" charset="-78"/>
                <a:cs typeface="Simplified Arabic" panose="02020603050405020304" pitchFamily="18" charset="-78"/>
              </a:rPr>
              <a:t>النموذج الكلاسيكي</a:t>
            </a:r>
          </a:p>
          <a:p>
            <a:pPr algn="r" rtl="1">
              <a:buClr>
                <a:srgbClr val="FFFF00"/>
              </a:buClr>
              <a:buSzPct val="100000"/>
              <a:buFont typeface="Arial" panose="020B0604020202020204" pitchFamily="34" charset="0"/>
              <a:buChar char="•"/>
            </a:pPr>
            <a:endParaRPr lang="ar-JO" sz="3900" dirty="0" smtClean="0">
              <a:latin typeface="Simplified Arabic" panose="02020603050405020304" pitchFamily="18" charset="-78"/>
              <a:cs typeface="Simplified Arabic" panose="02020603050405020304" pitchFamily="18" charset="-78"/>
            </a:endParaRPr>
          </a:p>
          <a:p>
            <a:pPr algn="r" rtl="1">
              <a:buClr>
                <a:srgbClr val="FFFF00"/>
              </a:buClr>
              <a:buSzPct val="100000"/>
              <a:buFont typeface="Arial" panose="020B0604020202020204" pitchFamily="34" charset="0"/>
              <a:buChar char="•"/>
            </a:pPr>
            <a:r>
              <a:rPr lang="ar-JO" sz="3900" dirty="0" smtClean="0">
                <a:latin typeface="Simplified Arabic" panose="02020603050405020304" pitchFamily="18" charset="-78"/>
                <a:cs typeface="Simplified Arabic" panose="02020603050405020304" pitchFamily="18" charset="-78"/>
              </a:rPr>
              <a:t>النموذج الإداري</a:t>
            </a:r>
          </a:p>
          <a:p>
            <a:pPr marL="0" indent="0" algn="r" rtl="1">
              <a:buClr>
                <a:srgbClr val="FFFF00"/>
              </a:buClr>
              <a:buSzPct val="100000"/>
              <a:buNone/>
            </a:pPr>
            <a:endParaRPr lang="ar-JO" sz="3900" dirty="0" smtClean="0">
              <a:latin typeface="Simplified Arabic" panose="02020603050405020304" pitchFamily="18" charset="-78"/>
              <a:cs typeface="Simplified Arabic" panose="02020603050405020304" pitchFamily="18" charset="-78"/>
            </a:endParaRPr>
          </a:p>
          <a:p>
            <a:pPr algn="r" rtl="1">
              <a:buClr>
                <a:srgbClr val="FFFF00"/>
              </a:buClr>
              <a:buSzPct val="100000"/>
              <a:buFont typeface="Arial" panose="020B0604020202020204" pitchFamily="34" charset="0"/>
              <a:buChar char="•"/>
            </a:pPr>
            <a:r>
              <a:rPr lang="ar-JO" sz="3900" dirty="0" smtClean="0">
                <a:latin typeface="Simplified Arabic" panose="02020603050405020304" pitchFamily="18" charset="-78"/>
                <a:cs typeface="Simplified Arabic" panose="02020603050405020304" pitchFamily="18" charset="-78"/>
              </a:rPr>
              <a:t>النموذج السياسي</a:t>
            </a:r>
            <a:endParaRPr lang="ar-JO" sz="3900" dirty="0">
              <a:latin typeface="Simplified Arabic" panose="02020603050405020304" pitchFamily="18" charset="-78"/>
              <a:cs typeface="Simplified Arabic" panose="02020603050405020304" pitchFamily="18" charset="-78"/>
            </a:endParaRPr>
          </a:p>
          <a:p>
            <a:pPr marL="0" indent="0" algn="ctr" rtl="1">
              <a:buClr>
                <a:srgbClr val="FFFF00"/>
              </a:buClr>
              <a:buSzPct val="100000"/>
              <a:buNone/>
            </a:pPr>
            <a:r>
              <a:rPr lang="ar-JO" sz="3900" dirty="0">
                <a:latin typeface="Simplified Arabic" panose="02020603050405020304" pitchFamily="18" charset="-78"/>
                <a:cs typeface="Simplified Arabic" panose="02020603050405020304" pitchFamily="18" charset="-78"/>
              </a:rPr>
              <a:t>    </a:t>
            </a: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1439652" y="274638"/>
            <a:ext cx="6210690" cy="1020762"/>
          </a:xfrm>
        </p:spPr>
        <p:txBody>
          <a:bodyPr>
            <a:noAutofit/>
          </a:bodyPr>
          <a:lstStyle/>
          <a:p>
            <a:pPr algn="ctr" rtl="1"/>
            <a:r>
              <a:rPr lang="ar-JO" sz="7200" dirty="0" smtClean="0">
                <a:solidFill>
                  <a:srgbClr val="FFFF00"/>
                </a:solidFill>
                <a:latin typeface="Simplified Arabic" panose="02020603050405020304" pitchFamily="18" charset="-78"/>
                <a:cs typeface="Simplified Arabic" panose="02020603050405020304" pitchFamily="18" charset="-78"/>
              </a:rPr>
              <a:t>نماذج اتخاذ القرار</a:t>
            </a:r>
            <a:endParaRPr lang="ar-JO" sz="72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2B8B818A-A0D8-48C8-920F-EB8907D8E700}"/>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7604" y="4869160"/>
            <a:ext cx="1944216" cy="151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6828677"/>
      </p:ext>
    </p:extLst>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tuden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2">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xmlns="" name="Student presentation" id="{61936DD2-5F1E-4CE5-AB4B-725D35FC9179}" vid="{60FEA300-D151-4B21-9955-901AC34D046A}"/>
    </a:ext>
  </a:extLst>
</a:theme>
</file>

<file path=docProps/app.xml><?xml version="1.0" encoding="utf-8"?>
<Properties xmlns="http://schemas.openxmlformats.org/officeDocument/2006/extended-properties" xmlns:vt="http://schemas.openxmlformats.org/officeDocument/2006/docPropsVTypes">
  <Template/>
  <TotalTime>1544</TotalTime>
  <Words>548</Words>
  <Application>Microsoft Office PowerPoint</Application>
  <PresentationFormat>On-screen Show (4:3)</PresentationFormat>
  <Paragraphs>77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Student presentation</vt:lpstr>
      <vt:lpstr>مقدمة في الإدارة   </vt:lpstr>
      <vt:lpstr>الأهداف التعليمية </vt:lpstr>
      <vt:lpstr>بحوث العمليات واتخاذ القرار </vt:lpstr>
      <vt:lpstr>البرمجة الخطية</vt:lpstr>
      <vt:lpstr>خطوط الانتظار</vt:lpstr>
      <vt:lpstr>نموذج النقل/الانتقال</vt:lpstr>
      <vt:lpstr>نموذج التخصيص / التعيين</vt:lpstr>
      <vt:lpstr>شجرة القرار/ات</vt:lpstr>
      <vt:lpstr>نماذج اتخاذ القرار</vt:lpstr>
      <vt:lpstr>PowerPoint Presentation</vt:lpstr>
      <vt:lpstr>القرار التشاركي؛ إيجابياته وسلبياته</vt:lpstr>
      <vt:lpstr>أسئلة الباب الثاني: التخطيط واتخاذ القرار</vt:lpstr>
      <vt:lpstr>شكرًا لحسن إصغائكم</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Haitham Jafar</cp:lastModifiedBy>
  <cp:revision>156</cp:revision>
  <cp:lastPrinted>2018-09-18T06:18:51Z</cp:lastPrinted>
  <dcterms:created xsi:type="dcterms:W3CDTF">2017-07-08T08:19:39Z</dcterms:created>
  <dcterms:modified xsi:type="dcterms:W3CDTF">2018-09-18T06:37:36Z</dcterms:modified>
</cp:coreProperties>
</file>