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30" r:id="rId3"/>
    <p:sldId id="331" r:id="rId4"/>
    <p:sldId id="329" r:id="rId5"/>
    <p:sldId id="327" r:id="rId6"/>
    <p:sldId id="313" r:id="rId7"/>
    <p:sldId id="316" r:id="rId8"/>
    <p:sldId id="320" r:id="rId9"/>
    <p:sldId id="321" r:id="rId10"/>
    <p:sldId id="323" r:id="rId11"/>
    <p:sldId id="324" r:id="rId12"/>
    <p:sldId id="322" r:id="rId13"/>
    <p:sldId id="325" r:id="rId14"/>
    <p:sldId id="328" r:id="rId15"/>
    <p:sldId id="31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4427"/>
    <a:srgbClr val="C0260C"/>
    <a:srgbClr val="00C85A"/>
    <a:srgbClr val="006C31"/>
    <a:srgbClr val="4E738E"/>
    <a:srgbClr val="00FF00"/>
    <a:srgbClr val="3D63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2819" autoAdjust="0"/>
  </p:normalViewPr>
  <p:slideViewPr>
    <p:cSldViewPr>
      <p:cViewPr varScale="1">
        <p:scale>
          <a:sx n="68" d="100"/>
          <a:sy n="68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9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9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9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31" y="277820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6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9" y="5102532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9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3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10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9" y="2819406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9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10" y="2819406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10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sz="1800"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8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8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sz="1800"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6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90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10/25/2018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10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21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9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21550" y="2345001"/>
            <a:ext cx="8208912" cy="4180343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endParaRPr lang="ar-JO" sz="60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eaLnBrk="0" hangingPunct="0">
              <a:defRPr/>
            </a:pPr>
            <a:r>
              <a:rPr lang="ar-JO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الأول: </a:t>
            </a:r>
            <a:r>
              <a:rPr lang="ar-JO" sz="54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مدخل إلى علم الإدارة</a:t>
            </a:r>
          </a:p>
          <a:p>
            <a:pPr algn="ctr" eaLnBrk="0" hangingPunct="0">
              <a:defRPr/>
            </a:pPr>
            <a:endParaRPr lang="ar-JO" sz="6000" b="1" dirty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eaLnBrk="0" hangingPunct="0">
              <a:defRPr/>
            </a:pPr>
            <a:r>
              <a:rPr lang="ar-JO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الثاني: </a:t>
            </a:r>
            <a:r>
              <a:rPr lang="ar-JO" sz="54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 واتخاذ القرار</a:t>
            </a:r>
          </a:p>
          <a:p>
            <a:pPr algn="ctr" eaLnBrk="0" hangingPunct="0">
              <a:defRPr/>
            </a:pPr>
            <a:endParaRPr lang="ar-JO" sz="6000" b="1" dirty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6000" b="1" dirty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60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60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60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60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6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502" y="1295400"/>
            <a:ext cx="8964996" cy="5445968"/>
          </a:xfrm>
        </p:spPr>
        <p:txBody>
          <a:bodyPr>
            <a:normAutofit fontScale="25000" lnSpcReduction="2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11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10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لمنع الفوضى والهدر في استخدام الموارد (وخاصة البشرية)، ولتلافي الصراع حول السلطة والمسؤوليات.</a:t>
            </a:r>
            <a:endParaRPr lang="ar-JO" sz="108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buClr>
                <a:srgbClr val="FFFF00"/>
              </a:buClr>
              <a:buSzPct val="100000"/>
              <a:buNone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 smtClean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9652" y="274638"/>
            <a:ext cx="6210690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الحاجة إلى التنظيم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38" y="1295400"/>
            <a:ext cx="8586954" cy="443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778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9652" y="1948120"/>
            <a:ext cx="6491606" cy="4505221"/>
          </a:xfrm>
        </p:spPr>
        <p:txBody>
          <a:bodyPr>
            <a:normAutofit fontScale="85000" lnSpcReduction="20000"/>
          </a:bodyPr>
          <a:lstStyle/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الاستفادة من التخصصية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التنسيق الفعال بين الأنشطة المختلفة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التركيز على الأعمال المهمة للمنظمة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التلقائية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التشاركية والتعاون بين العاملين</a:t>
            </a: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مواكبة التغيرات في الظروف البيئية</a:t>
            </a:r>
            <a:endParaRPr lang="ar-JO" sz="3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buClr>
                <a:srgbClr val="FFFF00"/>
              </a:buClr>
              <a:buSzPct val="100000"/>
              <a:buNone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9652" y="274638"/>
            <a:ext cx="6210690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خصائص التنظيم الجيد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38" y="2204864"/>
            <a:ext cx="297033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520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7514" y="1948120"/>
            <a:ext cx="7733744" cy="450522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742950" indent="-742950" algn="r" rtl="1">
              <a:buClr>
                <a:srgbClr val="FFFF00"/>
              </a:buClr>
              <a:buSzPct val="100000"/>
              <a:buAutoNum type="arabicParenR"/>
            </a:pPr>
            <a:r>
              <a:rPr lang="ar-JO" sz="7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التنظيم الرسمي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Wingdings 3" panose="05040102010807070707" pitchFamily="18" charset="2"/>
              <a:buAutoNum type="arabicParenR"/>
            </a:pPr>
            <a:r>
              <a:rPr lang="ar-JO" sz="7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التنظيم </a:t>
            </a:r>
            <a:r>
              <a:rPr lang="ar-JO" sz="7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غير الرسمي</a:t>
            </a:r>
          </a:p>
          <a:p>
            <a:pPr marL="0" indent="0" algn="ct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1550" y="0"/>
            <a:ext cx="8208912" cy="1484784"/>
          </a:xfrm>
        </p:spPr>
        <p:txBody>
          <a:bodyPr>
            <a:noAutofit/>
          </a:bodyPr>
          <a:lstStyle/>
          <a:p>
            <a:pPr algn="ctr" rtl="1"/>
            <a:r>
              <a:rPr lang="ar-JO" sz="8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أنواع التنظيم </a:t>
            </a:r>
            <a:endParaRPr lang="ar-JO" sz="85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99024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7574" y="1948120"/>
            <a:ext cx="7193684" cy="4505221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00000"/>
              <a:buFont typeface="Arial" panose="020B0604020202020204" pitchFamily="34" charset="0"/>
              <a:buChar char="•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عفوي وتلقائي</a:t>
            </a:r>
          </a:p>
          <a:p>
            <a:pPr algn="r" rtl="1">
              <a:buClr>
                <a:srgbClr val="FFFF00"/>
              </a:buClr>
              <a:buSzPct val="100000"/>
              <a:buFont typeface="Arial" panose="020B0604020202020204" pitchFamily="34" charset="0"/>
              <a:buChar char="•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محتكم أساسًا إلى العلاقات الشخصية الإنسانية وليس التنظيمية والرسمية داخل المنظمة</a:t>
            </a:r>
          </a:p>
          <a:p>
            <a:pPr algn="r" rtl="1">
              <a:buClr>
                <a:srgbClr val="FFFF00"/>
              </a:buClr>
              <a:buSzPct val="100000"/>
              <a:buFont typeface="Arial" panose="020B0604020202020204" pitchFamily="34" charset="0"/>
              <a:buChar char="•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يخلق تأثيرًا ومصدرًا للقوة في المنظمة وأنشطتها وقراراتها    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خصائص التنظيم غير الرسمي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64919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7574" y="1948120"/>
            <a:ext cx="7193684" cy="4505221"/>
          </a:xfrm>
        </p:spPr>
        <p:txBody>
          <a:bodyPr>
            <a:normAutofit lnSpcReduction="10000"/>
          </a:bodyPr>
          <a:lstStyle/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ü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سرعة الاتصال 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ü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تحسين نوعية الاتصال لثراء المعلومات وبالتالي جودة القرارات الناجمة عن الاتصال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ü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خلق روح تعاونية وثقافة تنظيمية تؤمن بالروح الجماعية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ü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إيجاد رقابة جماعية إيجابية في المنظمة</a:t>
            </a:r>
          </a:p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ü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دعم التنظيم الرسمي ووسائطه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فوائد التنظيم غير الرسمي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757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5676" y="260648"/>
            <a:ext cx="61722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38590"/>
            <a:ext cx="324036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502" y="1772817"/>
            <a:ext cx="8910990" cy="4680524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</a:t>
            </a:r>
            <a:r>
              <a:rPr lang="ar-JO" sz="4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ما هي، في نظرك، أصعب خطوة من خطوات عملية التخطيط؟ ولماذا؟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</a:t>
            </a: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4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هي، باختصار، الصعوبات التي تواجه عملية التخطيط؟</a:t>
            </a:r>
            <a: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66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</a:t>
            </a: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4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هي خطوات عملية الإدارة الإستراتيجية؟</a:t>
            </a:r>
            <a: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66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4</a:t>
            </a: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4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هي </a:t>
            </a:r>
            <a:r>
              <a:rPr lang="ar-JO" sz="6300" b="1" u="sng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أنواع</a:t>
            </a:r>
            <a:r>
              <a:rPr lang="ar-JO" sz="63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القرارات التي ت/يواجهها </a:t>
            </a:r>
            <a:r>
              <a:rPr lang="ar-JO" sz="4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المدير/ة؟</a:t>
            </a:r>
            <a: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1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1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18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4689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أسئلة الباب الثاني: التخطيط واتخاذ القرار</a:t>
            </a:r>
            <a:endParaRPr lang="ar-JO" sz="6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01902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502" y="1772817"/>
            <a:ext cx="8964996" cy="4680524"/>
          </a:xfrm>
        </p:spPr>
        <p:txBody>
          <a:bodyPr>
            <a:normAutofit fontScale="40000" lnSpcReduction="2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51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س1</a:t>
            </a:r>
            <a:r>
              <a:rPr lang="ar-JO" sz="51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5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 </a:t>
            </a:r>
            <a:r>
              <a:rPr lang="ar-JO" sz="5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</a:t>
            </a:r>
            <a:r>
              <a:rPr lang="ar-JO" sz="5500" b="1" u="sng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عملية</a:t>
            </a:r>
            <a:r>
              <a:rPr lang="ar-JO" sz="5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، وبالتالي كل خطواتها متمّم للبقية وكلها تعتبر على قدر </a:t>
            </a:r>
            <a:r>
              <a:rPr lang="ar-JO" sz="5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</a:t>
            </a:r>
            <a:r>
              <a:rPr lang="ar-JO" sz="5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الأهمية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</a:t>
            </a: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صعوبات ناجمة عن </a:t>
            </a:r>
            <a:r>
              <a:rPr lang="ar-JO" sz="6500" b="1" u="sng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الأفراد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/   صعوبات ناجمة في </a:t>
            </a:r>
            <a:r>
              <a:rPr lang="ar-JO" sz="6500" b="1" u="sng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العملية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ذاتها</a:t>
            </a:r>
            <a: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66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</a:t>
            </a: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بيئة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خارجية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/  بيئة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داخلية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/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صياغة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الإستراتيجيات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/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تنفيذ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الإستراتيجيات  </a:t>
            </a:r>
            <a: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66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4</a:t>
            </a: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</a:t>
            </a: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حالة التأكد /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في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حالة المخاطرة / </a:t>
            </a:r>
            <a:r>
              <a:rPr lang="ar-JO" sz="6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في </a:t>
            </a:r>
            <a:r>
              <a:rPr lang="ar-JO" sz="65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حالة عدم التأكد </a:t>
            </a:r>
            <a: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6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6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1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1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18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4689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أسئلة الباب الثاني: التخطيط واتخاذ القرار</a:t>
            </a:r>
            <a:endParaRPr lang="ar-JO" sz="6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84734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1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1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1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86412" y="1628800"/>
            <a:ext cx="6480720" cy="417646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6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الثالث: التنظيم الإداري</a:t>
            </a:r>
          </a:p>
          <a:p>
            <a:pPr algn="ctr" eaLnBrk="0" hangingPunct="0">
              <a:defRPr/>
            </a:pPr>
            <a:r>
              <a:rPr lang="ar-JO" sz="3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والمشتمل على 3 فصول، هي: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السادس: التنظيم الإداري وأنواعه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السابع: تصميم الهيكل التنظيمي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الثامن: السلطة والمسؤولية</a:t>
            </a: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22060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75556" y="1484784"/>
            <a:ext cx="8100900" cy="1440160"/>
          </a:xfrm>
        </p:spPr>
        <p:txBody>
          <a:bodyPr/>
          <a:lstStyle/>
          <a:p>
            <a:pPr algn="ctr" eaLnBrk="0" hangingPunct="0">
              <a:defRPr/>
            </a:pPr>
            <a:r>
              <a:rPr lang="ar-JO" sz="6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السادس: التنظيم الإداري وأنواعه</a:t>
            </a:r>
          </a:p>
        </p:txBody>
      </p:sp>
    </p:spTree>
    <p:extLst>
      <p:ext uri="{BB962C8B-B14F-4D97-AF65-F5344CB8AC3E}">
        <p14:creationId xmlns:p14="http://schemas.microsoft.com/office/powerpoint/2010/main" val="4114933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550" y="1628800"/>
            <a:ext cx="8262918" cy="3960440"/>
          </a:xfrm>
        </p:spPr>
        <p:txBody>
          <a:bodyPr>
            <a:normAutofit fontScale="85000" lnSpcReduction="10000"/>
          </a:bodyPr>
          <a:lstStyle/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endParaRPr lang="ar-JO" sz="3500" spc="-25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التعّرف </a:t>
            </a: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على مفهوم التنظيم الإداري وعناصره الأساسية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إدراك فوائد الوظيفة التنظيمية ومدى الحاجة إليها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أهم </a:t>
            </a:r>
            <a:r>
              <a:rPr lang="ar-JO" sz="44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خصائص </a:t>
            </a: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التنظيم الجيّد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التمييز بين أنواع التنظيم وخصائص كل منها</a:t>
            </a: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None/>
            </a:pPr>
            <a:endParaRPr lang="ar-JO" sz="35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35" y="332656"/>
            <a:ext cx="6966773" cy="1152128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</a:pPr>
            <a:r>
              <a:rPr lang="ar-JO" altLang="en-US" sz="72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التعليمية </a:t>
            </a:r>
            <a:endParaRPr lang="en-US" sz="72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487" y="1628801"/>
            <a:ext cx="6797513" cy="5116020"/>
          </a:xfrm>
        </p:spPr>
        <p:txBody>
          <a:bodyPr>
            <a:normAutofit/>
          </a:bodyPr>
          <a:lstStyle/>
          <a:p>
            <a:pPr marL="0" indent="0" algn="r" rtl="1">
              <a:buClr>
                <a:schemeClr val="tx2">
                  <a:lumMod val="75000"/>
                </a:schemeClr>
              </a:buClr>
              <a:buSzPct val="119000"/>
              <a:buNone/>
            </a:pPr>
            <a:endParaRPr lang="ar-JO" sz="2600" b="1" dirty="0" smtClean="0"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r" rtl="1">
              <a:buClr>
                <a:schemeClr val="tx2">
                  <a:lumMod val="75000"/>
                </a:schemeClr>
              </a:buClr>
              <a:buSzPct val="119000"/>
              <a:buNone/>
            </a:pPr>
            <a:r>
              <a:rPr lang="ar-JO" sz="3000" b="1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المنظمة</a:t>
            </a:r>
            <a:r>
              <a:rPr lang="ar-JO" sz="3000" b="1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: وحدة اجتماعية مكونة من عدد من الأشخاص تسعى لتحقيق أهداف معينة.</a:t>
            </a:r>
          </a:p>
          <a:p>
            <a:pPr marL="0" indent="0" algn="r" rtl="1">
              <a:buClr>
                <a:schemeClr val="tx2">
                  <a:lumMod val="75000"/>
                </a:schemeClr>
              </a:buClr>
              <a:buSzPct val="119000"/>
              <a:buNone/>
            </a:pPr>
            <a:endParaRPr lang="ar-JO" sz="3000" b="1" dirty="0" smtClean="0"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r" rtl="1">
              <a:buClr>
                <a:schemeClr val="tx2">
                  <a:lumMod val="75000"/>
                </a:schemeClr>
              </a:buClr>
              <a:buSzPct val="119000"/>
              <a:buNone/>
            </a:pP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التنظيم</a:t>
            </a:r>
            <a:r>
              <a:rPr lang="ar-JO" sz="3000" b="1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: الوظيفة الثانية من وظائف الإدارة والتي تهدف لتحديد أطر النشاطات والمسؤوليات والمهام في المنظمة.</a:t>
            </a: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6632"/>
            <a:ext cx="6777372" cy="1178768"/>
          </a:xfrm>
        </p:spPr>
        <p:txBody>
          <a:bodyPr>
            <a:noAutofit/>
          </a:bodyPr>
          <a:lstStyle/>
          <a:p>
            <a:pPr algn="ctr" rtl="1"/>
            <a:r>
              <a:rPr lang="ar-JO" sz="7200" b="1" spc="-25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المنظمة و التنظيم</a:t>
            </a:r>
            <a:endParaRPr lang="en-US" sz="7200" b="1" spc="-25" dirty="0">
              <a:solidFill>
                <a:srgbClr val="FFFF00"/>
              </a:solidFill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948120"/>
            <a:ext cx="7247690" cy="4505221"/>
          </a:xfrm>
        </p:spPr>
        <p:txBody>
          <a:bodyPr>
            <a:normAutofit fontScale="77500" lnSpcReduction="20000"/>
          </a:bodyPr>
          <a:lstStyle/>
          <a:p>
            <a:pPr marL="742950" indent="-742950" algn="r" rtl="1">
              <a:buClrTx/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الأعمال والنشاطات</a:t>
            </a:r>
          </a:p>
          <a:p>
            <a:pPr marL="742950" indent="-742950" algn="r" rtl="1">
              <a:buClrTx/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الأشخاص أو الأفراد العاملون في المنظمة</a:t>
            </a:r>
          </a:p>
          <a:p>
            <a:pPr marL="742950" indent="-742950" algn="r" rtl="1">
              <a:buClrTx/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الموارد + الإمكانات المتوافرة</a:t>
            </a:r>
          </a:p>
          <a:p>
            <a:pPr marL="742950" indent="-742950" algn="r" rtl="1">
              <a:buClrTx/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النظم والطرق والإجراءات </a:t>
            </a:r>
          </a:p>
          <a:p>
            <a:pPr marL="742950" indent="-742950" algn="r" rtl="1">
              <a:buClrTx/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الهيكل التوزيعي للأفراد والنشاطات (الهيكل التنظيمي)</a:t>
            </a:r>
          </a:p>
          <a:p>
            <a:pPr marL="742950" indent="-742950" algn="r" rtl="1">
              <a:buClrTx/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تحديد المسؤوليات والسلطات لكل منصب وظيفي</a:t>
            </a:r>
            <a:endParaRPr lang="ar-JO" sz="3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buClr>
                <a:srgbClr val="FFFF00"/>
              </a:buClr>
              <a:buSzPct val="100000"/>
              <a:buNone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9652" y="274638"/>
            <a:ext cx="6210690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عناصر التنظيم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9652" y="1948120"/>
            <a:ext cx="6491606" cy="4505221"/>
          </a:xfrm>
        </p:spPr>
        <p:txBody>
          <a:bodyPr>
            <a:normAutofit fontScale="85000" lnSpcReduction="10000"/>
          </a:bodyPr>
          <a:lstStyle/>
          <a:p>
            <a:pPr algn="r" rtl="1">
              <a:buClr>
                <a:srgbClr val="FFFF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ضمان التوزيع العلمي الرشيد للوظائف على الأفراد</a:t>
            </a:r>
          </a:p>
          <a:p>
            <a:pPr algn="r" rtl="1">
              <a:buClr>
                <a:srgbClr val="FFFF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التوزيع الفعّال للموارد (عدم ازدواجية العمل) </a:t>
            </a:r>
          </a:p>
          <a:p>
            <a:pPr algn="r" rtl="1">
              <a:buClr>
                <a:srgbClr val="FFFF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تبسيط وتحديد علاقات الاتصال لكل وظيفة</a:t>
            </a:r>
          </a:p>
          <a:p>
            <a:pPr algn="r" rtl="1">
              <a:buClr>
                <a:srgbClr val="FFFF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تعيين السلطة الإدارية المناسبة لكل وظيفة</a:t>
            </a:r>
          </a:p>
          <a:p>
            <a:pPr algn="r" rtl="1">
              <a:buClr>
                <a:srgbClr val="FFFF00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JO" sz="3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نقل القرار لكل أجزاء المنظمة وزيادة التنسيق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1610" y="332656"/>
            <a:ext cx="7020780" cy="1224136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فوائد وظيفة التنظيم</a:t>
            </a:r>
            <a:endParaRPr lang="ar-JO" sz="8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4352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1836</TotalTime>
  <Words>365</Words>
  <Application>Microsoft Office PowerPoint</Application>
  <PresentationFormat>On-screen Show (4:3)</PresentationFormat>
  <Paragraphs>104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Student presentation</vt:lpstr>
      <vt:lpstr>مقدمة في الإدارة</vt:lpstr>
      <vt:lpstr>أسئلة الباب الثاني: التخطيط واتخاذ القرار</vt:lpstr>
      <vt:lpstr>أسئلة الباب الثاني: التخطيط واتخاذ القرار</vt:lpstr>
      <vt:lpstr>مقدمة في الإدارة</vt:lpstr>
      <vt:lpstr>الفصل السادس: التنظيم الإداري وأنواعه</vt:lpstr>
      <vt:lpstr>الأهداف التعليمية </vt:lpstr>
      <vt:lpstr>المنظمة و التنظيم</vt:lpstr>
      <vt:lpstr>عناصر التنظيم</vt:lpstr>
      <vt:lpstr>فوائد وظيفة التنظيم</vt:lpstr>
      <vt:lpstr>الحاجة إلى التنظيم</vt:lpstr>
      <vt:lpstr>خصائص التنظيم الجيد</vt:lpstr>
      <vt:lpstr>أنواع التنظيم </vt:lpstr>
      <vt:lpstr>خصائص التنظيم غير الرسمي</vt:lpstr>
      <vt:lpstr>فوائد التنظيم غير الرسمي</vt:lpstr>
      <vt:lpstr>شكرًا لحسن 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Philad</cp:lastModifiedBy>
  <cp:revision>191</cp:revision>
  <dcterms:created xsi:type="dcterms:W3CDTF">2017-07-08T08:19:39Z</dcterms:created>
  <dcterms:modified xsi:type="dcterms:W3CDTF">2018-10-25T07:45:39Z</dcterms:modified>
</cp:coreProperties>
</file>