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33" r:id="rId2"/>
    <p:sldId id="313" r:id="rId3"/>
    <p:sldId id="316" r:id="rId4"/>
    <p:sldId id="334" r:id="rId5"/>
    <p:sldId id="336" r:id="rId6"/>
    <p:sldId id="339" r:id="rId7"/>
    <p:sldId id="340" r:id="rId8"/>
    <p:sldId id="341" r:id="rId9"/>
    <p:sldId id="342" r:id="rId10"/>
    <p:sldId id="337" r:id="rId11"/>
    <p:sldId id="335" r:id="rId12"/>
    <p:sldId id="338" r:id="rId13"/>
    <p:sldId id="343" r:id="rId14"/>
    <p:sldId id="31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9927"/>
    <a:srgbClr val="00FF00"/>
    <a:srgbClr val="3D638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2" d="100"/>
          <a:sy n="52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5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30" y="277815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1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10" y="274637"/>
            <a:ext cx="6859785" cy="10207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7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8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10" y="274637"/>
            <a:ext cx="6859785" cy="10207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8" y="2819401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8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9" y="2819401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9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10" y="274637"/>
            <a:ext cx="6859785" cy="10207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3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10" y="274637"/>
            <a:ext cx="6859785" cy="1020763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3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10" y="274637"/>
            <a:ext cx="6859785" cy="1020763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9" y="6400801"/>
            <a:ext cx="933137" cy="276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11/12/2018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9" y="6400801"/>
            <a:ext cx="4744685" cy="276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21" y="6400801"/>
            <a:ext cx="857475" cy="276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10" y="274637"/>
            <a:ext cx="6859785" cy="10207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51397" y="2078850"/>
            <a:ext cx="7569075" cy="3942439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5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الباب الثالث: التنظيم الإداري</a:t>
            </a:r>
          </a:p>
          <a:p>
            <a:pPr algn="ctr" eaLnBrk="0" hangingPunct="0">
              <a:defRPr/>
            </a:pPr>
            <a:endParaRPr lang="ar-JO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>
              <a:defRPr/>
            </a:pPr>
            <a:r>
              <a:rPr lang="ar-JO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الفصل السادس: التنظيم الإداري وأنواعه</a:t>
            </a:r>
          </a:p>
          <a:p>
            <a:pPr algn="ctr" eaLnBrk="0" hangingPunct="0">
              <a:defRPr/>
            </a:pPr>
            <a:endParaRPr lang="ar-JO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>
              <a:defRPr/>
            </a:pPr>
            <a:r>
              <a:rPr lang="ar-JO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الفصل السابع: تصميم الهيكل التنظيمي</a:t>
            </a:r>
          </a:p>
          <a:p>
            <a:pPr algn="ctr" eaLnBrk="0" hangingPunct="0">
              <a:defRPr/>
            </a:pPr>
            <a:endParaRPr lang="ar-JO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>
              <a:defRPr/>
            </a:pPr>
            <a:r>
              <a:rPr lang="ar-JO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الفصل الثامن: السلطة والمسؤولية</a:t>
            </a:r>
          </a:p>
          <a:p>
            <a:pPr algn="ctr" eaLnBrk="0" hangingPunct="0">
              <a:defRPr/>
            </a:pPr>
            <a:endParaRPr lang="ar-JO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20540" y="332656"/>
            <a:ext cx="6750750" cy="1224136"/>
          </a:xfrm>
        </p:spPr>
        <p:txBody>
          <a:bodyPr/>
          <a:lstStyle/>
          <a:p>
            <a:pPr algn="ctr" rtl="1"/>
            <a:r>
              <a:rPr lang="ar-JO" sz="8000" b="1" spc="-19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مقدمة في الإدارة</a:t>
            </a:r>
            <a:endParaRPr lang="en-US" sz="8000" b="1" spc="-19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29" y="5445225"/>
            <a:ext cx="1028968" cy="1290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21357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5040560"/>
          </a:xfrm>
        </p:spPr>
        <p:txBody>
          <a:bodyPr>
            <a:normAutofit/>
          </a:bodyPr>
          <a:lstStyle/>
          <a:p>
            <a:pPr marL="0" indent="0" algn="just" rtl="1">
              <a:buClr>
                <a:srgbClr val="00B050"/>
              </a:buClr>
              <a:buSzPct val="111000"/>
              <a:buNone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نماذج حديثة للتنظيم وتصميم الهياكل ...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التنظيم بدون حدود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التنظيم التعلمي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التنظيم الافتراضي</a:t>
            </a:r>
          </a:p>
          <a:p>
            <a:pPr marL="0" lvl="0" indent="0" algn="ctr" rtl="1">
              <a:buClr>
                <a:srgbClr val="00B050"/>
              </a:buClr>
              <a:buSzPct val="111000"/>
              <a:buNone/>
            </a:pPr>
            <a:r>
              <a:rPr lang="ar-JO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(لماذا الحاجة لأنماط حديثة؟)</a:t>
            </a: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buClr>
                <a:srgbClr val="00B050"/>
              </a:buClr>
              <a:buSzPct val="111000"/>
              <a:buNone/>
            </a:pPr>
            <a:endParaRPr lang="ar-JO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buClr>
                <a:srgbClr val="00B050"/>
              </a:buClr>
              <a:buSzPct val="111000"/>
              <a:buNone/>
            </a:pPr>
            <a:endParaRPr lang="ar-JO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r" rtl="1">
              <a:buFont typeface="+mj-lt"/>
              <a:buAutoNum type="arabicParenR"/>
            </a:pPr>
            <a:endParaRPr lang="en-GB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GB" sz="3200" dirty="0" smtClean="0">
              <a:solidFill>
                <a:srgbClr val="00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r" rtl="1">
              <a:buFont typeface="+mj-lt"/>
              <a:buAutoNum type="arabicParenR"/>
            </a:pPr>
            <a:endParaRPr lang="ar-JO" sz="3200" dirty="0">
              <a:solidFill>
                <a:srgbClr val="00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274637"/>
            <a:ext cx="7992888" cy="1020763"/>
          </a:xfrm>
        </p:spPr>
        <p:txBody>
          <a:bodyPr>
            <a:noAutofit/>
          </a:bodyPr>
          <a:lstStyle/>
          <a:p>
            <a:pPr algn="ctr"/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تصميم واختيار الهيكل التنظيمي للمنظمة - </a:t>
            </a:r>
            <a:r>
              <a:rPr lang="ar-JO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تتمة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869160"/>
            <a:ext cx="4032448" cy="171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4254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905000"/>
            <a:ext cx="7390334" cy="4267200"/>
          </a:xfrm>
        </p:spPr>
        <p:txBody>
          <a:bodyPr/>
          <a:lstStyle/>
          <a:p>
            <a:pPr marL="0" indent="0" algn="r" rtl="1">
              <a:buNone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ينبغي إجراء تحليلات مفصّلة لكل مما يلي:</a:t>
            </a:r>
          </a:p>
          <a:p>
            <a:pPr marL="0" indent="0" algn="r" rtl="1">
              <a:buNone/>
            </a:pPr>
            <a:endParaRPr lang="ar-JO" dirty="0"/>
          </a:p>
          <a:p>
            <a:pPr marL="457200" indent="-457200" algn="r" rtl="1">
              <a:buClrTx/>
              <a:buSzPct val="98000"/>
              <a:buAutoNum type="arabicParenR"/>
            </a:pP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الأنشطة</a:t>
            </a:r>
          </a:p>
          <a:p>
            <a:pPr marL="457200" indent="-457200" algn="r" rtl="1">
              <a:buClrTx/>
              <a:buSzPct val="98000"/>
              <a:buFont typeface="Wingdings 3" panose="05040102010807070707" pitchFamily="18" charset="2"/>
              <a:buAutoNum type="arabicParenR"/>
            </a:pPr>
            <a:r>
              <a:rPr lang="ar-JO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القرارت</a:t>
            </a:r>
          </a:p>
          <a:p>
            <a:pPr marL="457200" indent="-457200" algn="r" rtl="1">
              <a:buClrTx/>
              <a:buSzPct val="98000"/>
              <a:buFont typeface="Wingdings 3" panose="05040102010807070707" pitchFamily="18" charset="2"/>
              <a:buAutoNum type="arabicParenR"/>
            </a:pPr>
            <a:r>
              <a:rPr lang="ar-JO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العلاقات</a:t>
            </a:r>
          </a:p>
          <a:p>
            <a:pPr marL="457200" indent="-457200" algn="r" rtl="1">
              <a:buClrTx/>
              <a:buSzPct val="98000"/>
              <a:buFont typeface="Wingdings 3" panose="05040102010807070707" pitchFamily="18" charset="2"/>
              <a:buAutoNum type="arabicParenR"/>
            </a:pPr>
            <a:r>
              <a:rPr lang="ar-JO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البيئة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7584" y="274637"/>
            <a:ext cx="7632848" cy="1020763"/>
          </a:xfrm>
        </p:spPr>
        <p:txBody>
          <a:bodyPr>
            <a:normAutofit/>
          </a:bodyPr>
          <a:lstStyle/>
          <a:p>
            <a:pPr algn="ctr" rtl="1"/>
            <a:r>
              <a:rPr lang="ar-J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عملية اختيار الهيكل التنظيمي الملائم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42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905000"/>
            <a:ext cx="7390334" cy="476436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مراحل تصميم الهياكل التنظيمية:</a:t>
            </a:r>
            <a:endParaRPr lang="ar-JO" sz="2800" dirty="0"/>
          </a:p>
          <a:p>
            <a:pPr marL="457200" indent="-457200" algn="r" rtl="1">
              <a:buClrTx/>
              <a:buSzPct val="98000"/>
              <a:buAutoNum type="arabicParenR"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تعيين الأهداف (الأساسية والفرعية) للمنظمة</a:t>
            </a:r>
          </a:p>
          <a:p>
            <a:pPr marL="457200" indent="-457200" algn="r" rtl="1">
              <a:buClrTx/>
              <a:buSzPct val="98000"/>
              <a:buFont typeface="Wingdings 3" panose="05040102010807070707" pitchFamily="18" charset="2"/>
              <a:buAutoNum type="arabicParenR"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تحديد أوجه الأنشطة الضرورية اللازمة</a:t>
            </a:r>
            <a:endParaRPr lang="ar-JO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r" rtl="1">
              <a:buClrTx/>
              <a:buSzPct val="98000"/>
              <a:buFont typeface="Wingdings 3" panose="05040102010807070707" pitchFamily="18" charset="2"/>
              <a:buAutoNum type="arabicParenR"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تقسيم وتخصيص الأنشطة (رئيسية وثانوية)</a:t>
            </a:r>
            <a:endParaRPr lang="ar-JO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r" rtl="1">
              <a:buClrTx/>
              <a:buSzPct val="98000"/>
              <a:buFont typeface="Wingdings 3" panose="05040102010807070707" pitchFamily="18" charset="2"/>
              <a:buAutoNum type="arabicParenR"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تحديد الاختصاصات والصلاحيات والسلطة لمختلف الوحدات</a:t>
            </a:r>
          </a:p>
          <a:p>
            <a:pPr marL="457200" indent="-457200" algn="r" rtl="1">
              <a:buClrTx/>
              <a:buSzPct val="98000"/>
              <a:buFont typeface="Wingdings 3" panose="05040102010807070707" pitchFamily="18" charset="2"/>
              <a:buAutoNum type="arabicParenR"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تحديد الوظائف الإشرافية والتنفيذية </a:t>
            </a:r>
            <a:r>
              <a:rPr lang="ar-JO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لمختلف </a:t>
            </a: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الوحدات</a:t>
            </a:r>
          </a:p>
          <a:p>
            <a:pPr marL="457200" indent="-457200" algn="r" rtl="1">
              <a:buClrTx/>
              <a:buSzPct val="98000"/>
              <a:buFont typeface="Wingdings 3" panose="05040102010807070707" pitchFamily="18" charset="2"/>
              <a:buAutoNum type="arabicParenR"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إعداد الخرائط التنظيمية والدليل التنظيمي للمنظمة</a:t>
            </a:r>
          </a:p>
          <a:p>
            <a:pPr marL="457200" indent="-457200" algn="r" rtl="1">
              <a:buClrTx/>
              <a:buSzPct val="98000"/>
              <a:buFont typeface="Wingdings 3" panose="05040102010807070707" pitchFamily="18" charset="2"/>
              <a:buAutoNum type="arabicParenR"/>
            </a:pPr>
            <a:endParaRPr lang="ar-JO" sz="28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r" rtl="1">
              <a:buClrTx/>
              <a:buSzPct val="98000"/>
              <a:buFont typeface="Wingdings 3" panose="05040102010807070707" pitchFamily="18" charset="2"/>
              <a:buAutoNum type="arabicParenR"/>
            </a:pP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7"/>
            <a:ext cx="8136904" cy="1020763"/>
          </a:xfrm>
        </p:spPr>
        <p:txBody>
          <a:bodyPr>
            <a:normAutofit fontScale="90000"/>
          </a:bodyPr>
          <a:lstStyle/>
          <a:p>
            <a:pPr algn="ctr" rtl="1"/>
            <a:r>
              <a:rPr lang="ar-J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عملية اختيار الهيكل التنظيمي الملائم - </a:t>
            </a:r>
            <a:r>
              <a:rPr lang="ar-JO" sz="4400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المراحل</a:t>
            </a:r>
            <a:endParaRPr lang="en-US" sz="4400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424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905000"/>
            <a:ext cx="8496944" cy="4764360"/>
          </a:xfrm>
        </p:spPr>
        <p:txBody>
          <a:bodyPr>
            <a:normAutofit/>
          </a:bodyPr>
          <a:lstStyle/>
          <a:p>
            <a:pPr marL="0" indent="0" algn="r" rtl="1">
              <a:buClrTx/>
              <a:buSzPct val="98000"/>
              <a:buNone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التخصص: تجزئة العمل إلى مهام جزئية تفصيلية. </a:t>
            </a:r>
          </a:p>
          <a:p>
            <a:pPr marL="0" indent="0" algn="r" rtl="1">
              <a:buClrTx/>
              <a:buSzPct val="98000"/>
              <a:buNone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يضمن الفاعلية وقلة الاعتماد على أفراد معينين ولكن الإفراط في التخصصية قد يؤدي للإحباط وسيطرة الروتين وعدم اكتشاف الموظفين القادة .</a:t>
            </a: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ClrTx/>
              <a:buSzPct val="98000"/>
              <a:buNone/>
            </a:pPr>
            <a:endParaRPr lang="ar-JO" sz="28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ClrTx/>
              <a:buSzPct val="98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التنسيق: ربط المهام الجزئية التخصصية بعضها ببعض. وذلك عن طريق أساليب مثل المواءمة / تنميط العمليات والأعراف والمخرجات / التوجيه / و اللجان أو فرق العمل.</a:t>
            </a:r>
          </a:p>
          <a:p>
            <a:pPr marL="457200" indent="-457200" algn="r" rtl="1">
              <a:buClrTx/>
              <a:buSzPct val="98000"/>
              <a:buFont typeface="Wingdings 3" panose="05040102010807070707" pitchFamily="18" charset="2"/>
              <a:buAutoNum type="arabicParenR"/>
            </a:pP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7"/>
            <a:ext cx="8136904" cy="1020763"/>
          </a:xfrm>
        </p:spPr>
        <p:txBody>
          <a:bodyPr>
            <a:normAutofit/>
          </a:bodyPr>
          <a:lstStyle/>
          <a:p>
            <a:pPr algn="ctr" rtl="1"/>
            <a:r>
              <a:rPr lang="ar-J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التخصص </a:t>
            </a:r>
            <a:r>
              <a:rPr lang="ar-JO" sz="4400" dirty="0" smtClean="0">
                <a:solidFill>
                  <a:srgbClr val="D999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ar-J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4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التنسيق</a:t>
            </a:r>
            <a:endParaRPr lang="en-US" sz="4400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7161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</a:t>
            </a: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لحسن استماعكم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38589"/>
            <a:ext cx="4320480" cy="2938683"/>
          </a:xfrm>
          <a:noFill/>
        </p:spPr>
      </p:pic>
    </p:spTree>
    <p:extLst>
      <p:ext uri="{BB962C8B-B14F-4D97-AF65-F5344CB8AC3E}">
        <p14:creationId xmlns:p14="http://schemas.microsoft.com/office/powerpoint/2010/main" val="2746067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50" y="1628800"/>
            <a:ext cx="8955846" cy="5449416"/>
          </a:xfrm>
        </p:spPr>
        <p:txBody>
          <a:bodyPr>
            <a:normAutofit/>
          </a:bodyPr>
          <a:lstStyle/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تعريف الهياكل التنظيمية والعوامل المؤثرة على تصميمها</a:t>
            </a: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معرفة نماذج الهياكل التنظيمية المختلفة </a:t>
            </a: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كيفية اختيار الهيكل التنظيمي المناسب للمنظمة</a:t>
            </a: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i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أسس التقسيم التنظيمي المختلفة ومزايا/عيوب كل منها</a:t>
            </a:r>
            <a:endParaRPr lang="ar-JO" sz="3500" i="1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i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ماهية الخرائط التنظيمية والدليل التنظيمي</a:t>
            </a:r>
            <a:endParaRPr lang="ar-JO" sz="3500" i="1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i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كيفية إعادة التنظيم والأسباب الموجبة له</a:t>
            </a:r>
            <a:endParaRPr lang="ar-JO" sz="3500" i="1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82" y="332656"/>
            <a:ext cx="6859785" cy="1020763"/>
          </a:xfrm>
        </p:spPr>
        <p:txBody>
          <a:bodyPr>
            <a:normAutofit/>
          </a:bodyPr>
          <a:lstStyle/>
          <a:p>
            <a:pPr marL="0" marR="0" algn="r" rtl="1">
              <a:spcBef>
                <a:spcPts val="0"/>
              </a:spcBef>
              <a:spcAft>
                <a:spcPts val="0"/>
              </a:spcAft>
            </a:pPr>
            <a:r>
              <a:rPr lang="ar-JO" altLang="en-US" sz="60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</a:t>
            </a:r>
            <a:r>
              <a:rPr lang="ar-JO" altLang="en-US" sz="60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التعليمية </a:t>
            </a:r>
            <a:endParaRPr lang="en-US" sz="60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0" y="5301208"/>
            <a:ext cx="1611030" cy="14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5693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2862E63E-EBF2-4406-BDFB-EBC4CF0A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50" y="1872989"/>
            <a:ext cx="9063350" cy="487182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2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الهيكل التنظيمي هو الإطار أو البناء العام الذي يحدد شكل وموقع الإدارات/الأقسام/الوحدات الإدارية في المنظمة.</a:t>
            </a:r>
          </a:p>
          <a:p>
            <a:pPr marL="0" indent="0" algn="r" rtl="1">
              <a:buNone/>
            </a:pPr>
            <a:endParaRPr lang="ar-JO" sz="3200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32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وأهمية الهياكل التنظيمية تنبع من أهمية وجود هكذا تقسيم داخلي لمعرفة كيفية سير الأنشطة المختلفة في كل إدارة/ قسم وأيضًا سبل وطرق التنسيق بين الإدارات والأقسام المختلفة.</a:t>
            </a:r>
          </a:p>
          <a:p>
            <a:pPr marL="0" indent="0" algn="r" rtl="1">
              <a:buNone/>
            </a:pPr>
            <a:endParaRPr lang="ar-JO" sz="3200" i="1" dirty="0" smtClean="0">
              <a:solidFill>
                <a:srgbClr val="00FF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ar-JO" sz="3200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ar-JO" sz="4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ar-JO" sz="4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FCD29149-468C-4668-AA5C-666A6CC2B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16632"/>
            <a:ext cx="8784976" cy="1178768"/>
          </a:xfrm>
        </p:spPr>
        <p:txBody>
          <a:bodyPr>
            <a:noAutofit/>
          </a:bodyPr>
          <a:lstStyle/>
          <a:p>
            <a:pPr algn="ctr" rtl="1"/>
            <a:r>
              <a:rPr lang="ar-JO" sz="5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الهياكل التنظيمية، ما هي ولم هي مهمة؟</a:t>
            </a:r>
            <a:endParaRPr lang="en-US" sz="5200" b="1" spc="-25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941168"/>
            <a:ext cx="1440160" cy="14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913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5040560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JO" sz="3900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تصميم واختيار الهيكل التنظيمي يعتمد على عوامل </a:t>
            </a:r>
            <a:r>
              <a:rPr lang="ar-JO" sz="3900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متعددة</a:t>
            </a:r>
            <a:r>
              <a:rPr lang="en-GB" sz="3900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إستراتيجية المنظمة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حجم المنظمة	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دورة حياة المنظمة              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تمركز نشاطات المنظمة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درجة تخصصية نشاط المنظمة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المهارات والقدرات المتوافرة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التكنولوجيا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الثقافة التنظيمية</a:t>
            </a:r>
          </a:p>
          <a:p>
            <a:pPr marL="514350" indent="-514350" algn="r" rtl="1">
              <a:buFont typeface="+mj-lt"/>
              <a:buAutoNum type="arabicParenR"/>
            </a:pPr>
            <a:endParaRPr lang="en-GB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GB" sz="3200" dirty="0" smtClean="0">
              <a:solidFill>
                <a:srgbClr val="00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r" rtl="1">
              <a:buFont typeface="+mj-lt"/>
              <a:buAutoNum type="arabicParenR"/>
            </a:pPr>
            <a:endParaRPr lang="ar-JO" sz="3200" dirty="0">
              <a:solidFill>
                <a:srgbClr val="00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274637"/>
            <a:ext cx="7992888" cy="1020763"/>
          </a:xfrm>
        </p:spPr>
        <p:txBody>
          <a:bodyPr>
            <a:noAutofit/>
          </a:bodyPr>
          <a:lstStyle/>
          <a:p>
            <a:pPr algn="ctr"/>
            <a:r>
              <a:rPr lang="ar-JO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تصميم واختيار الهيكل التنظيمي للمنظمة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1470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5040560"/>
          </a:xfrm>
        </p:spPr>
        <p:txBody>
          <a:bodyPr>
            <a:normAutofit/>
          </a:bodyPr>
          <a:lstStyle/>
          <a:p>
            <a:pPr marL="0" indent="0" algn="just" rtl="1">
              <a:buClr>
                <a:srgbClr val="00B050"/>
              </a:buClr>
              <a:buSzPct val="111000"/>
              <a:buNone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هناك نموذجان رئيسان لتصميم الهياكل التنظيمية، هما:</a:t>
            </a:r>
          </a:p>
          <a:p>
            <a:pPr marL="0" indent="0" algn="just" rtl="1">
              <a:buClr>
                <a:srgbClr val="00B050"/>
              </a:buClr>
              <a:buSzPct val="111000"/>
              <a:buNone/>
            </a:pPr>
            <a:endParaRPr lang="ar-JO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النموذج الكلاسيكي: 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ويشمل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التنظيم التنفيذي، التنظيم الوظيفي، والتنظيم التنفيذي الاستشاري (</a:t>
            </a:r>
            <a:r>
              <a:rPr lang="ar-JO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أنواع رئيسية)</a:t>
            </a: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endParaRPr lang="ar-JO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 rtl="1">
              <a:buClr>
                <a:srgbClr val="00B050"/>
              </a:buClr>
              <a:buSzPct val="111000"/>
              <a:buFont typeface="+mj-lt"/>
              <a:buAutoNum type="arabicParenR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النموذج العضوي: </a:t>
            </a: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ويشمل المصفوفة التنظيمية، والتنظيم الشبكي، و تنظيم 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الفريق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ar-JO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أنواع رئيسية)</a:t>
            </a:r>
          </a:p>
          <a:p>
            <a:pPr marL="0" indent="0" algn="just" rtl="1">
              <a:buClr>
                <a:srgbClr val="00B050"/>
              </a:buClr>
              <a:buSzPct val="111000"/>
              <a:buNone/>
            </a:pPr>
            <a:endParaRPr lang="ar-JO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buClr>
                <a:srgbClr val="00B050"/>
              </a:buClr>
              <a:buSzPct val="111000"/>
              <a:buNone/>
            </a:pPr>
            <a:endParaRPr lang="ar-JO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buClr>
                <a:srgbClr val="00B050"/>
              </a:buClr>
              <a:buSzPct val="111000"/>
              <a:buNone/>
            </a:pPr>
            <a:endParaRPr lang="ar-JO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r" rtl="1">
              <a:buFont typeface="+mj-lt"/>
              <a:buAutoNum type="arabicParenR"/>
            </a:pPr>
            <a:endParaRPr lang="en-GB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GB" sz="3200" dirty="0" smtClean="0">
              <a:solidFill>
                <a:srgbClr val="00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r" rtl="1">
              <a:buFont typeface="+mj-lt"/>
              <a:buAutoNum type="arabicParenR"/>
            </a:pPr>
            <a:endParaRPr lang="ar-JO" sz="3200" dirty="0">
              <a:solidFill>
                <a:srgbClr val="00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274637"/>
            <a:ext cx="7992888" cy="1020763"/>
          </a:xfrm>
        </p:spPr>
        <p:txBody>
          <a:bodyPr>
            <a:noAutofit/>
          </a:bodyPr>
          <a:lstStyle/>
          <a:p>
            <a:pPr algn="ctr"/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تصميم واختيار الهيكل التنظيمي للمنظمة - </a:t>
            </a:r>
            <a:r>
              <a:rPr lang="ar-JO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تتمة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0125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74637"/>
            <a:ext cx="7776864" cy="1020763"/>
          </a:xfrm>
        </p:spPr>
        <p:txBody>
          <a:bodyPr>
            <a:normAutofit/>
          </a:bodyPr>
          <a:lstStyle/>
          <a:p>
            <a:pPr algn="ctr" rtl="1"/>
            <a:r>
              <a:rPr lang="ar-JO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الهيكل التنظيمي التنفيذي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44824"/>
            <a:ext cx="8424936" cy="468052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7126081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1844825"/>
            <a:ext cx="8365480" cy="446449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74637"/>
            <a:ext cx="7776864" cy="1020763"/>
          </a:xfrm>
        </p:spPr>
        <p:txBody>
          <a:bodyPr>
            <a:normAutofit/>
          </a:bodyPr>
          <a:lstStyle/>
          <a:p>
            <a:pPr algn="ctr" rtl="1"/>
            <a:r>
              <a:rPr lang="ar-JO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الهيكل التنظيمي الوظيفي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6565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274637"/>
            <a:ext cx="8568952" cy="1020763"/>
          </a:xfrm>
        </p:spPr>
        <p:txBody>
          <a:bodyPr>
            <a:normAutofit/>
          </a:bodyPr>
          <a:lstStyle/>
          <a:p>
            <a:pPr algn="ctr" rtl="1"/>
            <a:r>
              <a:rPr lang="ar-JO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الهيكل على هيئة مصفوفة تنظيمية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2" y="1628800"/>
            <a:ext cx="8841063" cy="5040560"/>
          </a:xfrm>
        </p:spPr>
      </p:pic>
    </p:spTree>
    <p:extLst>
      <p:ext uri="{BB962C8B-B14F-4D97-AF65-F5344CB8AC3E}">
        <p14:creationId xmlns:p14="http://schemas.microsoft.com/office/powerpoint/2010/main" val="26191339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274637"/>
            <a:ext cx="8568952" cy="1020763"/>
          </a:xfrm>
        </p:spPr>
        <p:txBody>
          <a:bodyPr>
            <a:normAutofit/>
          </a:bodyPr>
          <a:lstStyle/>
          <a:p>
            <a:pPr algn="ctr" rtl="1"/>
            <a:r>
              <a:rPr lang="ar-JO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الهيكل على شكل تنظيم شبكي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50" y="1628800"/>
            <a:ext cx="6621517" cy="259228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6" y="4365105"/>
            <a:ext cx="8928991" cy="2376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4049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1591</TotalTime>
  <Words>360</Words>
  <Application>Microsoft Office PowerPoint</Application>
  <PresentationFormat>On-screen Show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Student presentation</vt:lpstr>
      <vt:lpstr>مقدمة في الإدارة</vt:lpstr>
      <vt:lpstr>الأهداف التعليمية </vt:lpstr>
      <vt:lpstr>الهياكل التنظيمية، ما هي ولم هي مهمة؟</vt:lpstr>
      <vt:lpstr>تصميم واختيار الهيكل التنظيمي للمنظمة</vt:lpstr>
      <vt:lpstr>تصميم واختيار الهيكل التنظيمي للمنظمة - تتمة</vt:lpstr>
      <vt:lpstr>الهيكل التنظيمي التنفيذي</vt:lpstr>
      <vt:lpstr>الهيكل التنظيمي الوظيفي</vt:lpstr>
      <vt:lpstr>الهيكل على هيئة مصفوفة تنظيمية</vt:lpstr>
      <vt:lpstr>الهيكل على شكل تنظيم شبكي</vt:lpstr>
      <vt:lpstr>تصميم واختيار الهيكل التنظيمي للمنظمة - تتمة</vt:lpstr>
      <vt:lpstr>عملية اختيار الهيكل التنظيمي الملائم</vt:lpstr>
      <vt:lpstr>عملية اختيار الهيكل التنظيمي الملائم - المراحل</vt:lpstr>
      <vt:lpstr>التخصص / التنسيق</vt:lpstr>
      <vt:lpstr>شكرًا لحسن استماعكم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Adobe 5CS</cp:lastModifiedBy>
  <cp:revision>158</cp:revision>
  <dcterms:created xsi:type="dcterms:W3CDTF">2017-07-08T08:19:39Z</dcterms:created>
  <dcterms:modified xsi:type="dcterms:W3CDTF">2018-11-12T09:28:14Z</dcterms:modified>
</cp:coreProperties>
</file>