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333" r:id="rId2"/>
    <p:sldId id="313"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1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927"/>
    <a:srgbClr val="00FF00"/>
    <a:srgbClr val="3D638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p:scale>
          <a:sx n="100" d="100"/>
          <a:sy n="100" d="100"/>
        </p:scale>
        <p:origin x="-126"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6" name="line"/>
          <p:cNvGrpSpPr/>
          <p:nvPr/>
        </p:nvGrpSpPr>
        <p:grpSpPr bwMode="invGray">
          <a:xfrm>
            <a:off x="1188982" y="4724400"/>
            <a:ext cx="6475638" cy="64008"/>
            <a:chOff x="-4110038" y="2703513"/>
            <a:chExt cx="17394239" cy="160336"/>
          </a:xfrm>
          <a:solidFill>
            <a:schemeClr val="tx2"/>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142107" y="1905000"/>
            <a:ext cx="6859786" cy="2667000"/>
          </a:xfrm>
        </p:spPr>
        <p:txBody>
          <a:bodyPr>
            <a:noAutofit/>
          </a:bodyPr>
          <a:lstStyle>
            <a:lvl1pPr>
              <a:defRPr sz="5400"/>
            </a:lvl1pPr>
          </a:lstStyle>
          <a:p>
            <a:r>
              <a:rPr lang="en-US"/>
              <a:t>Click to edit Master title style</a:t>
            </a:r>
            <a:endParaRPr/>
          </a:p>
        </p:txBody>
      </p:sp>
    </p:spTree>
    <p:extLst>
      <p:ext uri="{BB962C8B-B14F-4D97-AF65-F5344CB8AC3E}">
        <p14:creationId xmlns:p14="http://schemas.microsoft.com/office/powerpoint/2010/main" val="165868819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142108" y="1514475"/>
            <a:ext cx="7929246" cy="64008"/>
            <a:chOff x="1522413" y="1514475"/>
            <a:chExt cx="10569575" cy="64008"/>
          </a:xfrm>
          <a:solidFill>
            <a:schemeClr val="tx2"/>
          </a:solidFill>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11/14/2018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25963798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4338754" y="3480593"/>
            <a:ext cx="6492240" cy="48019"/>
            <a:chOff x="1522413" y="1514475"/>
            <a:chExt cx="10569575" cy="64008"/>
          </a:xfrm>
          <a:solidFill>
            <a:schemeClr val="tx2"/>
          </a:solidFill>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11/14/2018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spTree>
    <p:extLst>
      <p:ext uri="{BB962C8B-B14F-4D97-AF65-F5344CB8AC3E}">
        <p14:creationId xmlns:p14="http://schemas.microsoft.com/office/powerpoint/2010/main" val="15097755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142108" y="1514475"/>
            <a:ext cx="7929246" cy="64008"/>
            <a:chOff x="1522413" y="1514475"/>
            <a:chExt cx="10569575" cy="64008"/>
          </a:xfrm>
          <a:solidFill>
            <a:schemeClr val="tx2"/>
          </a:solidFill>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11/14/2018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208727331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188982" y="4724400"/>
            <a:ext cx="6475638" cy="64008"/>
            <a:chOff x="-4110038" y="2703513"/>
            <a:chExt cx="17394239" cy="160336"/>
          </a:xfrm>
          <a:solidFill>
            <a:schemeClr val="tx2"/>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4" name="Date Placeholder 3"/>
          <p:cNvSpPr>
            <a:spLocks noGrp="1"/>
          </p:cNvSpPr>
          <p:nvPr>
            <p:ph type="dt" sz="half" idx="10"/>
          </p:nvPr>
        </p:nvSpPr>
        <p:spPr/>
        <p:txBody>
          <a:bodyPr/>
          <a:lstStyle/>
          <a:p>
            <a:fld id="{9AFE8FB1-0A7A-443E-AAF7-31D4FA1AA312}" type="datetimeFigureOut">
              <a:rPr lang="en-US" smtClean="0">
                <a:solidFill>
                  <a:prstClr val="white"/>
                </a:solidFill>
              </a:rPr>
              <a:pPr/>
              <a:t>11/14/2018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1142107" y="5102526"/>
            <a:ext cx="6859786" cy="1069675"/>
          </a:xfrm>
        </p:spPr>
        <p:txBody>
          <a:bodyPr anchor="t">
            <a:normAutofit/>
          </a:bodyPr>
          <a:lstStyle>
            <a:lvl1pPr marL="0" indent="0">
              <a:spcBef>
                <a:spcPts val="0"/>
              </a:spcBef>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142107" y="1905000"/>
            <a:ext cx="6859786" cy="2667000"/>
          </a:xfrm>
        </p:spPr>
        <p:txBody>
          <a:bodyPr anchor="b">
            <a:noAutofit/>
          </a:bodyPr>
          <a:lstStyle>
            <a:lvl1pPr algn="l">
              <a:defRPr sz="4400" b="0" cap="none" baseline="0"/>
            </a:lvl1pPr>
          </a:lstStyle>
          <a:p>
            <a:r>
              <a:rPr lang="en-US"/>
              <a:t>Click to edit Master title style</a:t>
            </a:r>
            <a:endParaRPr/>
          </a:p>
        </p:txBody>
      </p:sp>
    </p:spTree>
    <p:extLst>
      <p:ext uri="{BB962C8B-B14F-4D97-AF65-F5344CB8AC3E}">
        <p14:creationId xmlns:p14="http://schemas.microsoft.com/office/powerpoint/2010/main" val="349269591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142108" y="1514475"/>
            <a:ext cx="7929246" cy="64008"/>
            <a:chOff x="1522413" y="1514475"/>
            <a:chExt cx="10569575" cy="64008"/>
          </a:xfrm>
          <a:solidFill>
            <a:schemeClr val="tx2"/>
          </a:solidFill>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11/14/2018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4" name="Content Placeholder 3"/>
          <p:cNvSpPr>
            <a:spLocks noGrp="1"/>
          </p:cNvSpPr>
          <p:nvPr>
            <p:ph sz="half" idx="2"/>
          </p:nvPr>
        </p:nvSpPr>
        <p:spPr>
          <a:xfrm>
            <a:off x="4686332" y="1905000"/>
            <a:ext cx="3315562"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142107" y="1905000"/>
            <a:ext cx="3315563"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Tree>
    <p:extLst>
      <p:ext uri="{BB962C8B-B14F-4D97-AF65-F5344CB8AC3E}">
        <p14:creationId xmlns:p14="http://schemas.microsoft.com/office/powerpoint/2010/main" val="161345096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142108" y="1514475"/>
            <a:ext cx="7929246" cy="64008"/>
            <a:chOff x="1522413" y="1514475"/>
            <a:chExt cx="10569575" cy="64008"/>
          </a:xfrm>
          <a:solidFill>
            <a:schemeClr val="tx2"/>
          </a:solidFill>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7" name="Date Placeholder 6"/>
          <p:cNvSpPr>
            <a:spLocks noGrp="1"/>
          </p:cNvSpPr>
          <p:nvPr>
            <p:ph type="dt" sz="half" idx="10"/>
          </p:nvPr>
        </p:nvSpPr>
        <p:spPr/>
        <p:txBody>
          <a:bodyPr/>
          <a:lstStyle/>
          <a:p>
            <a:fld id="{9AFE8FB1-0A7A-443E-AAF7-31D4FA1AA312}" type="datetimeFigureOut">
              <a:rPr lang="en-US" smtClean="0">
                <a:solidFill>
                  <a:prstClr val="white"/>
                </a:solidFill>
              </a:rPr>
              <a:pPr/>
              <a:t>11/14/2018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6" name="Content Placeholder 5"/>
          <p:cNvSpPr>
            <a:spLocks noGrp="1"/>
          </p:cNvSpPr>
          <p:nvPr>
            <p:ph sz="quarter" idx="4"/>
          </p:nvPr>
        </p:nvSpPr>
        <p:spPr>
          <a:xfrm>
            <a:off x="4688616" y="2819400"/>
            <a:ext cx="3313277"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spTree>
    <p:extLst>
      <p:ext uri="{BB962C8B-B14F-4D97-AF65-F5344CB8AC3E}">
        <p14:creationId xmlns:p14="http://schemas.microsoft.com/office/powerpoint/2010/main" val="114898237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142108" y="1514475"/>
            <a:ext cx="7929246" cy="64008"/>
            <a:chOff x="1522413" y="1514475"/>
            <a:chExt cx="10569575" cy="64008"/>
          </a:xfrm>
          <a:solidFill>
            <a:schemeClr val="tx2"/>
          </a:solidFill>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sp>
        <p:nvSpPr>
          <p:cNvPr id="3" name="Date Placeholder 2"/>
          <p:cNvSpPr>
            <a:spLocks noGrp="1"/>
          </p:cNvSpPr>
          <p:nvPr>
            <p:ph type="dt" sz="half" idx="10"/>
          </p:nvPr>
        </p:nvSpPr>
        <p:spPr/>
        <p:txBody>
          <a:bodyPr/>
          <a:lstStyle/>
          <a:p>
            <a:fld id="{9AFE8FB1-0A7A-443E-AAF7-31D4FA1AA312}" type="datetimeFigureOut">
              <a:rPr lang="en-US" smtClean="0">
                <a:solidFill>
                  <a:prstClr val="white"/>
                </a:solidFill>
              </a:rPr>
              <a:pPr/>
              <a:t>11/14/2018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69835988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solidFill>
                  <a:prstClr val="white"/>
                </a:solidFill>
              </a:rPr>
              <a:pPr/>
              <a:t>11/14/2018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93185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3314242" y="1630822"/>
            <a:ext cx="4719500" cy="4575885"/>
            <a:chOff x="4417839" y="1630821"/>
            <a:chExt cx="6291028" cy="4575885"/>
          </a:xfrm>
          <a:solidFill>
            <a:schemeClr val="tx2"/>
          </a:solidFill>
        </p:grpSpPr>
        <p:grpSp>
          <p:nvGrpSpPr>
            <p:cNvPr id="616" name="Group 615"/>
            <p:cNvGrpSpPr/>
            <p:nvPr/>
          </p:nvGrpSpPr>
          <p:grpSpPr bwMode="invGray">
            <a:xfrm>
              <a:off x="5414491" y="1630821"/>
              <a:ext cx="5294376" cy="4114800"/>
              <a:chOff x="3310555" y="716546"/>
              <a:chExt cx="5294376" cy="4114800"/>
            </a:xfrm>
            <a:grpFill/>
          </p:grpSpPr>
          <p:grpSp>
            <p:nvGrpSpPr>
              <p:cNvPr id="768" name="Group 767"/>
              <p:cNvGrpSpPr/>
              <p:nvPr/>
            </p:nvGrpSpPr>
            <p:grpSpPr bwMode="invGray">
              <a:xfrm flipH="1">
                <a:off x="3310555" y="737968"/>
                <a:ext cx="5294376" cy="54864"/>
                <a:chOff x="1522413" y="1514475"/>
                <a:chExt cx="10569575" cy="64008"/>
              </a:xfrm>
              <a:grp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769" name="Group 768"/>
              <p:cNvGrpSpPr/>
              <p:nvPr/>
            </p:nvGrpSpPr>
            <p:grpSpPr bwMode="invGray">
              <a:xfrm rot="16200000" flipH="1">
                <a:off x="6492229" y="2755658"/>
                <a:ext cx="4114800" cy="36576"/>
                <a:chOff x="1522413" y="1514475"/>
                <a:chExt cx="10569575" cy="64008"/>
              </a:xfrm>
              <a:grp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nvGrpSpPr>
            <p:cNvPr id="617" name="Group 616"/>
            <p:cNvGrpSpPr/>
            <p:nvPr/>
          </p:nvGrpSpPr>
          <p:grpSpPr bwMode="invGray">
            <a:xfrm rot="10800000">
              <a:off x="4417839" y="2091906"/>
              <a:ext cx="5294376" cy="4114800"/>
              <a:chOff x="3310555" y="716546"/>
              <a:chExt cx="5294376" cy="4114800"/>
            </a:xfrm>
            <a:grpFill/>
          </p:grpSpPr>
          <p:grpSp>
            <p:nvGrpSpPr>
              <p:cNvPr id="618" name="Group 617"/>
              <p:cNvGrpSpPr/>
              <p:nvPr/>
            </p:nvGrpSpPr>
            <p:grpSpPr bwMode="invGray">
              <a:xfrm flipH="1">
                <a:off x="3310555" y="737968"/>
                <a:ext cx="5294376" cy="54864"/>
                <a:chOff x="1522413" y="1514475"/>
                <a:chExt cx="10569575" cy="64008"/>
              </a:xfrm>
              <a:grp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619" name="Group 618"/>
              <p:cNvGrpSpPr/>
              <p:nvPr/>
            </p:nvGrpSpPr>
            <p:grpSpPr bwMode="invGray">
              <a:xfrm rot="16200000" flipH="1">
                <a:off x="6492229" y="2755658"/>
                <a:ext cx="4114800" cy="36576"/>
                <a:chOff x="1522413" y="1514475"/>
                <a:chExt cx="10569575" cy="64008"/>
              </a:xfrm>
              <a:grp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11/14/2018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a:xfrm>
            <a:off x="3533436" y="1905000"/>
            <a:ext cx="4253068"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42107" y="3429000"/>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306886613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085908" y="1630822"/>
            <a:ext cx="4719500" cy="4575885"/>
            <a:chOff x="4417839" y="1630821"/>
            <a:chExt cx="6291028" cy="4575885"/>
          </a:xfrm>
          <a:solidFill>
            <a:schemeClr val="tx2"/>
          </a:solidFill>
        </p:grpSpPr>
        <p:grpSp>
          <p:nvGrpSpPr>
            <p:cNvPr id="615" name="Group 614"/>
            <p:cNvGrpSpPr/>
            <p:nvPr/>
          </p:nvGrpSpPr>
          <p:grpSpPr bwMode="invGray">
            <a:xfrm>
              <a:off x="5414491" y="1630821"/>
              <a:ext cx="5294376" cy="4114800"/>
              <a:chOff x="3310555" y="716546"/>
              <a:chExt cx="5294376" cy="4114800"/>
            </a:xfrm>
            <a:grpFill/>
          </p:grpSpPr>
          <p:grpSp>
            <p:nvGrpSpPr>
              <p:cNvPr id="767" name="Group 766"/>
              <p:cNvGrpSpPr/>
              <p:nvPr/>
            </p:nvGrpSpPr>
            <p:grpSpPr bwMode="invGray">
              <a:xfrm flipH="1">
                <a:off x="3310555" y="737968"/>
                <a:ext cx="5294376" cy="54864"/>
                <a:chOff x="1522413" y="1514475"/>
                <a:chExt cx="10569575" cy="64008"/>
              </a:xfrm>
              <a:grp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768" name="Group 767"/>
              <p:cNvGrpSpPr/>
              <p:nvPr/>
            </p:nvGrpSpPr>
            <p:grpSpPr bwMode="invGray">
              <a:xfrm rot="16200000" flipH="1">
                <a:off x="6492229" y="2755658"/>
                <a:ext cx="4114800" cy="36576"/>
                <a:chOff x="1522413" y="1514475"/>
                <a:chExt cx="10569575" cy="64008"/>
              </a:xfrm>
              <a:grp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nvGrpSpPr>
            <p:cNvPr id="616" name="Group 615"/>
            <p:cNvGrpSpPr/>
            <p:nvPr/>
          </p:nvGrpSpPr>
          <p:grpSpPr bwMode="invGray">
            <a:xfrm rot="10800000">
              <a:off x="4417839" y="2091906"/>
              <a:ext cx="5294376" cy="4114800"/>
              <a:chOff x="3310555" y="716546"/>
              <a:chExt cx="5294376" cy="4114800"/>
            </a:xfrm>
            <a:grpFill/>
          </p:grpSpPr>
          <p:grpSp>
            <p:nvGrpSpPr>
              <p:cNvPr id="617" name="Group 616"/>
              <p:cNvGrpSpPr/>
              <p:nvPr/>
            </p:nvGrpSpPr>
            <p:grpSpPr bwMode="invGray">
              <a:xfrm flipH="1">
                <a:off x="3310555" y="737968"/>
                <a:ext cx="5294376" cy="54864"/>
                <a:chOff x="1522413" y="1514475"/>
                <a:chExt cx="10569575" cy="64008"/>
              </a:xfrm>
              <a:grp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nvGrpSpPr>
              <p:cNvPr id="618" name="Group 617"/>
              <p:cNvGrpSpPr/>
              <p:nvPr/>
            </p:nvGrpSpPr>
            <p:grpSpPr bwMode="invGray">
              <a:xfrm rot="16200000" flipH="1">
                <a:off x="6492229" y="2755658"/>
                <a:ext cx="4114800" cy="36576"/>
                <a:chOff x="1522413" y="1514475"/>
                <a:chExt cx="10569575" cy="64008"/>
              </a:xfrm>
              <a:grp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dirty="0">
                    <a:solidFill>
                      <a:prstClr val="black"/>
                    </a:solidFill>
                  </a:endParaRPr>
                </a:p>
              </p:txBody>
            </p:sp>
          </p:grpSp>
        </p:grpSp>
      </p:grpSp>
      <p:sp>
        <p:nvSpPr>
          <p:cNvPr id="5" name="Date Placeholder 4"/>
          <p:cNvSpPr>
            <a:spLocks noGrp="1"/>
          </p:cNvSpPr>
          <p:nvPr>
            <p:ph type="dt" sz="half" idx="10"/>
          </p:nvPr>
        </p:nvSpPr>
        <p:spPr/>
        <p:txBody>
          <a:bodyPr/>
          <a:lstStyle/>
          <a:p>
            <a:fld id="{9AFE8FB1-0A7A-443E-AAF7-31D4FA1AA312}" type="datetimeFigureOut">
              <a:rPr lang="en-US" smtClean="0">
                <a:solidFill>
                  <a:prstClr val="white"/>
                </a:solidFill>
              </a:rPr>
              <a:pPr/>
              <a:t>11/14/2018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25BA54BD-C84D-46CE-8B72-31BFB26ABA43}" type="slidenum">
              <a:rPr lang="en-US" smtClean="0">
                <a:solidFill>
                  <a:prstClr val="white"/>
                </a:solidFill>
              </a:rPr>
              <a:pPr/>
              <a:t>‹#›</a:t>
            </a:fld>
            <a:endParaRPr lang="en-US" dirty="0">
              <a:solidFill>
                <a:prstClr val="white"/>
              </a:solidFill>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931014" y="3411748"/>
            <a:ext cx="2057936"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142108" y="274638"/>
            <a:ext cx="6859785" cy="1020762"/>
          </a:xfrm>
        </p:spPr>
        <p:txBody>
          <a:bodyPr anchor="b">
            <a:noAutofit/>
          </a:bodyPr>
          <a:lstStyle>
            <a:lvl1pPr algn="l">
              <a:defRPr sz="3200" b="0"/>
            </a:lvl1pPr>
          </a:lstStyle>
          <a:p>
            <a:r>
              <a:rPr lang="en-US"/>
              <a:t>Click to edit Master title style</a:t>
            </a:r>
            <a:endParaRPr/>
          </a:p>
        </p:txBody>
      </p:sp>
    </p:spTree>
    <p:extLst>
      <p:ext uri="{BB962C8B-B14F-4D97-AF65-F5344CB8AC3E}">
        <p14:creationId xmlns:p14="http://schemas.microsoft.com/office/powerpoint/2010/main" val="88449668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58287" y="6400801"/>
            <a:ext cx="933137" cy="276226"/>
          </a:xfrm>
          <a:prstGeom prst="rect">
            <a:avLst/>
          </a:prstGeom>
        </p:spPr>
        <p:txBody>
          <a:bodyPr vert="horz" lIns="91440" tIns="45720" rIns="91440" bIns="45720" rtlCol="0" anchor="ctr"/>
          <a:lstStyle>
            <a:lvl1pPr algn="r">
              <a:defRPr sz="1000">
                <a:solidFill>
                  <a:schemeClr val="bg1"/>
                </a:solidFill>
              </a:defRPr>
            </a:lvl1pPr>
          </a:lstStyle>
          <a:p>
            <a:pPr defTabSz="914400"/>
            <a:fld id="{9AFE8FB1-0A7A-443E-AAF7-31D4FA1AA312}" type="datetimeFigureOut">
              <a:rPr lang="en-US" smtClean="0">
                <a:solidFill>
                  <a:prstClr val="white"/>
                </a:solidFill>
              </a:rPr>
              <a:pPr defTabSz="914400"/>
              <a:t>11/14/2018</a:t>
            </a:fld>
            <a:endParaRPr lang="en-US" dirty="0">
              <a:solidFill>
                <a:prstClr val="white"/>
              </a:solidFill>
            </a:endParaRPr>
          </a:p>
        </p:txBody>
      </p:sp>
      <p:sp>
        <p:nvSpPr>
          <p:cNvPr id="5" name="Footer Placeholder 4"/>
          <p:cNvSpPr>
            <a:spLocks noGrp="1"/>
          </p:cNvSpPr>
          <p:nvPr>
            <p:ph type="ftr" sz="quarter" idx="3"/>
          </p:nvPr>
        </p:nvSpPr>
        <p:spPr>
          <a:xfrm>
            <a:off x="1142107" y="6400801"/>
            <a:ext cx="4744685" cy="276226"/>
          </a:xfrm>
          <a:prstGeom prst="rect">
            <a:avLst/>
          </a:prstGeom>
        </p:spPr>
        <p:txBody>
          <a:bodyPr vert="horz" lIns="91440" tIns="45720" rIns="91440" bIns="45720" rtlCol="0" anchor="ctr"/>
          <a:lstStyle>
            <a:lvl1pPr algn="l">
              <a:defRPr sz="1000">
                <a:solidFill>
                  <a:schemeClr val="bg1"/>
                </a:solidFill>
              </a:defRPr>
            </a:lvl1pPr>
          </a:lstStyle>
          <a:p>
            <a:pPr defTabSz="914400"/>
            <a:endParaRPr lang="en-US" dirty="0">
              <a:solidFill>
                <a:prstClr val="white"/>
              </a:solidFill>
            </a:endParaRPr>
          </a:p>
        </p:txBody>
      </p:sp>
      <p:sp>
        <p:nvSpPr>
          <p:cNvPr id="6" name="Slide Number Placeholder 5"/>
          <p:cNvSpPr>
            <a:spLocks noGrp="1"/>
          </p:cNvSpPr>
          <p:nvPr>
            <p:ph type="sldNum" sz="quarter" idx="4"/>
          </p:nvPr>
        </p:nvSpPr>
        <p:spPr>
          <a:xfrm>
            <a:off x="7144419" y="6400801"/>
            <a:ext cx="857475" cy="276226"/>
          </a:xfrm>
          <a:prstGeom prst="rect">
            <a:avLst/>
          </a:prstGeom>
        </p:spPr>
        <p:txBody>
          <a:bodyPr vert="horz" lIns="91440" tIns="45720" rIns="91440" bIns="45720" rtlCol="0" anchor="ctr"/>
          <a:lstStyle>
            <a:lvl1pPr algn="r">
              <a:defRPr sz="1000">
                <a:solidFill>
                  <a:schemeClr val="bg1"/>
                </a:solidFill>
              </a:defRPr>
            </a:lvl1pPr>
          </a:lstStyle>
          <a:p>
            <a:pPr defTabSz="914400"/>
            <a:fld id="{25BA54BD-C84D-46CE-8B72-31BFB26ABA43}" type="slidenum">
              <a:rPr lang="en-US" smtClean="0">
                <a:solidFill>
                  <a:prstClr val="white"/>
                </a:solidFill>
              </a:rPr>
              <a:pPr defTabSz="914400"/>
              <a:t>‹#›</a:t>
            </a:fld>
            <a:endParaRPr lang="en-US" dirty="0">
              <a:solidFill>
                <a:prstClr val="white"/>
              </a:solidFill>
            </a:endParaRPr>
          </a:p>
        </p:txBody>
      </p:sp>
      <p:sp>
        <p:nvSpPr>
          <p:cNvPr id="3" name="Text Placeholder 2"/>
          <p:cNvSpPr>
            <a:spLocks noGrp="1"/>
          </p:cNvSpPr>
          <p:nvPr>
            <p:ph type="body" idx="1"/>
          </p:nvPr>
        </p:nvSpPr>
        <p:spPr>
          <a:xfrm>
            <a:off x="1142108" y="1905000"/>
            <a:ext cx="6859786"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142108" y="274638"/>
            <a:ext cx="6859785" cy="1020762"/>
          </a:xfrm>
          <a:prstGeom prst="rect">
            <a:avLst/>
          </a:prstGeom>
        </p:spPr>
        <p:txBody>
          <a:bodyPr vert="horz" lIns="91440" tIns="45720" rIns="91440" bIns="45720" rtlCol="0" anchor="b">
            <a:normAutofit/>
          </a:bodyPr>
          <a:lstStyle/>
          <a:p>
            <a:r>
              <a:rPr lang="en-US"/>
              <a:t>Click to edit Master title style</a:t>
            </a:r>
            <a:endParaRPr/>
          </a:p>
        </p:txBody>
      </p:sp>
    </p:spTree>
    <p:extLst>
      <p:ext uri="{BB962C8B-B14F-4D97-AF65-F5344CB8AC3E}">
        <p14:creationId xmlns:p14="http://schemas.microsoft.com/office/powerpoint/2010/main" val="31394097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ipe/>
  </p:transition>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2"/>
        </a:buClr>
        <a:buSzPct val="80000"/>
        <a:buFont typeface="Wingdings 3" panose="05040102010807070707" pitchFamily="18" charset="2"/>
        <a:buChar char="u"/>
        <a:defRPr sz="2400" kern="1200">
          <a:solidFill>
            <a:schemeClr val="bg1"/>
          </a:solidFill>
          <a:latin typeface="+mn-lt"/>
          <a:ea typeface="+mn-ea"/>
          <a:cs typeface="+mn-cs"/>
        </a:defRPr>
      </a:lvl1pPr>
      <a:lvl2pPr marL="576072" indent="-274320" algn="l" defTabSz="914400" rtl="0" eaLnBrk="1" latinLnBrk="0" hangingPunct="1">
        <a:lnSpc>
          <a:spcPct val="90000"/>
        </a:lnSpc>
        <a:spcBef>
          <a:spcPts val="600"/>
        </a:spcBef>
        <a:buClr>
          <a:schemeClr val="tx2"/>
        </a:buClr>
        <a:buSzPct val="100000"/>
        <a:buFont typeface="Wingdings 3" panose="05040102010807070707" pitchFamily="18" charset="2"/>
        <a:buChar char="u"/>
        <a:defRPr sz="2000" kern="1200">
          <a:solidFill>
            <a:schemeClr val="bg1"/>
          </a:solidFill>
          <a:latin typeface="+mn-lt"/>
          <a:ea typeface="+mn-ea"/>
          <a:cs typeface="+mn-cs"/>
        </a:defRPr>
      </a:lvl2pPr>
      <a:lvl3pPr marL="8046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800" kern="1200">
          <a:solidFill>
            <a:schemeClr val="bg1"/>
          </a:solidFill>
          <a:latin typeface="+mn-lt"/>
          <a:ea typeface="+mn-ea"/>
          <a:cs typeface="+mn-cs"/>
        </a:defRPr>
      </a:lvl3pPr>
      <a:lvl4pPr marL="10332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4pPr>
      <a:lvl5pPr marL="12618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5pPr>
      <a:lvl6pPr marL="14904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6pPr>
      <a:lvl7pPr marL="17190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7pPr>
      <a:lvl8pPr marL="1947672" indent="-228600" algn="l" defTabSz="914400" rtl="0" eaLnBrk="1" latinLnBrk="0" hangingPunct="1">
        <a:lnSpc>
          <a:spcPct val="90000"/>
        </a:lnSpc>
        <a:spcBef>
          <a:spcPts val="600"/>
        </a:spcBef>
        <a:buClr>
          <a:schemeClr val="tx2"/>
        </a:buClr>
        <a:buSzPct val="100000"/>
        <a:buFont typeface="Wingdings 3" panose="05040102010807070707" pitchFamily="18" charset="2"/>
        <a:buChar char="u"/>
        <a:defRPr sz="1600" kern="1200">
          <a:solidFill>
            <a:schemeClr val="bg1"/>
          </a:solidFill>
          <a:latin typeface="+mn-lt"/>
          <a:ea typeface="+mn-ea"/>
          <a:cs typeface="+mn-cs"/>
        </a:defRPr>
      </a:lvl8pPr>
      <a:lvl9pPr marL="2176272" indent="-228600" algn="l" defTabSz="914400" rtl="0" eaLnBrk="1" latinLnBrk="0" hangingPunct="1">
        <a:lnSpc>
          <a:spcPct val="90000"/>
        </a:lnSpc>
        <a:spcBef>
          <a:spcPts val="600"/>
        </a:spcBef>
        <a:buClr>
          <a:schemeClr val="tx2"/>
        </a:buClr>
        <a:buSzPct val="80000"/>
        <a:buFont typeface="Wingdings 3" panose="05040102010807070707" pitchFamily="18" charset="2"/>
        <a:buChar char="u"/>
        <a:defRPr sz="16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51396" y="2078850"/>
            <a:ext cx="7569075" cy="3942438"/>
          </a:xfrm>
        </p:spPr>
        <p:txBody>
          <a:bodyPr>
            <a:noAutofit/>
          </a:bodyPr>
          <a:lstStyle/>
          <a:p>
            <a:pPr algn="ctr" eaLnBrk="0" hangingPunct="0">
              <a:defRPr/>
            </a:pPr>
            <a:r>
              <a:rPr lang="ar-JO" sz="5400" b="1" dirty="0">
                <a:solidFill>
                  <a:srgbClr val="FFC000"/>
                </a:solidFill>
                <a:latin typeface="Times New Roman" panose="02020603050405020304" pitchFamily="18" charset="0"/>
                <a:cs typeface="Times New Roman" panose="02020603050405020304" pitchFamily="18" charset="0"/>
              </a:rPr>
              <a:t>الباب الثالث: التنظيم الإداري</a:t>
            </a:r>
          </a:p>
          <a:p>
            <a:pPr algn="ctr" eaLnBrk="0" hangingPunct="0">
              <a:defRPr/>
            </a:pPr>
            <a:endParaRPr lang="ar-JO" sz="3200" b="1" dirty="0">
              <a:solidFill>
                <a:srgbClr val="FFFF00"/>
              </a:solidFill>
              <a:latin typeface="Times New Roman" panose="02020603050405020304" pitchFamily="18" charset="0"/>
              <a:cs typeface="Times New Roman" panose="02020603050405020304" pitchFamily="18" charset="0"/>
            </a:endParaRPr>
          </a:p>
          <a:p>
            <a:pPr algn="ctr" eaLnBrk="0" hangingPunct="0">
              <a:defRPr/>
            </a:pPr>
            <a:r>
              <a:rPr lang="ar-JO" sz="3200" b="1" dirty="0">
                <a:solidFill>
                  <a:srgbClr val="FFFF00"/>
                </a:solidFill>
                <a:latin typeface="Times New Roman" panose="02020603050405020304" pitchFamily="18" charset="0"/>
                <a:cs typeface="Times New Roman" panose="02020603050405020304" pitchFamily="18" charset="0"/>
              </a:rPr>
              <a:t>الفصل السادس: التنظيم الإداري وأنواعه</a:t>
            </a:r>
          </a:p>
          <a:p>
            <a:pPr algn="ctr" eaLnBrk="0" hangingPunct="0">
              <a:defRPr/>
            </a:pPr>
            <a:endParaRPr lang="ar-JO" sz="3200" b="1" dirty="0">
              <a:solidFill>
                <a:srgbClr val="FFFF00"/>
              </a:solidFill>
              <a:latin typeface="Times New Roman" panose="02020603050405020304" pitchFamily="18" charset="0"/>
              <a:cs typeface="Times New Roman" panose="02020603050405020304" pitchFamily="18" charset="0"/>
            </a:endParaRPr>
          </a:p>
          <a:p>
            <a:pPr algn="ctr" eaLnBrk="0" hangingPunct="0">
              <a:defRPr/>
            </a:pPr>
            <a:r>
              <a:rPr lang="ar-JO" sz="4400" b="1" dirty="0">
                <a:solidFill>
                  <a:srgbClr val="FFFF00"/>
                </a:solidFill>
                <a:latin typeface="Times New Roman" panose="02020603050405020304" pitchFamily="18" charset="0"/>
                <a:cs typeface="Times New Roman" panose="02020603050405020304" pitchFamily="18" charset="0"/>
              </a:rPr>
              <a:t>الفصل السابع: تصميم الهيكل التنظيمي</a:t>
            </a:r>
          </a:p>
          <a:p>
            <a:pPr algn="ctr" eaLnBrk="0" hangingPunct="0">
              <a:defRPr/>
            </a:pPr>
            <a:endParaRPr lang="ar-JO" sz="3200" b="1" dirty="0">
              <a:solidFill>
                <a:srgbClr val="FFFF00"/>
              </a:solidFill>
              <a:latin typeface="Times New Roman" panose="02020603050405020304" pitchFamily="18" charset="0"/>
              <a:cs typeface="Times New Roman" panose="02020603050405020304" pitchFamily="18" charset="0"/>
            </a:endParaRPr>
          </a:p>
          <a:p>
            <a:pPr algn="ctr" eaLnBrk="0" hangingPunct="0">
              <a:defRPr/>
            </a:pPr>
            <a:r>
              <a:rPr lang="ar-JO" sz="3200" b="1" dirty="0">
                <a:solidFill>
                  <a:srgbClr val="FFFF00"/>
                </a:solidFill>
                <a:latin typeface="Times New Roman" panose="02020603050405020304" pitchFamily="18" charset="0"/>
                <a:cs typeface="Times New Roman" panose="02020603050405020304" pitchFamily="18" charset="0"/>
              </a:rPr>
              <a:t>الفصل الثامن: السلطة والمسؤولية</a:t>
            </a:r>
          </a:p>
          <a:p>
            <a:pPr algn="ctr" eaLnBrk="0" hangingPunct="0">
              <a:defRPr/>
            </a:pPr>
            <a:endParaRPr lang="ar-JO" sz="3200" b="1" dirty="0">
              <a:solidFill>
                <a:srgbClr val="FFFF00"/>
              </a:solidFill>
              <a:latin typeface="Times New Roman" panose="02020603050405020304" pitchFamily="18" charset="0"/>
              <a:cs typeface="Times New Roman" panose="02020603050405020304" pitchFamily="18" charset="0"/>
            </a:endParaRPr>
          </a:p>
        </p:txBody>
      </p:sp>
      <p:sp>
        <p:nvSpPr>
          <p:cNvPr id="4" name="Title 3"/>
          <p:cNvSpPr>
            <a:spLocks noGrp="1"/>
          </p:cNvSpPr>
          <p:nvPr>
            <p:ph type="ctrTitle"/>
          </p:nvPr>
        </p:nvSpPr>
        <p:spPr>
          <a:xfrm>
            <a:off x="1220540" y="332656"/>
            <a:ext cx="6750750" cy="1224136"/>
          </a:xfrm>
        </p:spPr>
        <p:txBody>
          <a:bodyPr/>
          <a:lstStyle/>
          <a:p>
            <a:pPr algn="ctr" rtl="1"/>
            <a:r>
              <a:rPr lang="ar-JO" sz="8000" b="1" spc="-19"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مقدمة في الإدارة</a:t>
            </a:r>
            <a:endParaRPr lang="en-US" sz="8000" b="1" spc="-19"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01AEC4D7-F64D-442C-AA73-89C2C59B2CF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29" y="5445224"/>
            <a:ext cx="1028968" cy="129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1357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2000" fill="hold"/>
                                        <p:tgtEl>
                                          <p:spTgt spid="5">
                                            <p:txEl>
                                              <p:pRg st="2" end="2"/>
                                            </p:txEl>
                                          </p:spTgt>
                                        </p:tgtEl>
                                      </p:cBhvr>
                                      <p:by x="150000" y="150000"/>
                                    </p:animScale>
                                  </p:childTnLst>
                                  <p:subTnLst>
                                    <p:set>
                                      <p:cBhvr override="childStyle">
                                        <p:cTn dur="1" fill="hold" display="0" masterRel="nextClick" afterEffect="1"/>
                                        <p:tgtEl>
                                          <p:spTgt spid="5">
                                            <p:txEl>
                                              <p:pRg st="2" end="2"/>
                                            </p:txEl>
                                          </p:spTgt>
                                        </p:tgtEl>
                                        <p:attrNameLst>
                                          <p:attrName>style.visibility</p:attrName>
                                        </p:attrNameLst>
                                      </p:cBhvr>
                                      <p:to>
                                        <p:strVal val="hidden"/>
                                      </p:to>
                                    </p:set>
                                  </p:subTnLst>
                                </p:cTn>
                              </p:par>
                              <p:par>
                                <p:cTn id="7" presetID="6" presetClass="emph" presetSubtype="0" autoRev="1" fill="hold" nodeType="withEffect">
                                  <p:stCondLst>
                                    <p:cond delay="0"/>
                                  </p:stCondLst>
                                  <p:childTnLst>
                                    <p:animScale>
                                      <p:cBhvr>
                                        <p:cTn id="8" dur="2000" fill="hold"/>
                                        <p:tgtEl>
                                          <p:spTgt spid="5">
                                            <p:txEl>
                                              <p:pRg st="6" end="6"/>
                                            </p:txEl>
                                          </p:spTgt>
                                        </p:tgtEl>
                                      </p:cBhvr>
                                      <p:by x="150000" y="150000"/>
                                    </p:animScale>
                                  </p:childTnLst>
                                  <p:subTnLst>
                                    <p:set>
                                      <p:cBhvr override="childStyle">
                                        <p:cTn dur="1" fill="hold" display="0" masterRel="nextClick" afterEffect="1"/>
                                        <p:tgtEl>
                                          <p:spTgt spid="5">
                                            <p:txEl>
                                              <p:pRg st="6" end="6"/>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76672"/>
            <a:ext cx="8640960" cy="6120680"/>
          </a:xfrm>
        </p:spPr>
      </p:pic>
    </p:spTree>
    <p:extLst>
      <p:ext uri="{BB962C8B-B14F-4D97-AF65-F5344CB8AC3E}">
        <p14:creationId xmlns:p14="http://schemas.microsoft.com/office/powerpoint/2010/main" val="128185961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260648"/>
            <a:ext cx="8856984" cy="6336704"/>
          </a:xfrm>
        </p:spPr>
        <p:txBody>
          <a:bodyPr>
            <a:normAutofit/>
          </a:bodyPr>
          <a:lstStyle/>
          <a:p>
            <a:pPr marL="0" indent="0" algn="r" rtl="1">
              <a:buNone/>
            </a:pPr>
            <a:r>
              <a:rPr lang="ar-JO" sz="4400" dirty="0" smtClean="0">
                <a:latin typeface="Times New Roman" panose="02020603050405020304" pitchFamily="18" charset="0"/>
                <a:cs typeface="Times New Roman" panose="02020603050405020304" pitchFamily="18" charset="0"/>
              </a:rPr>
              <a:t>كيف لمنظمة الأعمال أن تعلم أي من التقسيمات هو الأفضل لها ولوضعها؟ </a:t>
            </a:r>
          </a:p>
          <a:p>
            <a:pPr marL="0" indent="0" algn="r" rtl="1">
              <a:buNone/>
            </a:pPr>
            <a:endParaRPr lang="ar-JO" sz="4400" dirty="0">
              <a:latin typeface="Times New Roman" panose="02020603050405020304" pitchFamily="18" charset="0"/>
              <a:cs typeface="Times New Roman" panose="02020603050405020304" pitchFamily="18" charset="0"/>
            </a:endParaRPr>
          </a:p>
          <a:p>
            <a:pPr marL="0" indent="0" algn="r" rtl="1">
              <a:buNone/>
            </a:pPr>
            <a:r>
              <a:rPr lang="ar-JO" sz="4000" dirty="0" smtClean="0">
                <a:solidFill>
                  <a:srgbClr val="FFFF00"/>
                </a:solidFill>
                <a:latin typeface="Times New Roman" panose="02020603050405020304" pitchFamily="18" charset="0"/>
                <a:cs typeface="Times New Roman" panose="02020603050405020304" pitchFamily="18" charset="0"/>
              </a:rPr>
              <a:t>ما هي المعايير، إن وجدت، لاتخاذ مثل هذا القرار؟</a:t>
            </a:r>
          </a:p>
          <a:p>
            <a:pPr marL="0" indent="0" algn="r" rtl="1">
              <a:buNone/>
            </a:pPr>
            <a:endParaRPr lang="ar-JO" sz="4400" dirty="0">
              <a:solidFill>
                <a:srgbClr val="FFFF00"/>
              </a:solidFill>
              <a:latin typeface="Times New Roman" panose="02020603050405020304" pitchFamily="18" charset="0"/>
              <a:cs typeface="Times New Roman" panose="02020603050405020304" pitchFamily="18" charset="0"/>
            </a:endParaRPr>
          </a:p>
          <a:p>
            <a:pPr marL="0" indent="0" algn="r" rtl="1">
              <a:buNone/>
            </a:pPr>
            <a:endParaRPr lang="ar-JO" sz="4400" dirty="0" smtClean="0">
              <a:solidFill>
                <a:srgbClr val="FFFF00"/>
              </a:solidFill>
              <a:latin typeface="Times New Roman" panose="02020603050405020304" pitchFamily="18" charset="0"/>
              <a:cs typeface="Times New Roman" panose="02020603050405020304" pitchFamily="18" charset="0"/>
            </a:endParaRPr>
          </a:p>
          <a:p>
            <a:pPr marL="0" indent="0" algn="r" rtl="1">
              <a:buNone/>
            </a:pPr>
            <a:endParaRPr lang="ar-JO" sz="4400" dirty="0" smtClean="0">
              <a:solidFill>
                <a:srgbClr val="FFFF00"/>
              </a:solidFill>
              <a:latin typeface="Times New Roman" panose="02020603050405020304" pitchFamily="18" charset="0"/>
              <a:cs typeface="Times New Roman" panose="02020603050405020304" pitchFamily="18" charset="0"/>
            </a:endParaRPr>
          </a:p>
          <a:p>
            <a:pPr marL="0" indent="0" algn="r" rtl="1">
              <a:buNone/>
            </a:pPr>
            <a:endParaRPr lang="ar-JO" sz="4400" dirty="0">
              <a:latin typeface="Times New Roman" panose="02020603050405020304" pitchFamily="18" charset="0"/>
              <a:cs typeface="Times New Roman" panose="02020603050405020304" pitchFamily="18" charset="0"/>
            </a:endParaRPr>
          </a:p>
          <a:p>
            <a:pPr marL="0" indent="0" algn="r" rtl="1">
              <a:buNone/>
            </a:pPr>
            <a:endParaRPr lang="en-US" sz="4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429000"/>
            <a:ext cx="2057400" cy="304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429000"/>
            <a:ext cx="2057400" cy="3048000"/>
          </a:xfrm>
          <a:prstGeom prst="rect">
            <a:avLst/>
          </a:prstGeom>
        </p:spPr>
      </p:pic>
      <p:pic>
        <p:nvPicPr>
          <p:cNvPr id="6" name="Picture 5">
            <a:extLst>
              <a:ext uri="{FF2B5EF4-FFF2-40B4-BE49-F238E27FC236}">
                <a16:creationId xmlns:a16="http://schemas.microsoft.com/office/drawing/2014/main" xmlns="" id="{01AEC4D7-F64D-442C-AA73-89C2C59B2CFE}"/>
              </a:ext>
            </a:extLst>
          </p:cNvPr>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29" y="5445224"/>
            <a:ext cx="1028968" cy="129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11926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05000"/>
            <a:ext cx="8712968" cy="4267200"/>
          </a:xfrm>
        </p:spPr>
        <p:txBody>
          <a:bodyPr>
            <a:normAutofit/>
          </a:bodyPr>
          <a:lstStyle/>
          <a:p>
            <a:pPr algn="r" rtl="1">
              <a:buClr>
                <a:srgbClr val="FFFF00"/>
              </a:buClr>
              <a:buSzPct val="127000"/>
              <a:buFont typeface="Wingdings" panose="05000000000000000000" pitchFamily="2" charset="2"/>
              <a:buChar char="ü"/>
            </a:pPr>
            <a:r>
              <a:rPr lang="ar-JO" sz="3200" dirty="0" smtClean="0">
                <a:latin typeface="Times New Roman" panose="02020603050405020304" pitchFamily="18" charset="0"/>
                <a:cs typeface="Times New Roman" panose="02020603050405020304" pitchFamily="18" charset="0"/>
              </a:rPr>
              <a:t>عبارة عن أشكال بيانية توضح الإطار التنظيمي للمؤسسة و/أو الوحدات التنظيمية المكوّنة للمؤسسة.</a:t>
            </a:r>
          </a:p>
          <a:p>
            <a:pPr algn="r" rtl="1">
              <a:buClr>
                <a:srgbClr val="FFFF00"/>
              </a:buClr>
              <a:buSzPct val="127000"/>
              <a:buFont typeface="Wingdings" panose="05000000000000000000" pitchFamily="2" charset="2"/>
              <a:buChar char="ü"/>
            </a:pPr>
            <a:r>
              <a:rPr lang="ar-JO" sz="3200" dirty="0" smtClean="0">
                <a:latin typeface="Times New Roman" panose="02020603050405020304" pitchFamily="18" charset="0"/>
                <a:cs typeface="Times New Roman" panose="02020603050405020304" pitchFamily="18" charset="0"/>
              </a:rPr>
              <a:t>مصدر مهم </a:t>
            </a:r>
            <a:r>
              <a:rPr lang="ar-JO" sz="3200" b="1" dirty="0" smtClean="0">
                <a:solidFill>
                  <a:srgbClr val="FFFF00"/>
                </a:solidFill>
                <a:latin typeface="Times New Roman" panose="02020603050405020304" pitchFamily="18" charset="0"/>
                <a:cs typeface="Times New Roman" panose="02020603050405020304" pitchFamily="18" charset="0"/>
              </a:rPr>
              <a:t>للمعلومات</a:t>
            </a:r>
            <a:r>
              <a:rPr lang="ar-JO" sz="3200" dirty="0" smtClean="0">
                <a:latin typeface="Times New Roman" panose="02020603050405020304" pitchFamily="18" charset="0"/>
                <a:cs typeface="Times New Roman" panose="02020603050405020304" pitchFamily="18" charset="0"/>
              </a:rPr>
              <a:t> عن المؤسسة </a:t>
            </a:r>
          </a:p>
          <a:p>
            <a:pPr algn="r" rtl="1">
              <a:buClr>
                <a:srgbClr val="FFFF00"/>
              </a:buClr>
              <a:buSzPct val="127000"/>
              <a:buFont typeface="Wingdings" panose="05000000000000000000" pitchFamily="2" charset="2"/>
              <a:buChar char="ü"/>
            </a:pPr>
            <a:r>
              <a:rPr lang="ar-JO" sz="3200" dirty="0" smtClean="0">
                <a:latin typeface="Times New Roman" panose="02020603050405020304" pitchFamily="18" charset="0"/>
                <a:cs typeface="Times New Roman" panose="02020603050405020304" pitchFamily="18" charset="0"/>
              </a:rPr>
              <a:t>وسيلة نافعة في تحديد أسس التدريب والتطوير</a:t>
            </a:r>
          </a:p>
          <a:p>
            <a:pPr marL="0" indent="0" algn="r" rtl="1">
              <a:buClr>
                <a:srgbClr val="FFFF00"/>
              </a:buClr>
              <a:buSzPct val="127000"/>
              <a:buNone/>
            </a:pPr>
            <a:r>
              <a:rPr lang="ar-JO" sz="3200" dirty="0" smtClean="0">
                <a:solidFill>
                  <a:srgbClr val="FFFF00"/>
                </a:solidFill>
                <a:latin typeface="Times New Roman" panose="02020603050405020304" pitchFamily="18" charset="0"/>
                <a:cs typeface="Times New Roman" panose="02020603050405020304" pitchFamily="18" charset="0"/>
              </a:rPr>
              <a:t>ولكنها...</a:t>
            </a:r>
          </a:p>
          <a:p>
            <a:pPr marL="0" indent="0" algn="r" rtl="1">
              <a:buClr>
                <a:srgbClr val="FFFF00"/>
              </a:buClr>
              <a:buSzPct val="127000"/>
              <a:buNone/>
            </a:pPr>
            <a:r>
              <a:rPr lang="ar-JO" sz="3200" dirty="0" smtClean="0">
                <a:latin typeface="Times New Roman" panose="02020603050405020304" pitchFamily="18" charset="0"/>
                <a:cs typeface="Times New Roman" panose="02020603050405020304" pitchFamily="18" charset="0"/>
              </a:rPr>
              <a:t>أداة ساكنة ولا تبيّن النشاط الاجتماعي البشري داخل المؤسسة.</a:t>
            </a:r>
            <a:endParaRPr lang="ar-JO" sz="3200" dirty="0">
              <a:latin typeface="Times New Roman" panose="02020603050405020304" pitchFamily="18" charset="0"/>
              <a:cs typeface="Times New Roman" panose="02020603050405020304" pitchFamily="18" charset="0"/>
            </a:endParaRPr>
          </a:p>
          <a:p>
            <a:pPr marL="0" indent="0" algn="r" rtl="1">
              <a:buClr>
                <a:srgbClr val="FFFF00"/>
              </a:buClr>
              <a:buSzPct val="127000"/>
              <a:buNone/>
            </a:pPr>
            <a:endParaRPr lang="ar-JO" sz="3200" dirty="0" smtClean="0">
              <a:latin typeface="Times New Roman" panose="02020603050405020304" pitchFamily="18" charset="0"/>
              <a:cs typeface="Times New Roman" panose="02020603050405020304" pitchFamily="18" charset="0"/>
            </a:endParaRPr>
          </a:p>
          <a:p>
            <a:pPr marL="0" indent="0" algn="r" rtl="1">
              <a:buNone/>
            </a:pPr>
            <a:endParaRPr lang="ar-JO" sz="3200" dirty="0">
              <a:latin typeface="Times New Roman" panose="02020603050405020304" pitchFamily="18" charset="0"/>
              <a:cs typeface="Times New Roman" panose="02020603050405020304" pitchFamily="18" charset="0"/>
            </a:endParaRPr>
          </a:p>
          <a:p>
            <a:pPr marL="0" indent="0" algn="r" rtl="1">
              <a:buNone/>
            </a:pPr>
            <a:endParaRPr lang="en-US" sz="32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pPr algn="ctr"/>
            <a:r>
              <a:rPr lang="ar-JO" sz="7000" dirty="0" smtClean="0">
                <a:latin typeface="Times New Roman" panose="02020603050405020304" pitchFamily="18" charset="0"/>
                <a:cs typeface="Times New Roman" panose="02020603050405020304" pitchFamily="18" charset="0"/>
              </a:rPr>
              <a:t>الخرائط التنظيمية</a:t>
            </a:r>
            <a:endParaRPr lang="en-US" sz="7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01AEC4D7-F64D-442C-AA73-89C2C59B2CF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29" y="5445224"/>
            <a:ext cx="1028968" cy="129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02061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05000"/>
            <a:ext cx="8712968" cy="4116288"/>
          </a:xfrm>
        </p:spPr>
        <p:txBody>
          <a:bodyPr>
            <a:normAutofit/>
          </a:bodyPr>
          <a:lstStyle/>
          <a:p>
            <a:pPr algn="r" rtl="1">
              <a:buClr>
                <a:srgbClr val="FFFF00"/>
              </a:buClr>
              <a:buSzPct val="127000"/>
              <a:buFont typeface="Wingdings" panose="05000000000000000000" pitchFamily="2" charset="2"/>
              <a:buChar char="ü"/>
            </a:pPr>
            <a:endParaRPr lang="ar-JO" sz="4400" dirty="0" smtClean="0">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r>
              <a:rPr lang="ar-JO" sz="4800" dirty="0" smtClean="0">
                <a:latin typeface="Times New Roman" panose="02020603050405020304" pitchFamily="18" charset="0"/>
                <a:cs typeface="Times New Roman" panose="02020603050405020304" pitchFamily="18" charset="0"/>
              </a:rPr>
              <a:t>الخرائط الرئيسة أو الأولية</a:t>
            </a:r>
          </a:p>
          <a:p>
            <a:pPr algn="r" rtl="1">
              <a:buClr>
                <a:srgbClr val="FFFF00"/>
              </a:buClr>
              <a:buSzPct val="127000"/>
              <a:buFont typeface="Wingdings" panose="05000000000000000000" pitchFamily="2" charset="2"/>
              <a:buChar char="ü"/>
            </a:pPr>
            <a:endParaRPr lang="ar-JO" sz="3200" dirty="0">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endParaRPr lang="ar-JO" sz="3200" dirty="0" smtClean="0">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r>
              <a:rPr lang="ar-JO" sz="4800" dirty="0" smtClean="0">
                <a:latin typeface="Times New Roman" panose="02020603050405020304" pitchFamily="18" charset="0"/>
                <a:cs typeface="Times New Roman" panose="02020603050405020304" pitchFamily="18" charset="0"/>
              </a:rPr>
              <a:t>الخرائط المساعدة أو التكميلية</a:t>
            </a:r>
          </a:p>
          <a:p>
            <a:pPr marL="0" indent="0" algn="r" rtl="1">
              <a:buNone/>
            </a:pPr>
            <a:endParaRPr lang="ar-JO" sz="3200" dirty="0">
              <a:latin typeface="Times New Roman" panose="02020603050405020304" pitchFamily="18" charset="0"/>
              <a:cs typeface="Times New Roman" panose="02020603050405020304" pitchFamily="18" charset="0"/>
            </a:endParaRPr>
          </a:p>
          <a:p>
            <a:pPr marL="0" indent="0" algn="r" rtl="1">
              <a:buNone/>
            </a:pPr>
            <a:endParaRPr lang="en-US" sz="32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Autofit/>
          </a:bodyPr>
          <a:lstStyle/>
          <a:p>
            <a:pPr algn="ctr"/>
            <a:r>
              <a:rPr lang="ar-JO" sz="7000" dirty="0" smtClean="0">
                <a:latin typeface="Times New Roman" panose="02020603050405020304" pitchFamily="18" charset="0"/>
                <a:cs typeface="Times New Roman" panose="02020603050405020304" pitchFamily="18" charset="0"/>
              </a:rPr>
              <a:t>أنواع الخرائط التنظيمية</a:t>
            </a:r>
            <a:endParaRPr lang="en-US" sz="7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01AEC4D7-F64D-442C-AA73-89C2C59B2CF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29" y="5445224"/>
            <a:ext cx="1028968" cy="129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3771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05000"/>
            <a:ext cx="8712968" cy="4116288"/>
          </a:xfrm>
        </p:spPr>
        <p:txBody>
          <a:bodyPr>
            <a:normAutofit/>
          </a:bodyPr>
          <a:lstStyle/>
          <a:p>
            <a:pPr algn="r" rtl="1">
              <a:buClr>
                <a:srgbClr val="FFFF00"/>
              </a:buClr>
              <a:buSzPct val="127000"/>
              <a:buFont typeface="Wingdings" panose="05000000000000000000" pitchFamily="2" charset="2"/>
              <a:buChar char="ü"/>
            </a:pPr>
            <a:endParaRPr lang="ar-JO" sz="4400" dirty="0" smtClean="0">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endParaRPr lang="ar-JO" sz="3200" dirty="0">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endParaRPr lang="ar-JO" sz="3200" dirty="0" smtClean="0">
              <a:latin typeface="Times New Roman" panose="02020603050405020304" pitchFamily="18" charset="0"/>
              <a:cs typeface="Times New Roman" panose="02020603050405020304" pitchFamily="18" charset="0"/>
            </a:endParaRPr>
          </a:p>
          <a:p>
            <a:pPr marL="0" indent="0" algn="r" rtl="1">
              <a:buNone/>
            </a:pPr>
            <a:endParaRPr lang="ar-JO" sz="3200" dirty="0">
              <a:latin typeface="Times New Roman" panose="02020603050405020304" pitchFamily="18" charset="0"/>
              <a:cs typeface="Times New Roman" panose="02020603050405020304" pitchFamily="18" charset="0"/>
            </a:endParaRPr>
          </a:p>
          <a:p>
            <a:pPr marL="0" indent="0" algn="r" rtl="1">
              <a:buNone/>
            </a:pP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60648"/>
            <a:ext cx="8136903" cy="6408712"/>
          </a:xfrm>
          <a:prstGeom prst="rect">
            <a:avLst/>
          </a:prstGeom>
        </p:spPr>
      </p:pic>
    </p:spTree>
    <p:extLst>
      <p:ext uri="{BB962C8B-B14F-4D97-AF65-F5344CB8AC3E}">
        <p14:creationId xmlns:p14="http://schemas.microsoft.com/office/powerpoint/2010/main" val="55039458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05000"/>
            <a:ext cx="8712968" cy="4116288"/>
          </a:xfrm>
        </p:spPr>
        <p:txBody>
          <a:bodyPr>
            <a:normAutofit/>
          </a:bodyPr>
          <a:lstStyle/>
          <a:p>
            <a:pPr algn="r" rtl="1">
              <a:buClr>
                <a:srgbClr val="FFFF00"/>
              </a:buClr>
              <a:buSzPct val="127000"/>
              <a:buFont typeface="Wingdings" panose="05000000000000000000" pitchFamily="2" charset="2"/>
              <a:buChar char="ü"/>
            </a:pPr>
            <a:endParaRPr lang="ar-JO" sz="4400" dirty="0" smtClean="0">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endParaRPr lang="ar-JO" sz="3200" dirty="0">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endParaRPr lang="ar-JO" sz="3200" dirty="0" smtClean="0">
              <a:latin typeface="Times New Roman" panose="02020603050405020304" pitchFamily="18" charset="0"/>
              <a:cs typeface="Times New Roman" panose="02020603050405020304" pitchFamily="18" charset="0"/>
            </a:endParaRPr>
          </a:p>
          <a:p>
            <a:pPr marL="0" indent="0" algn="r" rtl="1">
              <a:buNone/>
            </a:pPr>
            <a:endParaRPr lang="ar-JO" sz="3200" dirty="0">
              <a:latin typeface="Times New Roman" panose="02020603050405020304" pitchFamily="18" charset="0"/>
              <a:cs typeface="Times New Roman" panose="02020603050405020304" pitchFamily="18" charset="0"/>
            </a:endParaRPr>
          </a:p>
          <a:p>
            <a:pPr marL="0" indent="0" algn="r" rtl="1">
              <a:buNone/>
            </a:pP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10853"/>
            <a:ext cx="7992887" cy="5598467"/>
          </a:xfrm>
          <a:prstGeom prst="rect">
            <a:avLst/>
          </a:prstGeom>
        </p:spPr>
      </p:pic>
    </p:spTree>
    <p:extLst>
      <p:ext uri="{BB962C8B-B14F-4D97-AF65-F5344CB8AC3E}">
        <p14:creationId xmlns:p14="http://schemas.microsoft.com/office/powerpoint/2010/main" val="68787570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628800"/>
            <a:ext cx="8712968" cy="5112568"/>
          </a:xfrm>
        </p:spPr>
        <p:txBody>
          <a:bodyPr>
            <a:normAutofit/>
          </a:bodyPr>
          <a:lstStyle/>
          <a:p>
            <a:pPr algn="r" rtl="1">
              <a:buClr>
                <a:srgbClr val="FFFF00"/>
              </a:buClr>
              <a:buSzPct val="127000"/>
              <a:buFont typeface="Wingdings" panose="05000000000000000000" pitchFamily="2" charset="2"/>
              <a:buChar char="ü"/>
            </a:pPr>
            <a:r>
              <a:rPr lang="ar-JO" sz="4800" dirty="0" smtClean="0">
                <a:latin typeface="Times New Roman" panose="02020603050405020304" pitchFamily="18" charset="0"/>
                <a:cs typeface="Times New Roman" panose="02020603050405020304" pitchFamily="18" charset="0"/>
              </a:rPr>
              <a:t>الخرائط الرأسية</a:t>
            </a:r>
          </a:p>
          <a:p>
            <a:pPr algn="r" rtl="1">
              <a:buClr>
                <a:srgbClr val="FFFF00"/>
              </a:buClr>
              <a:buSzPct val="127000"/>
              <a:buFont typeface="Wingdings" panose="05000000000000000000" pitchFamily="2" charset="2"/>
              <a:buChar char="ü"/>
            </a:pPr>
            <a:endParaRPr lang="ar-JO" sz="3200" dirty="0">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r>
              <a:rPr lang="ar-JO" sz="4800" dirty="0" smtClean="0">
                <a:latin typeface="Times New Roman" panose="02020603050405020304" pitchFamily="18" charset="0"/>
                <a:cs typeface="Times New Roman" panose="02020603050405020304" pitchFamily="18" charset="0"/>
              </a:rPr>
              <a:t>الخرائط الأفقية</a:t>
            </a:r>
          </a:p>
          <a:p>
            <a:pPr marL="0" indent="0" algn="r" rtl="1">
              <a:buClr>
                <a:srgbClr val="FFFF00"/>
              </a:buClr>
              <a:buSzPct val="127000"/>
              <a:buNone/>
            </a:pPr>
            <a:endParaRPr lang="ar-JO" sz="4800" dirty="0">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r>
              <a:rPr lang="ar-JO" sz="4800" dirty="0" smtClean="0">
                <a:latin typeface="Times New Roman" panose="02020603050405020304" pitchFamily="18" charset="0"/>
                <a:cs typeface="Times New Roman" panose="02020603050405020304" pitchFamily="18" charset="0"/>
              </a:rPr>
              <a:t> الخرائط الدائرية</a:t>
            </a:r>
          </a:p>
          <a:p>
            <a:pPr algn="r" rtl="1">
              <a:buClr>
                <a:srgbClr val="FFFF00"/>
              </a:buClr>
              <a:buSzPct val="127000"/>
              <a:buFont typeface="Wingdings" panose="05000000000000000000" pitchFamily="2" charset="2"/>
              <a:buChar char="ü"/>
            </a:pPr>
            <a:endParaRPr lang="ar-JO" sz="4800" dirty="0" smtClean="0">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endParaRPr lang="ar-JO" sz="4800" dirty="0" smtClean="0">
              <a:latin typeface="Times New Roman" panose="02020603050405020304" pitchFamily="18" charset="0"/>
              <a:cs typeface="Times New Roman" panose="02020603050405020304" pitchFamily="18" charset="0"/>
            </a:endParaRPr>
          </a:p>
          <a:p>
            <a:pPr marL="0" indent="0" algn="r" rtl="1">
              <a:buNone/>
            </a:pPr>
            <a:endParaRPr lang="ar-JO" sz="3200" dirty="0">
              <a:latin typeface="Times New Roman" panose="02020603050405020304" pitchFamily="18" charset="0"/>
              <a:cs typeface="Times New Roman" panose="02020603050405020304" pitchFamily="18" charset="0"/>
            </a:endParaRPr>
          </a:p>
          <a:p>
            <a:pPr marL="0" indent="0" algn="r" rtl="1">
              <a:buNone/>
            </a:pPr>
            <a:endParaRPr lang="en-US" sz="32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539552" y="274638"/>
            <a:ext cx="7992888" cy="1020762"/>
          </a:xfrm>
        </p:spPr>
        <p:txBody>
          <a:bodyPr>
            <a:noAutofit/>
          </a:bodyPr>
          <a:lstStyle/>
          <a:p>
            <a:pPr algn="ctr"/>
            <a:r>
              <a:rPr lang="ar-JO" sz="7000" dirty="0" smtClean="0">
                <a:latin typeface="Times New Roman" panose="02020603050405020304" pitchFamily="18" charset="0"/>
                <a:cs typeface="Times New Roman" panose="02020603050405020304" pitchFamily="18" charset="0"/>
              </a:rPr>
              <a:t>أشكال الخرائط التنظيمية</a:t>
            </a:r>
            <a:endParaRPr lang="en-US" sz="7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01AEC4D7-F64D-442C-AA73-89C2C59B2CF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29" y="5445224"/>
            <a:ext cx="1028968" cy="129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71000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05000"/>
            <a:ext cx="8712968" cy="4116288"/>
          </a:xfrm>
        </p:spPr>
        <p:txBody>
          <a:bodyPr>
            <a:normAutofit/>
          </a:bodyPr>
          <a:lstStyle/>
          <a:p>
            <a:pPr algn="r" rtl="1">
              <a:buClr>
                <a:srgbClr val="FFFF00"/>
              </a:buClr>
              <a:buSzPct val="127000"/>
              <a:buFont typeface="Wingdings" panose="05000000000000000000" pitchFamily="2" charset="2"/>
              <a:buChar char="ü"/>
            </a:pPr>
            <a:endParaRPr lang="ar-JO" sz="4400" dirty="0" smtClean="0">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endParaRPr lang="ar-JO" sz="3200" dirty="0">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endParaRPr lang="ar-JO" sz="3200" dirty="0" smtClean="0">
              <a:latin typeface="Times New Roman" panose="02020603050405020304" pitchFamily="18" charset="0"/>
              <a:cs typeface="Times New Roman" panose="02020603050405020304" pitchFamily="18" charset="0"/>
            </a:endParaRPr>
          </a:p>
          <a:p>
            <a:pPr marL="0" indent="0" algn="r" rtl="1">
              <a:buNone/>
            </a:pPr>
            <a:endParaRPr lang="ar-JO" sz="3200" dirty="0">
              <a:latin typeface="Times New Roman" panose="02020603050405020304" pitchFamily="18" charset="0"/>
              <a:cs typeface="Times New Roman" panose="02020603050405020304" pitchFamily="18" charset="0"/>
            </a:endParaRPr>
          </a:p>
          <a:p>
            <a:pPr marL="0" indent="0" algn="r" rtl="1">
              <a:buNone/>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8352928" cy="6336704"/>
          </a:xfrm>
          <a:prstGeom prst="rect">
            <a:avLst/>
          </a:prstGeom>
        </p:spPr>
      </p:pic>
    </p:spTree>
    <p:extLst>
      <p:ext uri="{BB962C8B-B14F-4D97-AF65-F5344CB8AC3E}">
        <p14:creationId xmlns:p14="http://schemas.microsoft.com/office/powerpoint/2010/main" val="42010868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628800"/>
            <a:ext cx="8712968" cy="5112568"/>
          </a:xfrm>
        </p:spPr>
        <p:txBody>
          <a:bodyPr>
            <a:normAutofit lnSpcReduction="10000"/>
          </a:bodyPr>
          <a:lstStyle/>
          <a:p>
            <a:pPr marL="0" indent="0" algn="r" rtl="1">
              <a:buClr>
                <a:srgbClr val="FFFF00"/>
              </a:buClr>
              <a:buSzPct val="127000"/>
              <a:buNone/>
            </a:pPr>
            <a:r>
              <a:rPr lang="ar-JO" sz="3600" dirty="0">
                <a:latin typeface="Times New Roman" panose="02020603050405020304" pitchFamily="18" charset="0"/>
                <a:cs typeface="Times New Roman" panose="02020603050405020304" pitchFamily="18" charset="0"/>
              </a:rPr>
              <a:t> </a:t>
            </a:r>
            <a:r>
              <a:rPr lang="ar-JO" sz="3600" dirty="0" smtClean="0">
                <a:latin typeface="Times New Roman" panose="02020603050405020304" pitchFamily="18" charset="0"/>
                <a:cs typeface="Times New Roman" panose="02020603050405020304" pitchFamily="18" charset="0"/>
              </a:rPr>
              <a:t> </a:t>
            </a:r>
            <a:r>
              <a:rPr lang="ar-JO" sz="3600" dirty="0" smtClean="0">
                <a:solidFill>
                  <a:srgbClr val="FFFF00"/>
                </a:solidFill>
                <a:latin typeface="Times New Roman" panose="02020603050405020304" pitchFamily="18" charset="0"/>
                <a:cs typeface="Times New Roman" panose="02020603050405020304" pitchFamily="18" charset="0"/>
              </a:rPr>
              <a:t>أداة مكمّلة للخرائط التنظيمية حيث تحوي معلومات تفصيلية ومفسّرة حول + عن الخريطة التنظيمية. ومحتويات الدليل التنظيمي تشمل:</a:t>
            </a:r>
          </a:p>
          <a:p>
            <a:pPr algn="r" rtl="1">
              <a:buClr>
                <a:srgbClr val="FFFF00"/>
              </a:buClr>
              <a:buSzPct val="127000"/>
              <a:buFont typeface="Wingdings" panose="05000000000000000000" pitchFamily="2" charset="2"/>
              <a:buChar char="v"/>
            </a:pPr>
            <a:r>
              <a:rPr lang="ar-JO" sz="2800" dirty="0" smtClean="0">
                <a:latin typeface="Times New Roman" panose="02020603050405020304" pitchFamily="18" charset="0"/>
                <a:cs typeface="Times New Roman" panose="02020603050405020304" pitchFamily="18" charset="0"/>
              </a:rPr>
              <a:t> الأهداف العامة للمنظمة (أو القسم)</a:t>
            </a:r>
          </a:p>
          <a:p>
            <a:pPr algn="r" rtl="1">
              <a:buClr>
                <a:srgbClr val="FFFF00"/>
              </a:buClr>
              <a:buSzPct val="127000"/>
              <a:buFont typeface="Wingdings" panose="05000000000000000000" pitchFamily="2" charset="2"/>
              <a:buChar char="v"/>
            </a:pPr>
            <a:r>
              <a:rPr lang="ar-JO" sz="2800" dirty="0" smtClean="0">
                <a:latin typeface="Times New Roman" panose="02020603050405020304" pitchFamily="18" charset="0"/>
                <a:cs typeface="Times New Roman" panose="02020603050405020304" pitchFamily="18" charset="0"/>
              </a:rPr>
              <a:t>سياسات المنظمة (أو الأقسام) وإجراءاتها</a:t>
            </a:r>
          </a:p>
          <a:p>
            <a:pPr algn="r" rtl="1">
              <a:buClr>
                <a:srgbClr val="FFFF00"/>
              </a:buClr>
              <a:buSzPct val="127000"/>
              <a:buFont typeface="Wingdings" panose="05000000000000000000" pitchFamily="2" charset="2"/>
              <a:buChar char="v"/>
            </a:pPr>
            <a:r>
              <a:rPr lang="ar-JO" sz="2800" dirty="0" smtClean="0">
                <a:latin typeface="Times New Roman" panose="02020603050405020304" pitchFamily="18" charset="0"/>
                <a:cs typeface="Times New Roman" panose="02020603050405020304" pitchFamily="18" charset="0"/>
              </a:rPr>
              <a:t>السلطات والمسؤوليات في المنظمة (أو القسم)</a:t>
            </a:r>
          </a:p>
          <a:p>
            <a:pPr algn="r" rtl="1">
              <a:buClr>
                <a:srgbClr val="FFFF00"/>
              </a:buClr>
              <a:buSzPct val="127000"/>
              <a:buFont typeface="Wingdings" panose="05000000000000000000" pitchFamily="2" charset="2"/>
              <a:buChar char="v"/>
            </a:pPr>
            <a:r>
              <a:rPr lang="ar-JO" sz="2800" dirty="0">
                <a:latin typeface="Times New Roman" panose="02020603050405020304" pitchFamily="18" charset="0"/>
                <a:cs typeface="Times New Roman" panose="02020603050405020304" pitchFamily="18" charset="0"/>
              </a:rPr>
              <a:t> </a:t>
            </a:r>
            <a:r>
              <a:rPr lang="ar-JO" sz="2800" dirty="0" smtClean="0">
                <a:latin typeface="Times New Roman" panose="02020603050405020304" pitchFamily="18" charset="0"/>
                <a:cs typeface="Times New Roman" panose="02020603050405020304" pitchFamily="18" charset="0"/>
              </a:rPr>
              <a:t>الوصوف الوظيفية</a:t>
            </a:r>
          </a:p>
          <a:p>
            <a:pPr algn="r" rtl="1">
              <a:buClr>
                <a:srgbClr val="FFFF00"/>
              </a:buClr>
              <a:buSzPct val="127000"/>
              <a:buFont typeface="Wingdings" panose="05000000000000000000" pitchFamily="2" charset="2"/>
              <a:buChar char="v"/>
            </a:pPr>
            <a:r>
              <a:rPr lang="ar-JO" sz="2800" dirty="0">
                <a:latin typeface="Times New Roman" panose="02020603050405020304" pitchFamily="18" charset="0"/>
                <a:cs typeface="Times New Roman" panose="02020603050405020304" pitchFamily="18" charset="0"/>
              </a:rPr>
              <a:t> </a:t>
            </a:r>
            <a:r>
              <a:rPr lang="ar-JO" sz="2800" dirty="0" smtClean="0">
                <a:latin typeface="Times New Roman" panose="02020603050405020304" pitchFamily="18" charset="0"/>
                <a:cs typeface="Times New Roman" panose="02020603050405020304" pitchFamily="18" charset="0"/>
              </a:rPr>
              <a:t>حجم القوى العاملة في المنظمة ككل أو قسم ما بعينه</a:t>
            </a:r>
          </a:p>
          <a:p>
            <a:pPr algn="r" rtl="1">
              <a:buClr>
                <a:srgbClr val="FFFF00"/>
              </a:buClr>
              <a:buSzPct val="127000"/>
              <a:buFont typeface="Wingdings" panose="05000000000000000000" pitchFamily="2" charset="2"/>
              <a:buChar char="v"/>
            </a:pPr>
            <a:r>
              <a:rPr lang="ar-JO" sz="2800" dirty="0" smtClean="0">
                <a:latin typeface="Times New Roman" panose="02020603050405020304" pitchFamily="18" charset="0"/>
                <a:cs typeface="Times New Roman" panose="02020603050405020304" pitchFamily="18" charset="0"/>
              </a:rPr>
              <a:t>أساليب وأنظمة العمل المتّبعة</a:t>
            </a:r>
          </a:p>
          <a:p>
            <a:pPr marL="0" indent="0" algn="r" rtl="1">
              <a:buClr>
                <a:srgbClr val="FFFF00"/>
              </a:buClr>
              <a:buSzPct val="127000"/>
              <a:buNone/>
            </a:pPr>
            <a:endParaRPr lang="ar-JO" sz="4800" dirty="0" smtClean="0">
              <a:solidFill>
                <a:srgbClr val="FFFF00"/>
              </a:solidFill>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endParaRPr lang="ar-JO" sz="4800" dirty="0" smtClean="0">
              <a:latin typeface="Times New Roman" panose="02020603050405020304" pitchFamily="18" charset="0"/>
              <a:cs typeface="Times New Roman" panose="02020603050405020304" pitchFamily="18" charset="0"/>
            </a:endParaRPr>
          </a:p>
          <a:p>
            <a:pPr marL="0" indent="0" algn="r" rtl="1">
              <a:buNone/>
            </a:pPr>
            <a:endParaRPr lang="ar-JO" sz="3200" dirty="0">
              <a:latin typeface="Times New Roman" panose="02020603050405020304" pitchFamily="18" charset="0"/>
              <a:cs typeface="Times New Roman" panose="02020603050405020304" pitchFamily="18" charset="0"/>
            </a:endParaRPr>
          </a:p>
          <a:p>
            <a:pPr marL="0" indent="0" algn="r" rtl="1">
              <a:buNone/>
            </a:pPr>
            <a:endParaRPr lang="en-US" sz="32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539552" y="274638"/>
            <a:ext cx="7992888" cy="1020762"/>
          </a:xfrm>
        </p:spPr>
        <p:txBody>
          <a:bodyPr>
            <a:noAutofit/>
          </a:bodyPr>
          <a:lstStyle/>
          <a:p>
            <a:pPr algn="ctr"/>
            <a:r>
              <a:rPr lang="ar-JO" sz="7000" dirty="0" smtClean="0">
                <a:latin typeface="Times New Roman" panose="02020603050405020304" pitchFamily="18" charset="0"/>
                <a:cs typeface="Times New Roman" panose="02020603050405020304" pitchFamily="18" charset="0"/>
              </a:rPr>
              <a:t>الدليل التنظيمي</a:t>
            </a:r>
            <a:endParaRPr lang="en-US" sz="7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01AEC4D7-F64D-442C-AA73-89C2C59B2CF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29" y="5445224"/>
            <a:ext cx="1028968" cy="129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94280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628800"/>
            <a:ext cx="8964488" cy="5112568"/>
          </a:xfrm>
        </p:spPr>
        <p:txBody>
          <a:bodyPr>
            <a:normAutofit fontScale="92500" lnSpcReduction="10000"/>
          </a:bodyPr>
          <a:lstStyle/>
          <a:p>
            <a:pPr marL="0" indent="0" algn="r" rtl="1">
              <a:buClr>
                <a:srgbClr val="FFFF00"/>
              </a:buClr>
              <a:buSzPct val="127000"/>
              <a:buNone/>
            </a:pPr>
            <a:r>
              <a:rPr lang="ar-JO" sz="3400" dirty="0">
                <a:latin typeface="Times New Roman" panose="02020603050405020304" pitchFamily="18" charset="0"/>
                <a:cs typeface="Times New Roman" panose="02020603050405020304" pitchFamily="18" charset="0"/>
              </a:rPr>
              <a:t> </a:t>
            </a:r>
            <a:r>
              <a:rPr lang="ar-JO" sz="3400" dirty="0" smtClean="0">
                <a:latin typeface="Times New Roman" panose="02020603050405020304" pitchFamily="18" charset="0"/>
                <a:cs typeface="Times New Roman" panose="02020603050405020304" pitchFamily="18" charset="0"/>
              </a:rPr>
              <a:t> </a:t>
            </a:r>
            <a:r>
              <a:rPr lang="ar-JO" sz="3400" dirty="0" smtClean="0">
                <a:solidFill>
                  <a:srgbClr val="FFFF00"/>
                </a:solidFill>
                <a:latin typeface="Times New Roman" panose="02020603050405020304" pitchFamily="18" charset="0"/>
                <a:cs typeface="Times New Roman" panose="02020603050405020304" pitchFamily="18" charset="0"/>
              </a:rPr>
              <a:t>تصميم الهيكل التنظيمي لأي منظمة او منشأة أعمال ينبغي أن يخضع للمراجعة الدورية. وهذه عملية مضنية ومكلفة ولكن ضرورية وذلك نضمن أن الهيكل يتماشى مع التغييرات البيئية المتسارعة. ومن أسباب إعادة التنظيم:</a:t>
            </a:r>
          </a:p>
          <a:p>
            <a:pPr algn="r" rtl="1">
              <a:buClr>
                <a:srgbClr val="FFFF00"/>
              </a:buClr>
              <a:buSzPct val="127000"/>
              <a:buFont typeface="Wingdings" panose="05000000000000000000" pitchFamily="2" charset="2"/>
              <a:buChar char="v"/>
            </a:pPr>
            <a:r>
              <a:rPr lang="ar-JO" sz="2800" dirty="0" smtClean="0">
                <a:latin typeface="Times New Roman" panose="02020603050405020304" pitchFamily="18" charset="0"/>
                <a:cs typeface="Times New Roman" panose="02020603050405020304" pitchFamily="18" charset="0"/>
              </a:rPr>
              <a:t>تغييرات جوهرية في إستراتيجيات المنظمة</a:t>
            </a:r>
          </a:p>
          <a:p>
            <a:pPr algn="r" rtl="1">
              <a:buClr>
                <a:srgbClr val="FFFF00"/>
              </a:buClr>
              <a:buSzPct val="127000"/>
              <a:buFont typeface="Wingdings" panose="05000000000000000000" pitchFamily="2" charset="2"/>
              <a:buChar char="v"/>
            </a:pPr>
            <a:r>
              <a:rPr lang="ar-JO" sz="2800" dirty="0" smtClean="0">
                <a:latin typeface="Times New Roman" panose="02020603050405020304" pitchFamily="18" charset="0"/>
                <a:cs typeface="Times New Roman" panose="02020603050405020304" pitchFamily="18" charset="0"/>
              </a:rPr>
              <a:t>تباين حجم القوى العاملة وخاصة في الإدارة العليا</a:t>
            </a:r>
          </a:p>
          <a:p>
            <a:pPr algn="r" rtl="1">
              <a:buClr>
                <a:srgbClr val="FFFF00"/>
              </a:buClr>
              <a:buSzPct val="127000"/>
              <a:buFont typeface="Wingdings" panose="05000000000000000000" pitchFamily="2" charset="2"/>
              <a:buChar char="v"/>
            </a:pPr>
            <a:r>
              <a:rPr lang="ar-JO" sz="2800" dirty="0" smtClean="0">
                <a:latin typeface="Times New Roman" panose="02020603050405020304" pitchFamily="18" charset="0"/>
                <a:cs typeface="Times New Roman" panose="02020603050405020304" pitchFamily="18" charset="0"/>
              </a:rPr>
              <a:t>تغييرات في حجم أعمال المنظمة (زيادة ً أو نقصانا ً)</a:t>
            </a:r>
          </a:p>
          <a:p>
            <a:pPr algn="r" rtl="1">
              <a:buClr>
                <a:srgbClr val="FFFF00"/>
              </a:buClr>
              <a:buSzPct val="127000"/>
              <a:buFont typeface="Wingdings" panose="05000000000000000000" pitchFamily="2" charset="2"/>
              <a:buChar char="v"/>
            </a:pPr>
            <a:r>
              <a:rPr lang="ar-JO" sz="2800" dirty="0" smtClean="0">
                <a:latin typeface="Times New Roman" panose="02020603050405020304" pitchFamily="18" charset="0"/>
                <a:cs typeface="Times New Roman" panose="02020603050405020304" pitchFamily="18" charset="0"/>
              </a:rPr>
              <a:t>زيادة فرص وسبل التعاون والتفاعل بين أفراد المنظمة</a:t>
            </a:r>
          </a:p>
          <a:p>
            <a:pPr algn="r" rtl="1">
              <a:buClr>
                <a:srgbClr val="FFFF00"/>
              </a:buClr>
              <a:buSzPct val="127000"/>
              <a:buFont typeface="Wingdings" panose="05000000000000000000" pitchFamily="2" charset="2"/>
              <a:buChar char="v"/>
            </a:pPr>
            <a:r>
              <a:rPr lang="ar-JO" sz="2800" dirty="0">
                <a:latin typeface="Times New Roman" panose="02020603050405020304" pitchFamily="18" charset="0"/>
                <a:cs typeface="Times New Roman" panose="02020603050405020304" pitchFamily="18" charset="0"/>
              </a:rPr>
              <a:t> </a:t>
            </a:r>
            <a:r>
              <a:rPr lang="ar-JO" sz="2800" dirty="0" smtClean="0">
                <a:latin typeface="Times New Roman" panose="02020603050405020304" pitchFamily="18" charset="0"/>
                <a:cs typeface="Times New Roman" panose="02020603050405020304" pitchFamily="18" charset="0"/>
              </a:rPr>
              <a:t>تغييرات حادة في البيئة كطبيعة الزبائن أو أذواقهم أو التكنولوجيا المستخدمة</a:t>
            </a:r>
          </a:p>
          <a:p>
            <a:pPr algn="r" rtl="1">
              <a:buClr>
                <a:srgbClr val="FFFF00"/>
              </a:buClr>
              <a:buSzPct val="127000"/>
              <a:buFont typeface="Wingdings" panose="05000000000000000000" pitchFamily="2" charset="2"/>
              <a:buChar char="v"/>
            </a:pPr>
            <a:r>
              <a:rPr lang="ar-JO" sz="2800" dirty="0" smtClean="0">
                <a:latin typeface="Times New Roman" panose="02020603050405020304" pitchFamily="18" charset="0"/>
                <a:cs typeface="Times New Roman" panose="02020603050405020304" pitchFamily="18" charset="0"/>
              </a:rPr>
              <a:t>قصور العمليات أو نقصها داخل المنظمة (كناتج من أحد الأسباب بأعلاه)</a:t>
            </a:r>
          </a:p>
          <a:p>
            <a:pPr marL="0" indent="0" algn="r" rtl="1">
              <a:buClr>
                <a:srgbClr val="FFFF00"/>
              </a:buClr>
              <a:buSzPct val="127000"/>
              <a:buNone/>
            </a:pPr>
            <a:endParaRPr lang="ar-JO" sz="4800" dirty="0" smtClean="0">
              <a:solidFill>
                <a:srgbClr val="FFFF00"/>
              </a:solidFill>
              <a:latin typeface="Times New Roman" panose="02020603050405020304" pitchFamily="18" charset="0"/>
              <a:cs typeface="Times New Roman" panose="02020603050405020304" pitchFamily="18" charset="0"/>
            </a:endParaRPr>
          </a:p>
          <a:p>
            <a:pPr algn="r" rtl="1">
              <a:buClr>
                <a:srgbClr val="FFFF00"/>
              </a:buClr>
              <a:buSzPct val="127000"/>
              <a:buFont typeface="Wingdings" panose="05000000000000000000" pitchFamily="2" charset="2"/>
              <a:buChar char="ü"/>
            </a:pPr>
            <a:endParaRPr lang="ar-JO" sz="4800" dirty="0" smtClean="0">
              <a:latin typeface="Times New Roman" panose="02020603050405020304" pitchFamily="18" charset="0"/>
              <a:cs typeface="Times New Roman" panose="02020603050405020304" pitchFamily="18" charset="0"/>
            </a:endParaRPr>
          </a:p>
          <a:p>
            <a:pPr marL="0" indent="0" algn="r" rtl="1">
              <a:buNone/>
            </a:pPr>
            <a:endParaRPr lang="ar-JO" sz="3200" dirty="0">
              <a:latin typeface="Times New Roman" panose="02020603050405020304" pitchFamily="18" charset="0"/>
              <a:cs typeface="Times New Roman" panose="02020603050405020304" pitchFamily="18" charset="0"/>
            </a:endParaRPr>
          </a:p>
          <a:p>
            <a:pPr marL="0" indent="0" algn="r" rtl="1">
              <a:buNone/>
            </a:pPr>
            <a:endParaRPr lang="en-US" sz="32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539552" y="274638"/>
            <a:ext cx="7992888" cy="1020762"/>
          </a:xfrm>
        </p:spPr>
        <p:txBody>
          <a:bodyPr>
            <a:noAutofit/>
          </a:bodyPr>
          <a:lstStyle/>
          <a:p>
            <a:pPr algn="ctr"/>
            <a:r>
              <a:rPr lang="ar-JO" sz="7000" dirty="0" smtClean="0">
                <a:latin typeface="Times New Roman" panose="02020603050405020304" pitchFamily="18" charset="0"/>
                <a:cs typeface="Times New Roman" panose="02020603050405020304" pitchFamily="18" charset="0"/>
              </a:rPr>
              <a:t>إعادة التنظيم وأسبابه</a:t>
            </a:r>
            <a:endParaRPr lang="en-US" sz="7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01AEC4D7-F64D-442C-AA73-89C2C59B2CF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14" y="5517232"/>
            <a:ext cx="737170" cy="1146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86529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50" y="1628800"/>
            <a:ext cx="8955846" cy="5449416"/>
          </a:xfrm>
        </p:spPr>
        <p:txBody>
          <a:bodyPr>
            <a:normAutofit/>
          </a:bodyPr>
          <a:lstStyle/>
          <a:p>
            <a:pPr marL="742950" marR="0" indent="-742950" algn="just" rtl="1">
              <a:spcBef>
                <a:spcPts val="0"/>
              </a:spcBef>
              <a:spcAft>
                <a:spcPts val="1800"/>
              </a:spcAft>
              <a:buClr>
                <a:srgbClr val="FFFF00"/>
              </a:buClr>
              <a:buSzPct val="110000"/>
              <a:buFont typeface="Wingdings 3" panose="05040102010807070707" pitchFamily="18" charset="2"/>
              <a:buAutoNum type="arabicParenR"/>
            </a:pPr>
            <a:r>
              <a:rPr lang="ar-JO" sz="3500" i="1" spc="-25" dirty="0">
                <a:latin typeface="Arial" panose="020B0604020202020204" pitchFamily="34" charset="0"/>
                <a:ea typeface="Times New Roman" panose="02020603050405020304" pitchFamily="18" charset="0"/>
                <a:cs typeface="Times New Roman" panose="02020603050405020304" pitchFamily="18" charset="0"/>
              </a:rPr>
              <a:t>تعريف الهياكل التنظيمية والعوامل المؤثرة على تصميمها</a:t>
            </a:r>
          </a:p>
          <a:p>
            <a:pPr marL="742950" indent="-742950" algn="just" rtl="1">
              <a:spcBef>
                <a:spcPts val="0"/>
              </a:spcBef>
              <a:spcAft>
                <a:spcPts val="1800"/>
              </a:spcAft>
              <a:buClr>
                <a:srgbClr val="FFFF00"/>
              </a:buClr>
              <a:buSzPct val="110000"/>
              <a:buFont typeface="Wingdings 3" panose="05040102010807070707" pitchFamily="18" charset="2"/>
              <a:buAutoNum type="arabicParenR"/>
            </a:pPr>
            <a:r>
              <a:rPr lang="ar-JO" sz="3500" i="1" spc="-25" dirty="0">
                <a:latin typeface="Arial" panose="020B0604020202020204" pitchFamily="34" charset="0"/>
                <a:ea typeface="Times New Roman" panose="02020603050405020304" pitchFamily="18" charset="0"/>
                <a:cs typeface="Times New Roman" panose="02020603050405020304" pitchFamily="18" charset="0"/>
              </a:rPr>
              <a:t>معرفة نماذج الهياكل التنظيمية المختلفة </a:t>
            </a:r>
          </a:p>
          <a:p>
            <a:pPr marL="742950" marR="0" indent="-742950" algn="just" rtl="1">
              <a:spcBef>
                <a:spcPts val="0"/>
              </a:spcBef>
              <a:spcAft>
                <a:spcPts val="1800"/>
              </a:spcAft>
              <a:buClr>
                <a:srgbClr val="FFFF00"/>
              </a:buClr>
              <a:buSzPct val="110000"/>
              <a:buFont typeface="Wingdings 3" panose="05040102010807070707" pitchFamily="18" charset="2"/>
              <a:buAutoNum type="arabicParenR"/>
            </a:pPr>
            <a:r>
              <a:rPr lang="ar-JO" sz="3500" i="1" spc="-25" dirty="0">
                <a:latin typeface="Arial" panose="020B0604020202020204" pitchFamily="34" charset="0"/>
                <a:ea typeface="Times New Roman" panose="02020603050405020304" pitchFamily="18" charset="0"/>
                <a:cs typeface="Times New Roman" panose="02020603050405020304" pitchFamily="18" charset="0"/>
              </a:rPr>
              <a:t>كيفية اختيار الهيكل التنظيمي المناسب للمنظمة</a:t>
            </a:r>
          </a:p>
          <a:p>
            <a:pPr marL="742950" indent="-742950" algn="just" rtl="1">
              <a:spcBef>
                <a:spcPts val="0"/>
              </a:spcBef>
              <a:spcAft>
                <a:spcPts val="1800"/>
              </a:spcAft>
              <a:buClr>
                <a:srgbClr val="FFFF00"/>
              </a:buClr>
              <a:buSzPct val="110000"/>
              <a:buFont typeface="Wingdings 3" panose="05040102010807070707" pitchFamily="18" charset="2"/>
              <a:buAutoNum type="arabicParenR"/>
            </a:pPr>
            <a:r>
              <a:rPr lang="ar-JO" sz="3500" spc="-25" dirty="0" smtClean="0">
                <a:latin typeface="Arial" panose="020B0604020202020204" pitchFamily="34" charset="0"/>
                <a:ea typeface="Times New Roman" panose="02020603050405020304" pitchFamily="18" charset="0"/>
                <a:cs typeface="Times New Roman" panose="02020603050405020304" pitchFamily="18" charset="0"/>
              </a:rPr>
              <a:t>أسس </a:t>
            </a:r>
            <a:r>
              <a:rPr lang="ar-JO" sz="3500" spc="-25" dirty="0">
                <a:latin typeface="Arial" panose="020B0604020202020204" pitchFamily="34" charset="0"/>
                <a:ea typeface="Times New Roman" panose="02020603050405020304" pitchFamily="18" charset="0"/>
                <a:cs typeface="Times New Roman" panose="02020603050405020304" pitchFamily="18" charset="0"/>
              </a:rPr>
              <a:t>التقسيم</a:t>
            </a:r>
            <a:r>
              <a:rPr lang="ar-JO" sz="3500" spc="-25" dirty="0" smtClean="0">
                <a:latin typeface="Arial" panose="020B0604020202020204" pitchFamily="34" charset="0"/>
                <a:ea typeface="Times New Roman" panose="02020603050405020304" pitchFamily="18" charset="0"/>
                <a:cs typeface="Times New Roman" panose="02020603050405020304" pitchFamily="18" charset="0"/>
              </a:rPr>
              <a:t> التنظيمي المختلفة ومزايا/عيوب كل منها</a:t>
            </a:r>
            <a:endParaRPr lang="ar-JO" sz="3500" spc="-25" dirty="0">
              <a:latin typeface="Arial" panose="020B0604020202020204" pitchFamily="34" charset="0"/>
              <a:ea typeface="Times New Roman" panose="02020603050405020304" pitchFamily="18" charset="0"/>
              <a:cs typeface="Times New Roman" panose="02020603050405020304" pitchFamily="18" charset="0"/>
            </a:endParaRPr>
          </a:p>
          <a:p>
            <a:pPr marL="742950" marR="0" indent="-742950" algn="just" rtl="1">
              <a:spcBef>
                <a:spcPts val="0"/>
              </a:spcBef>
              <a:spcAft>
                <a:spcPts val="1800"/>
              </a:spcAft>
              <a:buClr>
                <a:srgbClr val="FFFF00"/>
              </a:buClr>
              <a:buSzPct val="110000"/>
              <a:buFont typeface="Wingdings 3" panose="05040102010807070707" pitchFamily="18" charset="2"/>
              <a:buAutoNum type="arabicParenR"/>
            </a:pPr>
            <a:r>
              <a:rPr lang="ar-JO" sz="3500" spc="-25" dirty="0">
                <a:latin typeface="Arial" panose="020B0604020202020204" pitchFamily="34" charset="0"/>
                <a:ea typeface="Times New Roman" panose="02020603050405020304" pitchFamily="18" charset="0"/>
                <a:cs typeface="Times New Roman" panose="02020603050405020304" pitchFamily="18" charset="0"/>
              </a:rPr>
              <a:t>ماهية الخرائط التنظيمية والدليل التنظيمي</a:t>
            </a:r>
          </a:p>
          <a:p>
            <a:pPr marL="742950" indent="-742950" algn="just" rtl="1">
              <a:spcBef>
                <a:spcPts val="0"/>
              </a:spcBef>
              <a:spcAft>
                <a:spcPts val="1800"/>
              </a:spcAft>
              <a:buClr>
                <a:srgbClr val="FFFF00"/>
              </a:buClr>
              <a:buSzPct val="110000"/>
              <a:buFont typeface="Wingdings 3" panose="05040102010807070707" pitchFamily="18" charset="2"/>
              <a:buAutoNum type="arabicParenR"/>
            </a:pPr>
            <a:r>
              <a:rPr lang="ar-JO" sz="3500" spc="-25" dirty="0">
                <a:latin typeface="Arial" panose="020B0604020202020204" pitchFamily="34" charset="0"/>
                <a:ea typeface="Times New Roman" panose="02020603050405020304" pitchFamily="18" charset="0"/>
                <a:cs typeface="Times New Roman" panose="02020603050405020304" pitchFamily="18" charset="0"/>
              </a:rPr>
              <a:t>كيفية إعادة التنظيم والأسباب الموجبة له</a:t>
            </a:r>
          </a:p>
          <a:p>
            <a:pPr marL="742950" marR="0" indent="-742950" algn="just" rtl="1">
              <a:spcBef>
                <a:spcPts val="0"/>
              </a:spcBef>
              <a:spcAft>
                <a:spcPts val="1800"/>
              </a:spcAft>
              <a:buAutoNum type="arabicParenR"/>
            </a:pPr>
            <a:endParaRPr lang="ar-JO" sz="3500" spc="-25"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rtl="1">
              <a:spcBef>
                <a:spcPts val="0"/>
              </a:spcBef>
              <a:spcAft>
                <a:spcPts val="1800"/>
              </a:spcAft>
              <a:buNone/>
            </a:pPr>
            <a:endParaRPr lang="ar-JO" sz="3500" spc="-25"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indent="-742950" algn="just" rtl="1">
              <a:spcBef>
                <a:spcPts val="0"/>
              </a:spcBef>
              <a:spcAft>
                <a:spcPts val="1800"/>
              </a:spcAft>
              <a:buAutoNum type="arabicParenR"/>
            </a:pPr>
            <a:endParaRPr lang="en-US" sz="3500" spc="-25"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128680" y="332656"/>
            <a:ext cx="6859785" cy="1020762"/>
          </a:xfrm>
        </p:spPr>
        <p:txBody>
          <a:bodyPr>
            <a:normAutofit/>
          </a:bodyPr>
          <a:lstStyle/>
          <a:p>
            <a:pPr marL="0" marR="0" algn="r" rtl="1">
              <a:spcBef>
                <a:spcPts val="0"/>
              </a:spcBef>
              <a:spcAft>
                <a:spcPts val="0"/>
              </a:spcAft>
            </a:pPr>
            <a:r>
              <a:rPr lang="ar-JO" altLang="en-US" sz="6000" b="1" spc="-25" dirty="0" smtClean="0">
                <a:latin typeface="Arial" panose="020B0604020202020204" pitchFamily="34" charset="0"/>
                <a:ea typeface="Times New Roman" panose="02020603050405020304" pitchFamily="18" charset="0"/>
                <a:cs typeface="Simplified Arabic" panose="02020603050405020304" pitchFamily="18" charset="-78"/>
              </a:rPr>
              <a:t>الأهداف </a:t>
            </a:r>
            <a:r>
              <a:rPr lang="ar-JO" altLang="en-US" sz="6000" b="1" spc="-25" dirty="0">
                <a:latin typeface="Arial" panose="020B0604020202020204" pitchFamily="34" charset="0"/>
                <a:ea typeface="Times New Roman" panose="02020603050405020304" pitchFamily="18" charset="0"/>
                <a:cs typeface="Simplified Arabic" panose="02020603050405020304" pitchFamily="18" charset="-78"/>
              </a:rPr>
              <a:t>التعليمية </a:t>
            </a:r>
            <a:endParaRPr lang="en-US" sz="6000" b="1" spc="-25" dirty="0">
              <a:latin typeface="Arial" panose="020B0604020202020204" pitchFamily="34" charset="0"/>
              <a:ea typeface="Times New Roman" panose="02020603050405020304" pitchFamily="18" charset="0"/>
              <a:cs typeface="Simplified Arabic" panose="02020603050405020304" pitchFamily="18" charset="-78"/>
            </a:endParaRPr>
          </a:p>
        </p:txBody>
      </p:sp>
      <p:pic>
        <p:nvPicPr>
          <p:cNvPr id="4" name="Picture 3">
            <a:extLst>
              <a:ext uri="{FF2B5EF4-FFF2-40B4-BE49-F238E27FC236}">
                <a16:creationId xmlns:a16="http://schemas.microsoft.com/office/drawing/2014/main" xmlns="" id="{12B213B1-D7AC-4CE9-A15F-B7AE82D7F48C}"/>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650" y="5301208"/>
            <a:ext cx="1611030" cy="144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693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25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25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260648"/>
            <a:ext cx="8229600" cy="1143000"/>
          </a:xfrm>
        </p:spPr>
        <p:txBody>
          <a:bodyPr>
            <a:normAutofit/>
          </a:bodyPr>
          <a:lstStyle/>
          <a:p>
            <a:pPr algn="ctr">
              <a:defRPr/>
            </a:pPr>
            <a:r>
              <a:rPr lang="ar-JO" sz="7200" b="1" spc="-25" dirty="0" smtClean="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شكرًا </a:t>
            </a:r>
            <a:r>
              <a:rPr lang="ar-JO" sz="7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rPr>
              <a:t>لحسن استماعكم</a:t>
            </a:r>
            <a:endParaRPr lang="en-US" sz="7200" b="1" spc="-25" dirty="0">
              <a:solidFill>
                <a:srgbClr val="FFFF00"/>
              </a:solidFill>
              <a:latin typeface="Arial" panose="020B0604020202020204" pitchFamily="34" charset="0"/>
              <a:ea typeface="Times New Roman" panose="02020603050405020304" pitchFamily="18" charset="0"/>
              <a:cs typeface="Simplified Arabic" panose="02020603050405020304" pitchFamily="18" charset="-78"/>
            </a:endParaRPr>
          </a:p>
        </p:txBody>
      </p:sp>
      <p:pic>
        <p:nvPicPr>
          <p:cNvPr id="3379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2938590"/>
            <a:ext cx="4320480" cy="2938682"/>
          </a:xfrm>
          <a:noFill/>
        </p:spPr>
      </p:pic>
    </p:spTree>
    <p:extLst>
      <p:ext uri="{BB962C8B-B14F-4D97-AF65-F5344CB8AC3E}">
        <p14:creationId xmlns:p14="http://schemas.microsoft.com/office/powerpoint/2010/main" val="274606713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274638"/>
            <a:ext cx="7776864" cy="1020762"/>
          </a:xfrm>
        </p:spPr>
        <p:txBody>
          <a:bodyPr>
            <a:normAutofit/>
          </a:bodyPr>
          <a:lstStyle/>
          <a:p>
            <a:pPr algn="ctr" rtl="1"/>
            <a:r>
              <a:rPr lang="ar-JO" sz="6000" dirty="0" smtClean="0">
                <a:latin typeface="Times New Roman" panose="02020603050405020304" pitchFamily="18" charset="0"/>
                <a:cs typeface="Times New Roman" panose="02020603050405020304" pitchFamily="18" charset="0"/>
              </a:rPr>
              <a:t>التقسيم التنظيمي</a:t>
            </a:r>
            <a:endParaRPr lang="en-US" sz="60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107504" y="1772816"/>
            <a:ext cx="8928992" cy="4896544"/>
          </a:xfrm>
        </p:spPr>
        <p:txBody>
          <a:bodyPr>
            <a:noAutofit/>
          </a:bodyPr>
          <a:lstStyle/>
          <a:p>
            <a:pPr marL="0" indent="0" algn="r" rtl="1">
              <a:buNone/>
            </a:pPr>
            <a:r>
              <a:rPr lang="ar-JO" sz="2800" dirty="0" smtClean="0">
                <a:latin typeface="Times New Roman" panose="02020603050405020304" pitchFamily="18" charset="0"/>
                <a:cs typeface="Times New Roman" panose="02020603050405020304" pitchFamily="18" charset="0"/>
              </a:rPr>
              <a:t>يمكن لمنظمة الأعمال اعتماد عدة طرق في تقسيمها لأوجه نشاطاتها على هيئة إدارات وأقسام تنظيمية. هذه الطرق التي يتم من خلالها التقسيم التنظيمي هي:</a:t>
            </a:r>
          </a:p>
          <a:p>
            <a:pPr marL="0" indent="0" algn="r" rtl="1">
              <a:buNone/>
            </a:pPr>
            <a:r>
              <a:rPr lang="ar-JO" sz="2600" dirty="0" smtClean="0">
                <a:latin typeface="Times New Roman" panose="02020603050405020304" pitchFamily="18" charset="0"/>
                <a:cs typeface="Times New Roman" panose="02020603050405020304" pitchFamily="18" charset="0"/>
              </a:rPr>
              <a:t>1- التقسيم وفقًا إلى الوظيفة</a:t>
            </a:r>
          </a:p>
          <a:p>
            <a:pPr marL="0" indent="0" algn="r" rtl="1">
              <a:buNone/>
            </a:pPr>
            <a:r>
              <a:rPr lang="ar-JO" sz="2600" dirty="0" smtClean="0">
                <a:latin typeface="Times New Roman" panose="02020603050405020304" pitchFamily="18" charset="0"/>
                <a:cs typeface="Times New Roman" panose="02020603050405020304" pitchFamily="18" charset="0"/>
              </a:rPr>
              <a:t>2- التقسيم </a:t>
            </a:r>
            <a:r>
              <a:rPr lang="ar-JO" sz="2600" dirty="0">
                <a:latin typeface="Times New Roman" panose="02020603050405020304" pitchFamily="18" charset="0"/>
                <a:cs typeface="Times New Roman" panose="02020603050405020304" pitchFamily="18" charset="0"/>
              </a:rPr>
              <a:t>وفقًا إلى </a:t>
            </a:r>
            <a:r>
              <a:rPr lang="ar-JO" sz="2600" dirty="0" smtClean="0">
                <a:latin typeface="Times New Roman" panose="02020603050405020304" pitchFamily="18" charset="0"/>
                <a:cs typeface="Times New Roman" panose="02020603050405020304" pitchFamily="18" charset="0"/>
              </a:rPr>
              <a:t>السلعة/الخدمة المقدّمة</a:t>
            </a:r>
          </a:p>
          <a:p>
            <a:pPr marL="0" indent="0" algn="r" rtl="1">
              <a:buNone/>
            </a:pPr>
            <a:r>
              <a:rPr lang="ar-JO" sz="2600" dirty="0" smtClean="0">
                <a:latin typeface="Times New Roman" panose="02020603050405020304" pitchFamily="18" charset="0"/>
                <a:cs typeface="Times New Roman" panose="02020603050405020304" pitchFamily="18" charset="0"/>
              </a:rPr>
              <a:t>3- التقسيم </a:t>
            </a:r>
            <a:r>
              <a:rPr lang="ar-JO" sz="2600" dirty="0">
                <a:latin typeface="Times New Roman" panose="02020603050405020304" pitchFamily="18" charset="0"/>
                <a:cs typeface="Times New Roman" panose="02020603050405020304" pitchFamily="18" charset="0"/>
              </a:rPr>
              <a:t>وفقًا إلى </a:t>
            </a:r>
            <a:r>
              <a:rPr lang="ar-JO" sz="2600" dirty="0" smtClean="0">
                <a:latin typeface="Times New Roman" panose="02020603050405020304" pitchFamily="18" charset="0"/>
                <a:cs typeface="Times New Roman" panose="02020603050405020304" pitchFamily="18" charset="0"/>
              </a:rPr>
              <a:t>الزبائن/العملاء</a:t>
            </a:r>
          </a:p>
          <a:p>
            <a:pPr marL="0" indent="0" algn="r" rtl="1">
              <a:buNone/>
            </a:pPr>
            <a:r>
              <a:rPr lang="ar-JO" sz="2600" dirty="0" smtClean="0">
                <a:latin typeface="Times New Roman" panose="02020603050405020304" pitchFamily="18" charset="0"/>
                <a:cs typeface="Times New Roman" panose="02020603050405020304" pitchFamily="18" charset="0"/>
              </a:rPr>
              <a:t>4- التقسيم </a:t>
            </a:r>
            <a:r>
              <a:rPr lang="ar-JO" sz="2600" dirty="0">
                <a:latin typeface="Times New Roman" panose="02020603050405020304" pitchFamily="18" charset="0"/>
                <a:cs typeface="Times New Roman" panose="02020603050405020304" pitchFamily="18" charset="0"/>
              </a:rPr>
              <a:t>وفقًا إلى </a:t>
            </a:r>
            <a:r>
              <a:rPr lang="ar-JO" sz="2600" dirty="0" smtClean="0">
                <a:latin typeface="Times New Roman" panose="02020603050405020304" pitchFamily="18" charset="0"/>
                <a:cs typeface="Times New Roman" panose="02020603050405020304" pitchFamily="18" charset="0"/>
              </a:rPr>
              <a:t>مرجلة العمل (أو التصنيع)</a:t>
            </a:r>
          </a:p>
          <a:p>
            <a:pPr marL="0" indent="0" algn="r" rtl="1">
              <a:buNone/>
            </a:pPr>
            <a:r>
              <a:rPr lang="ar-JO" sz="2600" dirty="0" smtClean="0">
                <a:latin typeface="Times New Roman" panose="02020603050405020304" pitchFamily="18" charset="0"/>
                <a:cs typeface="Times New Roman" panose="02020603050405020304" pitchFamily="18" charset="0"/>
              </a:rPr>
              <a:t>5- التقسيم </a:t>
            </a:r>
            <a:r>
              <a:rPr lang="ar-JO" sz="2600" dirty="0">
                <a:latin typeface="Times New Roman" panose="02020603050405020304" pitchFamily="18" charset="0"/>
                <a:cs typeface="Times New Roman" panose="02020603050405020304" pitchFamily="18" charset="0"/>
              </a:rPr>
              <a:t>وفقًا إلى </a:t>
            </a:r>
            <a:r>
              <a:rPr lang="ar-JO" sz="2600" dirty="0" smtClean="0">
                <a:latin typeface="Times New Roman" panose="02020603050405020304" pitchFamily="18" charset="0"/>
                <a:cs typeface="Times New Roman" panose="02020603050405020304" pitchFamily="18" charset="0"/>
              </a:rPr>
              <a:t>الموقع أو المكان</a:t>
            </a:r>
          </a:p>
          <a:p>
            <a:pPr marL="0" indent="0" algn="r" rtl="1">
              <a:buNone/>
            </a:pPr>
            <a:r>
              <a:rPr lang="ar-JO" sz="2600" dirty="0" smtClean="0">
                <a:latin typeface="Times New Roman" panose="02020603050405020304" pitchFamily="18" charset="0"/>
                <a:cs typeface="Times New Roman" panose="02020603050405020304" pitchFamily="18" charset="0"/>
              </a:rPr>
              <a:t>6- التقسيم </a:t>
            </a:r>
            <a:r>
              <a:rPr lang="ar-JO" sz="2600" dirty="0">
                <a:latin typeface="Times New Roman" panose="02020603050405020304" pitchFamily="18" charset="0"/>
                <a:cs typeface="Times New Roman" panose="02020603050405020304" pitchFamily="18" charset="0"/>
              </a:rPr>
              <a:t>وفقًا إلى </a:t>
            </a:r>
            <a:r>
              <a:rPr lang="ar-JO" sz="2600" dirty="0" smtClean="0">
                <a:latin typeface="Times New Roman" panose="02020603050405020304" pitchFamily="18" charset="0"/>
                <a:cs typeface="Times New Roman" panose="02020603050405020304" pitchFamily="18" charset="0"/>
              </a:rPr>
              <a:t>زمن العمل</a:t>
            </a:r>
          </a:p>
          <a:p>
            <a:pPr marL="0" indent="0" algn="r" rtl="1">
              <a:buNone/>
            </a:pPr>
            <a:r>
              <a:rPr lang="ar-JO" sz="2600" dirty="0" smtClean="0">
                <a:latin typeface="Times New Roman" panose="02020603050405020304" pitchFamily="18" charset="0"/>
                <a:cs typeface="Times New Roman" panose="02020603050405020304" pitchFamily="18" charset="0"/>
              </a:rPr>
              <a:t>7- التقسيم المختلط (أو المركّب)</a:t>
            </a:r>
          </a:p>
          <a:p>
            <a:pPr marL="0" indent="0" algn="r" rtl="1">
              <a:buNone/>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01AEC4D7-F64D-442C-AA73-89C2C59B2CFE}"/>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429" y="5445224"/>
            <a:ext cx="1028968" cy="129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65659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024" y="692696"/>
            <a:ext cx="7875424" cy="5616624"/>
          </a:xfrm>
        </p:spPr>
      </p:pic>
    </p:spTree>
    <p:extLst>
      <p:ext uri="{BB962C8B-B14F-4D97-AF65-F5344CB8AC3E}">
        <p14:creationId xmlns:p14="http://schemas.microsoft.com/office/powerpoint/2010/main" val="399800166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656" y="620688"/>
            <a:ext cx="7880792" cy="6002194"/>
          </a:xfrm>
        </p:spPr>
      </p:pic>
    </p:spTree>
    <p:extLst>
      <p:ext uri="{BB962C8B-B14F-4D97-AF65-F5344CB8AC3E}">
        <p14:creationId xmlns:p14="http://schemas.microsoft.com/office/powerpoint/2010/main" val="387938153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476672"/>
            <a:ext cx="8208911" cy="5904655"/>
          </a:xfrm>
        </p:spPr>
      </p:pic>
    </p:spTree>
    <p:extLst>
      <p:ext uri="{BB962C8B-B14F-4D97-AF65-F5344CB8AC3E}">
        <p14:creationId xmlns:p14="http://schemas.microsoft.com/office/powerpoint/2010/main" val="367796528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548680"/>
            <a:ext cx="8496943" cy="5472608"/>
          </a:xfrm>
        </p:spPr>
      </p:pic>
    </p:spTree>
    <p:extLst>
      <p:ext uri="{BB962C8B-B14F-4D97-AF65-F5344CB8AC3E}">
        <p14:creationId xmlns:p14="http://schemas.microsoft.com/office/powerpoint/2010/main" val="385609061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556" y="548680"/>
            <a:ext cx="8878931" cy="5400599"/>
          </a:xfrm>
        </p:spPr>
      </p:pic>
    </p:spTree>
    <p:extLst>
      <p:ext uri="{BB962C8B-B14F-4D97-AF65-F5344CB8AC3E}">
        <p14:creationId xmlns:p14="http://schemas.microsoft.com/office/powerpoint/2010/main" val="409149044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04664"/>
            <a:ext cx="8064896" cy="6048672"/>
          </a:xfrm>
        </p:spPr>
      </p:pic>
    </p:spTree>
    <p:extLst>
      <p:ext uri="{BB962C8B-B14F-4D97-AF65-F5344CB8AC3E}">
        <p14:creationId xmlns:p14="http://schemas.microsoft.com/office/powerpoint/2010/main" val="47515400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2">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Student presentation" id="{61936DD2-5F1E-4CE5-AB4B-725D35FC9179}" vid="{60FEA300-D151-4B21-9955-901AC34D046A}"/>
    </a:ext>
  </a:extLst>
</a:theme>
</file>

<file path=docProps/app.xml><?xml version="1.0" encoding="utf-8"?>
<Properties xmlns="http://schemas.openxmlformats.org/officeDocument/2006/extended-properties" xmlns:vt="http://schemas.openxmlformats.org/officeDocument/2006/docPropsVTypes">
  <Template/>
  <TotalTime>1670</TotalTime>
  <Words>387</Words>
  <Application>Microsoft Office PowerPoint</Application>
  <PresentationFormat>On-screen Show (4:3)</PresentationFormat>
  <Paragraphs>82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Student presentation</vt:lpstr>
      <vt:lpstr>مقدمة في الإدارة</vt:lpstr>
      <vt:lpstr>الأهداف التعليمية </vt:lpstr>
      <vt:lpstr>التقسيم التنظيمي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الخرائط التنظيمية</vt:lpstr>
      <vt:lpstr>أنواع الخرائط التنظيمية</vt:lpstr>
      <vt:lpstr>PowerPoint Presentation</vt:lpstr>
      <vt:lpstr>PowerPoint Presentation</vt:lpstr>
      <vt:lpstr>أشكال الخرائط التنظيمية</vt:lpstr>
      <vt:lpstr>PowerPoint Presentation</vt:lpstr>
      <vt:lpstr>الدليل التنظيمي</vt:lpstr>
      <vt:lpstr>إعادة التنظيم وأسبابه</vt:lpstr>
      <vt:lpstr>شكرًا لحسن استماعكم</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Philad</cp:lastModifiedBy>
  <cp:revision>168</cp:revision>
  <dcterms:created xsi:type="dcterms:W3CDTF">2017-07-08T08:19:39Z</dcterms:created>
  <dcterms:modified xsi:type="dcterms:W3CDTF">2018-11-14T09:45:18Z</dcterms:modified>
</cp:coreProperties>
</file>