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32" r:id="rId1"/>
  </p:sldMasterIdLst>
  <p:sldIdLst>
    <p:sldId id="333" r:id="rId2"/>
    <p:sldId id="313" r:id="rId3"/>
    <p:sldId id="340" r:id="rId4"/>
    <p:sldId id="350" r:id="rId5"/>
    <p:sldId id="356" r:id="rId6"/>
    <p:sldId id="357" r:id="rId7"/>
    <p:sldId id="358" r:id="rId8"/>
    <p:sldId id="359" r:id="rId9"/>
    <p:sldId id="360" r:id="rId10"/>
    <p:sldId id="361" r:id="rId11"/>
    <p:sldId id="355" r:id="rId12"/>
    <p:sldId id="362" r:id="rId13"/>
    <p:sldId id="363" r:id="rId14"/>
    <p:sldId id="364" r:id="rId15"/>
    <p:sldId id="365" r:id="rId16"/>
    <p:sldId id="366" r:id="rId17"/>
    <p:sldId id="367" r:id="rId18"/>
    <p:sldId id="368" r:id="rId19"/>
    <p:sldId id="369" r:id="rId20"/>
    <p:sldId id="370" r:id="rId21"/>
    <p:sldId id="318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D99927"/>
    <a:srgbClr val="3D6380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76" d="100"/>
          <a:sy n="76" d="100"/>
        </p:scale>
        <p:origin x="-336" y="3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61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" name="line"/>
          <p:cNvGrpSpPr/>
          <p:nvPr/>
        </p:nvGrpSpPr>
        <p:grpSpPr bwMode="invGray">
          <a:xfrm>
            <a:off x="1188982" y="4724400"/>
            <a:ext cx="6475638" cy="64008"/>
            <a:chOff x="-4110038" y="2703513"/>
            <a:chExt cx="17394239" cy="160336"/>
          </a:xfrm>
          <a:solidFill>
            <a:schemeClr val="tx2"/>
          </a:solidFill>
        </p:grpSpPr>
        <p:sp>
          <p:nvSpPr>
            <p:cNvPr id="257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8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9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0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1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2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3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4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5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6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7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8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9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0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1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2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3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4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5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6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7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8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9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0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1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2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3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4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5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6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7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8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9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0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1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2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3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4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5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6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7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8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9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0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1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2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3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4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5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6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7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8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9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0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1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2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3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4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5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6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7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8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9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0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1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2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3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4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5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6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7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8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9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0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1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2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3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4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5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6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7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8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9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0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1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2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3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4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5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6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7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8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9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0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1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2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3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4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5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6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7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8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9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0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1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2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3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4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5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6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7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8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9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0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1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2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3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4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5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6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7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8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9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2107" y="5105400"/>
            <a:ext cx="6859786" cy="1066800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2107" y="1905000"/>
            <a:ext cx="6859786" cy="2667000"/>
          </a:xfrm>
        </p:spPr>
        <p:txBody>
          <a:bodyPr>
            <a:no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658688198"/>
      </p:ext>
    </p:extLst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8" name="Freeform 7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11/21/2018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1956816">
              <a:defRPr/>
            </a:lvl6pPr>
            <a:lvl7pPr marL="1956816">
              <a:defRPr/>
            </a:lvl7pPr>
            <a:lvl8pPr marL="1956816">
              <a:defRPr/>
            </a:lvl8pPr>
            <a:lvl9pPr marL="1956816">
              <a:defRPr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259637980"/>
      </p:ext>
    </p:extLst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line"/>
          <p:cNvGrpSpPr/>
          <p:nvPr/>
        </p:nvGrpSpPr>
        <p:grpSpPr bwMode="invGray">
          <a:xfrm rot="5400000">
            <a:off x="4338754" y="3480593"/>
            <a:ext cx="6492240" cy="48019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11/21/2018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6128" y="277814"/>
            <a:ext cx="6859787" cy="5898573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73233" y="274640"/>
            <a:ext cx="1028968" cy="590174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50977551"/>
      </p:ext>
    </p:extLst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7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16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4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4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11/21/2018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548640">
              <a:defRPr/>
            </a:lvl2pPr>
            <a:lvl3pPr marL="777240">
              <a:defRPr/>
            </a:lvl3pPr>
            <a:lvl4pPr marL="1005840">
              <a:defRPr/>
            </a:lvl4pPr>
            <a:lvl5pPr marL="1234440">
              <a:defRPr/>
            </a:lvl5pPr>
            <a:lvl6pPr marL="1463040">
              <a:defRPr baseline="0"/>
            </a:lvl6pPr>
            <a:lvl7pPr marL="1691640">
              <a:defRPr baseline="0"/>
            </a:lvl7pPr>
            <a:lvl8pPr marL="1920240">
              <a:defRPr baseline="0"/>
            </a:lvl8pPr>
            <a:lvl9pPr marL="2148840">
              <a:defRPr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087273312"/>
      </p:ext>
    </p:extLst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5" name="line"/>
          <p:cNvGrpSpPr/>
          <p:nvPr/>
        </p:nvGrpSpPr>
        <p:grpSpPr bwMode="invGray">
          <a:xfrm>
            <a:off x="1188982" y="4724400"/>
            <a:ext cx="6475638" cy="64008"/>
            <a:chOff x="-4110038" y="2703513"/>
            <a:chExt cx="17394239" cy="160336"/>
          </a:xfrm>
          <a:solidFill>
            <a:schemeClr val="tx2"/>
          </a:solidFill>
        </p:grpSpPr>
        <p:sp>
          <p:nvSpPr>
            <p:cNvPr id="256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7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8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9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0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1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2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3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4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5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6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7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8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9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0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1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2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3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4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5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6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7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8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9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0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1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2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3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4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5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6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7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8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9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0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1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2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3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4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5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6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7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8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9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0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1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2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3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4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5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6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7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8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9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0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1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2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3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4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5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6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7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8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9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0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1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2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3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4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5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6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7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8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9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0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1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2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3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4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5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6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7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8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9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0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1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2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3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4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5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6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7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8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9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0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1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2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3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4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5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6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7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8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9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0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1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2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3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4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5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6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7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8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9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0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1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2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3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4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5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6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7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8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11/21/2018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2107" y="5102526"/>
            <a:ext cx="6859786" cy="1069675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7" y="1905000"/>
            <a:ext cx="6859786" cy="2667000"/>
          </a:xfrm>
        </p:spPr>
        <p:txBody>
          <a:bodyPr anchor="b">
            <a:noAutofit/>
          </a:bodyPr>
          <a:lstStyle>
            <a:lvl1pPr algn="l">
              <a:defRPr sz="4400" b="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492695917"/>
      </p:ext>
    </p:extLst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8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159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0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1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2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3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4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5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6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7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8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9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0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1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2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3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4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5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6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7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8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9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0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1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2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3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4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5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6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7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8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9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0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1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2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3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4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5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6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7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8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9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0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1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2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3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4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5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6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7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8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9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0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1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2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3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4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5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6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7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8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9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0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1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2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3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4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5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6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7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8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9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0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1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2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11/21/2018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32" y="1905000"/>
            <a:ext cx="3315562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2107" y="1905000"/>
            <a:ext cx="3315563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613450960"/>
      </p:ext>
    </p:extLst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0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161" name="Freeform 16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2" name="Freeform 16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3" name="Freeform 16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4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5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6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7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8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9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0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1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2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3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4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5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6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7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8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9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0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1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2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3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4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5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6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7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8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9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0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1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2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3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4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5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6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7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8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9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0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1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2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3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4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5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6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7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8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9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0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1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2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3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4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5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6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7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8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9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0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1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2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3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4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5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6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7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8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9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0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1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2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3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4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11/21/2018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88616" y="2819400"/>
            <a:ext cx="3313277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 marL="1956816"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/>
            </a:lvl8pPr>
            <a:lvl9pPr marL="1956816"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88616" y="1905000"/>
            <a:ext cx="3313277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2107" y="2819400"/>
            <a:ext cx="3313277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2107" y="1905000"/>
            <a:ext cx="3313277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148982377"/>
      </p:ext>
    </p:extLst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6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157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58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59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0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1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2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3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4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5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6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7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8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9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0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1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2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3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4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5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6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7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8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9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0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1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2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3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4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5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6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7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8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9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0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1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2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3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4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5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6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7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8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9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0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1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2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3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4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5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6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7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8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9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0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1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2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3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4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5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6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7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8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9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0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1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2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3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4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5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6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7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8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9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0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11/21/2018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698359889"/>
      </p:ext>
    </p:extLst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11/21/2018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8931857"/>
      </p:ext>
    </p:extLst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5" name="frame"/>
          <p:cNvGrpSpPr/>
          <p:nvPr/>
        </p:nvGrpSpPr>
        <p:grpSpPr bwMode="invGray">
          <a:xfrm>
            <a:off x="3314242" y="1630822"/>
            <a:ext cx="4719500" cy="4575885"/>
            <a:chOff x="4417839" y="1630821"/>
            <a:chExt cx="6291028" cy="4575885"/>
          </a:xfrm>
          <a:solidFill>
            <a:schemeClr val="tx2"/>
          </a:solidFill>
        </p:grpSpPr>
        <p:grpSp>
          <p:nvGrpSpPr>
            <p:cNvPr id="616" name="Group 615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  <a:grpFill/>
          </p:grpSpPr>
          <p:grpSp>
            <p:nvGrpSpPr>
              <p:cNvPr id="768" name="Group 76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grpFill/>
            </p:grpSpPr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6" name="Freeform 84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769" name="Group 76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grpFill/>
            </p:grpSpPr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2" name="Freeform 77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</p:grpSp>
        <p:grpSp>
          <p:nvGrpSpPr>
            <p:cNvPr id="617" name="Group 616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  <a:grpFill/>
          </p:grpSpPr>
          <p:grpSp>
            <p:nvGrpSpPr>
              <p:cNvPr id="618" name="Group 61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grpFill/>
            </p:grpSpPr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6" name="Freeform 69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619" name="Group 61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grpFill/>
            </p:grpSpPr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</p:grp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11/21/2018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33436" y="1905000"/>
            <a:ext cx="4253068" cy="40386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2107" y="3429000"/>
            <a:ext cx="2057936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068866132"/>
      </p:ext>
    </p:extLst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" name="frame"/>
          <p:cNvGrpSpPr/>
          <p:nvPr/>
        </p:nvGrpSpPr>
        <p:grpSpPr bwMode="invGray">
          <a:xfrm flipH="1">
            <a:off x="1085908" y="1630822"/>
            <a:ext cx="4719500" cy="4575885"/>
            <a:chOff x="4417839" y="1630821"/>
            <a:chExt cx="6291028" cy="4575885"/>
          </a:xfrm>
          <a:solidFill>
            <a:schemeClr val="tx2"/>
          </a:solidFill>
        </p:grpSpPr>
        <p:grpSp>
          <p:nvGrpSpPr>
            <p:cNvPr id="615" name="Group 614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  <a:grpFill/>
          </p:grpSpPr>
          <p:grpSp>
            <p:nvGrpSpPr>
              <p:cNvPr id="767" name="Group 76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grpFill/>
            </p:grpSpPr>
            <p:sp>
              <p:nvSpPr>
                <p:cNvPr id="843" name="Freeform 84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768" name="Group 76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grpFill/>
            </p:grpSpPr>
            <p:sp>
              <p:nvSpPr>
                <p:cNvPr id="769" name="Freeform 76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2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3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4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5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6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7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8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9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0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1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2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3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4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5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6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7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8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9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0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1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2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3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4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5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6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7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8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9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0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1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2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3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4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5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6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7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8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9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0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1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2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3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4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5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6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7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8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9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0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1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2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3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4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5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6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7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8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9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0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1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2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3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4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5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6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7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8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9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0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1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2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</p:grpSp>
        <p:grpSp>
          <p:nvGrpSpPr>
            <p:cNvPr id="616" name="Group 615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  <a:grpFill/>
          </p:grpSpPr>
          <p:grpSp>
            <p:nvGrpSpPr>
              <p:cNvPr id="617" name="Group 61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grpFill/>
            </p:grpSpPr>
            <p:sp>
              <p:nvSpPr>
                <p:cNvPr id="693" name="Freeform 69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618" name="Group 61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grpFill/>
            </p:grpSpPr>
            <p:sp>
              <p:nvSpPr>
                <p:cNvPr id="619" name="Freeform 61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3" name="Freeform 622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4" name="Freeform 623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5" name="Freeform 624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6" name="Freeform 625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7" name="Freeform 626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8" name="Freeform 627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9" name="Freeform 628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0" name="Freeform 629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1" name="Freeform 630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2" name="Freeform 631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3" name="Freeform 632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4" name="Freeform 633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5" name="Freeform 634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6" name="Freeform 635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7" name="Freeform 636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8" name="Freeform 637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9" name="Freeform 638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0" name="Freeform 639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1" name="Freeform 640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2" name="Freeform 641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3" name="Freeform 642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4" name="Freeform 643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5" name="Freeform 644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6" name="Freeform 645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7" name="Freeform 646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8" name="Freeform 647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9" name="Freeform 648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0" name="Freeform 649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1" name="Freeform 650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2" name="Freeform 651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3" name="Freeform 652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4" name="Freeform 653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5" name="Freeform 654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6" name="Freeform 655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7" name="Freeform 656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8" name="Freeform 657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9" name="Freeform 658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0" name="Freeform 659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1" name="Freeform 660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2" name="Freeform 661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3" name="Freeform 662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4" name="Freeform 663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5" name="Freeform 664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6" name="Freeform 665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7" name="Freeform 666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8" name="Freeform 667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9" name="Freeform 668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0" name="Freeform 669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1" name="Freeform 670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2" name="Freeform 671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3" name="Freeform 672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4" name="Freeform 673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5" name="Freeform 674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6" name="Freeform 675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7" name="Freeform 676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8" name="Freeform 677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9" name="Freeform 678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0" name="Freeform 679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1" name="Freeform 680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2" name="Freeform 681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3" name="Freeform 682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4" name="Freeform 683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5" name="Freeform 684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6" name="Freeform 685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7" name="Freeform 686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8" name="Freeform 687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9" name="Freeform 688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0" name="Freeform 689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1" name="Freeform 690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2" name="Freeform 691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</p:grp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11/21/2018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09719" y="1884311"/>
            <a:ext cx="4253068" cy="4041648"/>
          </a:xfrm>
          <a:solidFill>
            <a:schemeClr val="bg1"/>
          </a:solidFill>
        </p:spPr>
        <p:txBody>
          <a:bodyPr tIns="91440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31014" y="3411748"/>
            <a:ext cx="2057936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884496681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58287" y="6400801"/>
            <a:ext cx="933137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pPr defTabSz="914400"/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 defTabSz="914400"/>
              <a:t>11/21/2018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2107" y="6400801"/>
            <a:ext cx="4744685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pPr defTabSz="9144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44419" y="6400801"/>
            <a:ext cx="857475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pPr defTabSz="914400"/>
            <a:fld id="{25BA54BD-C84D-46CE-8B72-31BFB26ABA43}" type="slidenum">
              <a:rPr lang="en-US" smtClean="0">
                <a:solidFill>
                  <a:prstClr val="white"/>
                </a:solidFill>
              </a:rPr>
              <a:pPr defTabSz="914400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2108" y="1905000"/>
            <a:ext cx="6859786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139409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ransition spd="slow">
    <p:wip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Clr>
          <a:schemeClr val="tx2"/>
        </a:buClr>
        <a:buSzPct val="80000"/>
        <a:buFont typeface="Wingdings 3" panose="05040102010807070707" pitchFamily="18" charset="2"/>
        <a:buChar char="u"/>
        <a:defRPr sz="2400" kern="1200">
          <a:solidFill>
            <a:schemeClr val="bg1"/>
          </a:solidFill>
          <a:latin typeface="+mn-lt"/>
          <a:ea typeface="+mn-ea"/>
          <a:cs typeface="+mn-cs"/>
        </a:defRPr>
      </a:lvl1pPr>
      <a:lvl2pPr marL="576072" indent="-27432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2000" kern="1200">
          <a:solidFill>
            <a:schemeClr val="bg1"/>
          </a:solidFill>
          <a:latin typeface="+mn-lt"/>
          <a:ea typeface="+mn-ea"/>
          <a:cs typeface="+mn-cs"/>
        </a:defRPr>
      </a:lvl2pPr>
      <a:lvl3pPr marL="8046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80000"/>
        <a:buFont typeface="Wingdings 3" panose="05040102010807070707" pitchFamily="18" charset="2"/>
        <a:buChar char="u"/>
        <a:defRPr sz="1800" kern="1200">
          <a:solidFill>
            <a:schemeClr val="bg1"/>
          </a:solidFill>
          <a:latin typeface="+mn-lt"/>
          <a:ea typeface="+mn-ea"/>
          <a:cs typeface="+mn-cs"/>
        </a:defRPr>
      </a:lvl3pPr>
      <a:lvl4pPr marL="10332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4pPr>
      <a:lvl5pPr marL="12618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5pPr>
      <a:lvl6pPr marL="14904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8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7pPr>
      <a:lvl8pPr marL="19476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8pPr>
      <a:lvl9pPr marL="21762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8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251396" y="2078850"/>
            <a:ext cx="7569075" cy="3942438"/>
          </a:xfrm>
        </p:spPr>
        <p:txBody>
          <a:bodyPr>
            <a:noAutofit/>
          </a:bodyPr>
          <a:lstStyle/>
          <a:p>
            <a:pPr algn="ctr" eaLnBrk="0" hangingPunct="0">
              <a:defRPr/>
            </a:pPr>
            <a:r>
              <a:rPr lang="ar-JO" sz="54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الباب الثالث: التنظيم الإداري</a:t>
            </a:r>
          </a:p>
          <a:p>
            <a:pPr algn="ctr" eaLnBrk="0" hangingPunct="0">
              <a:defRPr/>
            </a:pPr>
            <a:endParaRPr lang="ar-JO" sz="32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0" hangingPunct="0">
              <a:defRPr/>
            </a:pPr>
            <a:r>
              <a:rPr lang="ar-JO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الفصل السادس: التنظيم الإداري وأنواعه</a:t>
            </a:r>
          </a:p>
          <a:p>
            <a:pPr algn="ctr" eaLnBrk="0" hangingPunct="0">
              <a:defRPr/>
            </a:pPr>
            <a:endParaRPr lang="ar-JO" sz="32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0" hangingPunct="0">
              <a:defRPr/>
            </a:pPr>
            <a:r>
              <a:rPr lang="ar-JO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الفصل السابع: تصميم الهيكل التنظيمي</a:t>
            </a:r>
          </a:p>
          <a:p>
            <a:pPr algn="ctr" eaLnBrk="0" hangingPunct="0">
              <a:defRPr/>
            </a:pPr>
            <a:endParaRPr lang="ar-JO" sz="32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0" hangingPunct="0">
              <a:defRPr/>
            </a:pPr>
            <a:r>
              <a:rPr lang="ar-JO" sz="4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الفصل الثامن: السلطة والمسؤولية</a:t>
            </a:r>
          </a:p>
          <a:p>
            <a:pPr algn="ctr" eaLnBrk="0" hangingPunct="0">
              <a:defRPr/>
            </a:pPr>
            <a:endParaRPr lang="ar-JO" sz="32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220540" y="332656"/>
            <a:ext cx="6750750" cy="1224136"/>
          </a:xfrm>
        </p:spPr>
        <p:txBody>
          <a:bodyPr/>
          <a:lstStyle/>
          <a:p>
            <a:pPr algn="ctr" rtl="1"/>
            <a:r>
              <a:rPr lang="ar-JO" sz="8000" b="1" spc="-19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مقدمة في الإدارة</a:t>
            </a:r>
            <a:endParaRPr lang="en-US" sz="8000" b="1" spc="-19" dirty="0">
              <a:solidFill>
                <a:srgbClr val="FFFF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01AEC4D7-F64D-442C-AA73-89C2C59B2CF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5445224"/>
            <a:ext cx="1028968" cy="1290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3213571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125 0.216 L -0.125 0.216 L 0 0 Z" pathEditMode="relative" ptsTypes="">
                                      <p:cBhvr>
                                        <p:cTn id="6" dur="2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15516" y="2348880"/>
            <a:ext cx="8712968" cy="3240360"/>
          </a:xfrm>
        </p:spPr>
        <p:txBody>
          <a:bodyPr>
            <a:normAutofit fontScale="92500"/>
          </a:bodyPr>
          <a:lstStyle/>
          <a:p>
            <a:pPr marL="0" indent="0" algn="ctr" rtl="1">
              <a:buClr>
                <a:srgbClr val="FFFF00"/>
              </a:buClr>
              <a:buSzPct val="127000"/>
              <a:buNone/>
            </a:pPr>
            <a:r>
              <a:rPr lang="ar-JO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سلطة مجموعة من الأفراد متمركزين في لجنة (دائمة أو مؤقتة) بغية تحقيق غرض معين أو حل مشكلة ما فيها مصلحة عامة للمنظمة ككل أو بعض أجزائها الحيوية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23528" y="274638"/>
            <a:ext cx="8604956" cy="1020762"/>
          </a:xfrm>
        </p:spPr>
        <p:txBody>
          <a:bodyPr>
            <a:noAutofit/>
          </a:bodyPr>
          <a:lstStyle/>
          <a:p>
            <a:pPr algn="ctr" rtl="1"/>
            <a:r>
              <a:rPr lang="ar-JO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سلطة اللجان</a:t>
            </a:r>
            <a:endParaRPr lang="ar-JO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01AEC4D7-F64D-442C-AA73-89C2C59B2CF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5445224"/>
            <a:ext cx="1028968" cy="1290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0516045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51520" y="1628800"/>
            <a:ext cx="8712968" cy="5112568"/>
          </a:xfrm>
        </p:spPr>
        <p:txBody>
          <a:bodyPr>
            <a:normAutofit lnSpcReduction="10000"/>
          </a:bodyPr>
          <a:lstStyle/>
          <a:p>
            <a:pPr marL="0" indent="0" algn="r" rtl="1">
              <a:buClr>
                <a:srgbClr val="FFFF00"/>
              </a:buClr>
              <a:buSzPct val="127000"/>
              <a:buNone/>
            </a:pPr>
            <a:r>
              <a:rPr lang="ar-JO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JO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JO" sz="36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التفويض الإداري هو نقل حق التصرف وإصدار القرارات من شخص/إدارة إلى آخر/أخرى. </a:t>
            </a:r>
          </a:p>
          <a:p>
            <a:pPr marL="0" indent="0" algn="r" rtl="1">
              <a:buClr>
                <a:srgbClr val="FFFF00"/>
              </a:buClr>
              <a:buSzPct val="127000"/>
              <a:buNone/>
            </a:pPr>
            <a:r>
              <a:rPr lang="ar-JO" sz="36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التفويض...</a:t>
            </a:r>
          </a:p>
          <a:p>
            <a:pPr algn="r" rtl="1">
              <a:buClr>
                <a:srgbClr val="FFFF00"/>
              </a:buClr>
              <a:buSzPct val="127000"/>
              <a:buFont typeface="Wingdings" panose="05000000000000000000" pitchFamily="2" charset="2"/>
              <a:buChar char="§"/>
            </a:pPr>
            <a:r>
              <a:rPr lang="ar-JO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JO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يمكن أن يكون جزئيًا أو كليًا (ولكن لفترة زمنية محددة)</a:t>
            </a:r>
          </a:p>
          <a:p>
            <a:pPr algn="r" rtl="1">
              <a:buClr>
                <a:srgbClr val="FFFF00"/>
              </a:buClr>
              <a:buSzPct val="127000"/>
              <a:buFont typeface="Wingdings" panose="05000000000000000000" pitchFamily="2" charset="2"/>
              <a:buChar char="§"/>
            </a:pPr>
            <a:r>
              <a:rPr lang="ar-JO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JO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لا يعني التخلص من المسؤولية أو التنازل عنها</a:t>
            </a:r>
          </a:p>
          <a:p>
            <a:pPr algn="r" rtl="1">
              <a:buClr>
                <a:srgbClr val="FFFF00"/>
              </a:buClr>
              <a:buSzPct val="127000"/>
              <a:buFont typeface="Wingdings" panose="05000000000000000000" pitchFamily="2" charset="2"/>
              <a:buChar char="§"/>
            </a:pPr>
            <a:r>
              <a:rPr lang="ar-JO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JO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يحرّر المفوِض من أعباء تقيد أداءه ووقته</a:t>
            </a:r>
          </a:p>
          <a:p>
            <a:pPr algn="r" rtl="1">
              <a:buClr>
                <a:srgbClr val="FFFF00"/>
              </a:buClr>
              <a:buSzPct val="127000"/>
              <a:buFont typeface="Wingdings" panose="05000000000000000000" pitchFamily="2" charset="2"/>
              <a:buChar char="§"/>
            </a:pPr>
            <a:r>
              <a:rPr lang="ar-JO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JO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يدرّب المفوّض إليه على تحمل أعباء إدارية جديدة</a:t>
            </a:r>
          </a:p>
          <a:p>
            <a:pPr algn="r" rtl="1">
              <a:buClr>
                <a:srgbClr val="FFFF00"/>
              </a:buClr>
              <a:buSzPct val="127000"/>
              <a:buFont typeface="Wingdings" panose="05000000000000000000" pitchFamily="2" charset="2"/>
              <a:buChar char="§"/>
            </a:pPr>
            <a:r>
              <a:rPr lang="ar-JO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JO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وسيلة تحفيز فعّالة</a:t>
            </a:r>
          </a:p>
          <a:p>
            <a:pPr algn="r" rtl="1">
              <a:buClr>
                <a:srgbClr val="FFFF00"/>
              </a:buClr>
              <a:buSzPct val="127000"/>
              <a:buFont typeface="Wingdings" panose="05000000000000000000" pitchFamily="2" charset="2"/>
              <a:buChar char="§"/>
            </a:pPr>
            <a:endParaRPr lang="ar-JO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>
              <a:buClr>
                <a:srgbClr val="FFFF00"/>
              </a:buClr>
              <a:buSzPct val="127000"/>
              <a:buFont typeface="Wingdings" panose="05000000000000000000" pitchFamily="2" charset="2"/>
              <a:buChar char="ü"/>
            </a:pPr>
            <a:endParaRPr lang="ar-JO" sz="4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endParaRPr lang="ar-JO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274638"/>
            <a:ext cx="7992888" cy="1020762"/>
          </a:xfrm>
        </p:spPr>
        <p:txBody>
          <a:bodyPr>
            <a:noAutofit/>
          </a:bodyPr>
          <a:lstStyle/>
          <a:p>
            <a:pPr algn="ctr"/>
            <a:r>
              <a:rPr lang="ar-JO" sz="7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تفويض السلطة الإدارية</a:t>
            </a:r>
            <a:endParaRPr lang="en-US" sz="7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01AEC4D7-F64D-442C-AA73-89C2C59B2CF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5445224"/>
            <a:ext cx="1028968" cy="1290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6794280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2132856"/>
            <a:ext cx="8712968" cy="936104"/>
          </a:xfrm>
        </p:spPr>
        <p:txBody>
          <a:bodyPr>
            <a:normAutofit/>
          </a:bodyPr>
          <a:lstStyle/>
          <a:p>
            <a:pPr marL="0" indent="0" algn="r" rtl="1">
              <a:buClr>
                <a:srgbClr val="FFFF00"/>
              </a:buClr>
              <a:buSzPct val="127000"/>
              <a:buNone/>
            </a:pPr>
            <a:r>
              <a:rPr lang="ar-JO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JO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JO" sz="36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مدى درجة تركيز السلطة والصلاحية في الهيكل التنظيمي.</a:t>
            </a:r>
            <a:endParaRPr lang="ar-JO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>
              <a:buClr>
                <a:srgbClr val="FFFF00"/>
              </a:buClr>
              <a:buSzPct val="127000"/>
              <a:buFont typeface="Wingdings" panose="05000000000000000000" pitchFamily="2" charset="2"/>
              <a:buChar char="ü"/>
            </a:pPr>
            <a:endParaRPr lang="ar-JO" sz="4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endParaRPr lang="ar-JO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274638"/>
            <a:ext cx="7992888" cy="1020762"/>
          </a:xfrm>
        </p:spPr>
        <p:txBody>
          <a:bodyPr>
            <a:noAutofit/>
          </a:bodyPr>
          <a:lstStyle/>
          <a:p>
            <a:pPr algn="ctr"/>
            <a:r>
              <a:rPr lang="ar-JO" sz="7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المركزية واللامركزية</a:t>
            </a:r>
            <a:endParaRPr lang="en-US" sz="7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068960"/>
            <a:ext cx="8136903" cy="3456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543830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844824"/>
            <a:ext cx="8964488" cy="4176464"/>
          </a:xfrm>
        </p:spPr>
        <p:txBody>
          <a:bodyPr>
            <a:normAutofit/>
          </a:bodyPr>
          <a:lstStyle/>
          <a:p>
            <a:pPr algn="r" rtl="1">
              <a:buClr>
                <a:srgbClr val="FFFF00"/>
              </a:buClr>
              <a:buSzPct val="127000"/>
              <a:buFont typeface="Wingdings" panose="05000000000000000000" pitchFamily="2" charset="2"/>
              <a:buChar char="ü"/>
            </a:pPr>
            <a:r>
              <a:rPr lang="ar-JO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الاستفادة من الخبرات في المستويات التنظيمية العليا</a:t>
            </a:r>
          </a:p>
          <a:p>
            <a:pPr algn="r" rtl="1">
              <a:buClr>
                <a:srgbClr val="FFFF00"/>
              </a:buClr>
              <a:buSzPct val="127000"/>
              <a:buFont typeface="Wingdings" panose="05000000000000000000" pitchFamily="2" charset="2"/>
              <a:buChar char="ü"/>
            </a:pPr>
            <a:r>
              <a:rPr lang="ar-JO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JO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تساعد في توحيد السياسات والأنظمة</a:t>
            </a:r>
          </a:p>
          <a:p>
            <a:pPr algn="r" rtl="1">
              <a:buClr>
                <a:srgbClr val="FFFF00"/>
              </a:buClr>
              <a:buSzPct val="127000"/>
              <a:buFont typeface="Wingdings" panose="05000000000000000000" pitchFamily="2" charset="2"/>
              <a:buChar char="ü"/>
            </a:pPr>
            <a:r>
              <a:rPr lang="ar-JO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تزويد المستويات الإدارية العليا بالقوة والكفاءة</a:t>
            </a:r>
          </a:p>
          <a:p>
            <a:pPr algn="r" rtl="1">
              <a:buClr>
                <a:srgbClr val="FFFF00"/>
              </a:buClr>
              <a:buSzPct val="127000"/>
              <a:buFont typeface="Wingdings" panose="05000000000000000000" pitchFamily="2" charset="2"/>
              <a:buChar char="ü"/>
            </a:pPr>
            <a:r>
              <a:rPr lang="ar-JO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تأمين درجة عالية من التنسيق بين أنشطة المنظمة</a:t>
            </a:r>
          </a:p>
          <a:p>
            <a:pPr algn="r" rtl="1">
              <a:buClr>
                <a:srgbClr val="FFFF00"/>
              </a:buClr>
              <a:buSzPct val="127000"/>
              <a:buFont typeface="Wingdings" panose="05000000000000000000" pitchFamily="2" charset="2"/>
              <a:buChar char="ü"/>
            </a:pPr>
            <a:endParaRPr lang="ar-JO" sz="3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endParaRPr lang="ar-JO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274638"/>
            <a:ext cx="7992888" cy="1020762"/>
          </a:xfrm>
        </p:spPr>
        <p:txBody>
          <a:bodyPr>
            <a:noAutofit/>
          </a:bodyPr>
          <a:lstStyle/>
          <a:p>
            <a:pPr algn="ctr"/>
            <a:r>
              <a:rPr lang="ar-JO" sz="7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مزايا المركزية</a:t>
            </a:r>
            <a:endParaRPr lang="en-US" sz="7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01AEC4D7-F64D-442C-AA73-89C2C59B2CF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5445224"/>
            <a:ext cx="1028968" cy="1290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3830478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844824"/>
            <a:ext cx="8964488" cy="4176464"/>
          </a:xfrm>
        </p:spPr>
        <p:txBody>
          <a:bodyPr>
            <a:normAutofit/>
          </a:bodyPr>
          <a:lstStyle/>
          <a:p>
            <a:pPr algn="r" rtl="1">
              <a:buClr>
                <a:srgbClr val="FFFF00"/>
              </a:buClr>
              <a:buSzPct val="127000"/>
              <a:buFont typeface="Wingdings" panose="05000000000000000000" pitchFamily="2" charset="2"/>
              <a:buChar char="ü"/>
            </a:pPr>
            <a:r>
              <a:rPr lang="ar-JO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السرعة في اتخاذ القرارات </a:t>
            </a:r>
          </a:p>
          <a:p>
            <a:pPr algn="r" rtl="1">
              <a:buClr>
                <a:srgbClr val="FFFF00"/>
              </a:buClr>
              <a:buSzPct val="127000"/>
              <a:buFont typeface="Wingdings" panose="05000000000000000000" pitchFamily="2" charset="2"/>
              <a:buChar char="ü"/>
            </a:pPr>
            <a:r>
              <a:rPr lang="ar-JO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تنمية وتطوير الكفاءات القيادية والإدارية</a:t>
            </a:r>
          </a:p>
          <a:p>
            <a:pPr algn="r" rtl="1">
              <a:buClr>
                <a:srgbClr val="FFFF00"/>
              </a:buClr>
              <a:buSzPct val="127000"/>
              <a:buFont typeface="Wingdings" panose="05000000000000000000" pitchFamily="2" charset="2"/>
              <a:buChar char="ü"/>
            </a:pPr>
            <a:r>
              <a:rPr lang="ar-JO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زيادة حس الانتماء الوظيفي والرضى الوظيفي</a:t>
            </a:r>
          </a:p>
          <a:p>
            <a:pPr algn="r" rtl="1">
              <a:buClr>
                <a:srgbClr val="FFFF00"/>
              </a:buClr>
              <a:buSzPct val="127000"/>
              <a:buFont typeface="Wingdings" panose="05000000000000000000" pitchFamily="2" charset="2"/>
              <a:buChar char="ü"/>
            </a:pPr>
            <a:r>
              <a:rPr lang="ar-JO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اتخاذ قرارات محلية الطابع بشكل أكثر كفاءة </a:t>
            </a:r>
            <a:endParaRPr lang="ar-JO" sz="3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endParaRPr lang="ar-JO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274638"/>
            <a:ext cx="7992888" cy="1020762"/>
          </a:xfrm>
        </p:spPr>
        <p:txBody>
          <a:bodyPr>
            <a:noAutofit/>
          </a:bodyPr>
          <a:lstStyle/>
          <a:p>
            <a:pPr algn="ctr"/>
            <a:r>
              <a:rPr lang="ar-JO" sz="7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مزايا اللا المركزية</a:t>
            </a:r>
            <a:endParaRPr lang="en-US" sz="7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01AEC4D7-F64D-442C-AA73-89C2C59B2CF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5445224"/>
            <a:ext cx="1028968" cy="1290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5894016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844824"/>
            <a:ext cx="8964488" cy="4176464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endParaRPr lang="ar-JO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668" y="1196752"/>
            <a:ext cx="8267787" cy="5184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081457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844824"/>
            <a:ext cx="8964488" cy="4176464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endParaRPr lang="ar-JO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692696"/>
            <a:ext cx="8712967" cy="5328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615879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9552" y="1905000"/>
            <a:ext cx="8064896" cy="1307976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JO" sz="4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تعهّد والتزام المرؤوس بتأدية الأعمال الموكلة إليه بأقصى طاقته وقدرته. </a:t>
            </a:r>
            <a:endParaRPr lang="en-US" sz="40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1"/>
            <a:r>
              <a:rPr lang="ar-JO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المسؤولية</a:t>
            </a:r>
            <a:r>
              <a:rPr lang="en-GB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JO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الإدارية	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01AEC4D7-F64D-442C-AA73-89C2C59B2CF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783870"/>
            <a:ext cx="1028968" cy="1290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8509071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9552" y="1905000"/>
            <a:ext cx="8064896" cy="3540224"/>
          </a:xfrm>
        </p:spPr>
        <p:txBody>
          <a:bodyPr>
            <a:normAutofit fontScale="92500" lnSpcReduction="10000"/>
          </a:bodyPr>
          <a:lstStyle/>
          <a:p>
            <a:pPr marL="0" indent="0" algn="r" rtl="1">
              <a:buNone/>
            </a:pPr>
            <a:r>
              <a:rPr lang="ar-JO" sz="4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وتعني مساءلة المرؤوس عن نتائج الأداء من خلال المسؤوليات الموكلة وأي </a:t>
            </a:r>
            <a:r>
              <a:rPr lang="ar-JO" sz="4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تفويض </a:t>
            </a:r>
            <a:r>
              <a:rPr lang="ar-JO" sz="4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للسلطة تم منحه إياها.</a:t>
            </a:r>
          </a:p>
          <a:p>
            <a:pPr marL="0" indent="0" algn="r" rtl="1">
              <a:buNone/>
            </a:pPr>
            <a:endParaRPr lang="ar-JO" sz="40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ar-JO" sz="4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والمحاسبة، على عكس المسؤولية، تأخذ شكلًا تدرّجيًا تصاعديًا في منظمات الأعمال</a:t>
            </a:r>
            <a:endParaRPr lang="en-US" sz="40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1"/>
            <a:r>
              <a:rPr lang="ar-JO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المحاسبة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01AEC4D7-F64D-442C-AA73-89C2C59B2CF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5445224"/>
            <a:ext cx="1028968" cy="1290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6662026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905000"/>
            <a:ext cx="9144000" cy="4830550"/>
          </a:xfrm>
        </p:spPr>
        <p:txBody>
          <a:bodyPr>
            <a:normAutofit/>
          </a:bodyPr>
          <a:lstStyle/>
          <a:p>
            <a:pPr marL="0" indent="0" algn="r" rtl="1">
              <a:lnSpc>
                <a:spcPct val="150000"/>
              </a:lnSpc>
              <a:buNone/>
            </a:pPr>
            <a:r>
              <a:rPr lang="ar-JO" sz="37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وهو مصطلح يشير إلى عدد المرؤوسين الذين يمكن لمدير أو رئيس واحد أن يشرف عليهم بكفاءة وفاعلية. </a:t>
            </a:r>
          </a:p>
          <a:p>
            <a:pPr marL="0" indent="0" algn="r" rtl="1">
              <a:buNone/>
            </a:pPr>
            <a:r>
              <a:rPr lang="ar-JO" sz="37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ويمكن احتساب العدد الكلي من العلاقات بين الأفراد (رئيس </a:t>
            </a:r>
            <a:endParaRPr lang="ar-JO" sz="37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ar-JO" sz="37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ar-JO" sz="37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مرؤوسين) بطريقة رياضية عن طريق المعادلة </a:t>
            </a:r>
            <a:r>
              <a:rPr lang="ar-JO" sz="37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التالية: </a:t>
            </a:r>
            <a:endParaRPr lang="ar-JO" sz="37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1"/>
            <a:r>
              <a:rPr lang="ar-JO" sz="6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نطاق الإشراف</a:t>
            </a:r>
            <a:endParaRPr lang="en-US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01AEC4D7-F64D-442C-AA73-89C2C59B2CF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5445224"/>
            <a:ext cx="1028968" cy="1290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6252737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650" y="1628800"/>
            <a:ext cx="8955846" cy="5449416"/>
          </a:xfrm>
        </p:spPr>
        <p:txBody>
          <a:bodyPr>
            <a:normAutofit/>
          </a:bodyPr>
          <a:lstStyle/>
          <a:p>
            <a:pPr marL="742950" marR="0" indent="-742950" algn="just" rtl="1">
              <a:spcBef>
                <a:spcPts val="0"/>
              </a:spcBef>
              <a:spcAft>
                <a:spcPts val="1800"/>
              </a:spcAft>
              <a:buClr>
                <a:srgbClr val="FFFF00"/>
              </a:buClr>
              <a:buSzPct val="110000"/>
              <a:buFont typeface="Wingdings 3" panose="05040102010807070707" pitchFamily="18" charset="2"/>
              <a:buAutoNum type="arabicParenR"/>
            </a:pPr>
            <a:r>
              <a:rPr lang="ar-JO" sz="3500" spc="-25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ماهية السلطة الإدارية ومصادرها</a:t>
            </a:r>
            <a:endParaRPr lang="ar-JO" sz="3500" spc="-25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 algn="just" rtl="1">
              <a:spcBef>
                <a:spcPts val="0"/>
              </a:spcBef>
              <a:spcAft>
                <a:spcPts val="1800"/>
              </a:spcAft>
              <a:buClr>
                <a:srgbClr val="FFFF00"/>
              </a:buClr>
              <a:buSzPct val="110000"/>
              <a:buFont typeface="Wingdings 3" panose="05040102010807070707" pitchFamily="18" charset="2"/>
              <a:buAutoNum type="arabicParenR"/>
            </a:pPr>
            <a:r>
              <a:rPr lang="ar-JO" sz="3500" spc="-25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معرفة أنواع السلطة المختلفة</a:t>
            </a:r>
          </a:p>
          <a:p>
            <a:pPr marL="742950" indent="-742950" algn="just" rtl="1">
              <a:spcBef>
                <a:spcPts val="0"/>
              </a:spcBef>
              <a:spcAft>
                <a:spcPts val="1800"/>
              </a:spcAft>
              <a:buClr>
                <a:srgbClr val="FFFF00"/>
              </a:buClr>
              <a:buSzPct val="110000"/>
              <a:buFont typeface="Wingdings 3" panose="05040102010807070707" pitchFamily="18" charset="2"/>
              <a:buAutoNum type="arabicParenR"/>
            </a:pPr>
            <a:r>
              <a:rPr lang="ar-JO" sz="3500" spc="-2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ماهية تفويض السلطة</a:t>
            </a:r>
          </a:p>
          <a:p>
            <a:pPr marL="742950" indent="-742950" algn="just" rtl="1">
              <a:spcBef>
                <a:spcPts val="0"/>
              </a:spcBef>
              <a:spcAft>
                <a:spcPts val="1800"/>
              </a:spcAft>
              <a:buClr>
                <a:srgbClr val="FFFF00"/>
              </a:buClr>
              <a:buSzPct val="110000"/>
              <a:buFont typeface="Wingdings 3" panose="05040102010807070707" pitchFamily="18" charset="2"/>
              <a:buAutoNum type="arabicParenR"/>
            </a:pPr>
            <a:r>
              <a:rPr lang="ar-JO" sz="3500" spc="-25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المركزية واللامركزية؛ الفروق بينهما</a:t>
            </a:r>
          </a:p>
          <a:p>
            <a:pPr marL="742950" indent="-742950" algn="just" rtl="1">
              <a:spcBef>
                <a:spcPts val="0"/>
              </a:spcBef>
              <a:spcAft>
                <a:spcPts val="1800"/>
              </a:spcAft>
              <a:buClr>
                <a:srgbClr val="FFFF00"/>
              </a:buClr>
              <a:buSzPct val="110000"/>
              <a:buFont typeface="Wingdings 3" panose="05040102010807070707" pitchFamily="18" charset="2"/>
              <a:buAutoNum type="arabicParenR"/>
            </a:pPr>
            <a:r>
              <a:rPr lang="ar-JO" sz="3500" spc="-2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إدراك ومعرفة مفاهيم المسؤولية والمحاسبة والإشراف</a:t>
            </a:r>
          </a:p>
          <a:p>
            <a:pPr marL="0" marR="0" indent="0" algn="just" rtl="1">
              <a:spcBef>
                <a:spcPts val="0"/>
              </a:spcBef>
              <a:spcAft>
                <a:spcPts val="1800"/>
              </a:spcAft>
              <a:buNone/>
            </a:pPr>
            <a:endParaRPr lang="ar-JO" sz="3500" spc="-25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marR="0" indent="-742950" algn="just" rtl="1">
              <a:spcBef>
                <a:spcPts val="0"/>
              </a:spcBef>
              <a:spcAft>
                <a:spcPts val="1800"/>
              </a:spcAft>
              <a:buAutoNum type="arabicParenR"/>
            </a:pPr>
            <a:endParaRPr lang="en-US" sz="3500" spc="-25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680" y="332656"/>
            <a:ext cx="6859785" cy="1020762"/>
          </a:xfrm>
        </p:spPr>
        <p:txBody>
          <a:bodyPr>
            <a:normAutofit/>
          </a:bodyPr>
          <a:lstStyle/>
          <a:p>
            <a:pPr marL="0" marR="0" algn="ctr" rtl="1">
              <a:spcBef>
                <a:spcPts val="0"/>
              </a:spcBef>
              <a:spcAft>
                <a:spcPts val="0"/>
              </a:spcAft>
            </a:pPr>
            <a:r>
              <a:rPr lang="ar-JO" altLang="en-US" sz="6000" b="1" spc="-25" dirty="0" smtClean="0"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الأهداف </a:t>
            </a:r>
            <a:r>
              <a:rPr lang="ar-JO" altLang="en-US" sz="6000" b="1" spc="-25" dirty="0"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التعليمية </a:t>
            </a:r>
            <a:endParaRPr lang="en-US" sz="6000" b="1" spc="-25" dirty="0">
              <a:latin typeface="Arial" panose="020B0604020202020204" pitchFamily="34" charset="0"/>
              <a:ea typeface="Times New Roman" panose="02020603050405020304" pitchFamily="18" charset="0"/>
              <a:cs typeface="Simplified Arabic" panose="02020603050405020304" pitchFamily="18" charset="-7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12B213B1-D7AC-4CE9-A15F-B7AE82D7F48C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50" y="5301208"/>
            <a:ext cx="1611030" cy="14436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656930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905000"/>
            <a:ext cx="8496944" cy="4764360"/>
          </a:xfrm>
        </p:spPr>
        <p:txBody>
          <a:bodyPr/>
          <a:lstStyle/>
          <a:p>
            <a:pPr marL="0" indent="0" algn="r" rtl="1">
              <a:buNone/>
            </a:pPr>
            <a:r>
              <a:rPr lang="ar-JO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عدد العلاقات = ن ( </a:t>
            </a:r>
            <a:r>
              <a:rPr lang="ar-JO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ar-JO" sz="3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ar-JO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2/ن) </a:t>
            </a:r>
            <a:r>
              <a:rPr lang="ar-JO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ن -</a:t>
            </a:r>
            <a:r>
              <a:rPr lang="ar-JO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حيث </a:t>
            </a:r>
            <a:r>
              <a:rPr lang="ar-JO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ن = عدد </a:t>
            </a:r>
            <a:r>
              <a:rPr lang="ar-JO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المرؤوسين</a:t>
            </a:r>
          </a:p>
          <a:p>
            <a:pPr marL="0" indent="0" algn="r" rtl="1">
              <a:buNone/>
            </a:pPr>
            <a:r>
              <a:rPr lang="ar-JO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بالإضافة لعدد العلاقات، فإن </a:t>
            </a:r>
            <a:r>
              <a:rPr lang="ar-JO" sz="3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نطاق </a:t>
            </a:r>
            <a:r>
              <a:rPr lang="ar-JO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الإشراف </a:t>
            </a:r>
            <a:r>
              <a:rPr lang="ar-JO" sz="3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يعتمد على عوامل كثيرة، منها:</a:t>
            </a:r>
          </a:p>
          <a:p>
            <a:pPr marL="0" indent="0" algn="r" rtl="1">
              <a:buNone/>
            </a:pPr>
            <a:r>
              <a:rPr lang="ar-JO" sz="3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1- مهارة </a:t>
            </a:r>
            <a:r>
              <a:rPr lang="ar-JO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المدير </a:t>
            </a:r>
            <a:r>
              <a:rPr lang="ar-JO" sz="3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والمرؤوسين</a:t>
            </a:r>
          </a:p>
          <a:p>
            <a:pPr marL="0" indent="0" algn="r" rtl="1">
              <a:buNone/>
            </a:pPr>
            <a:r>
              <a:rPr lang="ar-JO" sz="3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2- طبيعة </a:t>
            </a:r>
            <a:r>
              <a:rPr lang="ar-JO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العمل </a:t>
            </a:r>
            <a:r>
              <a:rPr lang="ar-JO" sz="3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نفسها </a:t>
            </a:r>
          </a:p>
          <a:p>
            <a:pPr marL="0" indent="0" algn="r" rtl="1">
              <a:buNone/>
            </a:pPr>
            <a:r>
              <a:rPr lang="ar-JO" sz="3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3- مدى </a:t>
            </a:r>
            <a:r>
              <a:rPr lang="ar-JO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كفاءة وسائل التواصل </a:t>
            </a:r>
            <a:r>
              <a:rPr lang="ar-JO" sz="3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الحالية بينهم</a:t>
            </a:r>
            <a:endParaRPr lang="ar-JO" sz="32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ar-JO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JO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نطاق</a:t>
            </a:r>
            <a:r>
              <a:rPr lang="ar-J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JO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الإشراف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01AEC4D7-F64D-442C-AA73-89C2C59B2CF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543" y="5157192"/>
            <a:ext cx="1028968" cy="1290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07728724"/>
      </p:ext>
    </p:extLst>
  </p:cSld>
  <p:clrMapOvr>
    <a:masterClrMapping/>
  </p:clrMapOvr>
  <p:transition spd="slow">
    <p:wip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3568" y="260648"/>
            <a:ext cx="8229600" cy="114300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ar-JO" sz="7200" b="1" spc="-25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شكرًا لانتباهكم ومتابعتكم</a:t>
            </a:r>
            <a:endParaRPr lang="en-US" sz="7200" b="1" spc="-25" dirty="0">
              <a:solidFill>
                <a:srgbClr val="FFFF00"/>
              </a:solidFill>
              <a:latin typeface="Arial" panose="020B0604020202020204" pitchFamily="34" charset="0"/>
              <a:ea typeface="Times New Roman" panose="02020603050405020304" pitchFamily="18" charset="0"/>
              <a:cs typeface="Simplified Arabic" panose="02020603050405020304" pitchFamily="18" charset="-78"/>
            </a:endParaRPr>
          </a:p>
        </p:txBody>
      </p:sp>
      <p:pic>
        <p:nvPicPr>
          <p:cNvPr id="33795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2938590"/>
            <a:ext cx="4320480" cy="2938682"/>
          </a:xfrm>
          <a:noFill/>
        </p:spPr>
      </p:pic>
    </p:spTree>
    <p:extLst>
      <p:ext uri="{BB962C8B-B14F-4D97-AF65-F5344CB8AC3E}">
        <p14:creationId xmlns:p14="http://schemas.microsoft.com/office/powerpoint/2010/main" val="274606713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3568" y="274638"/>
            <a:ext cx="7776864" cy="1020762"/>
          </a:xfrm>
        </p:spPr>
        <p:txBody>
          <a:bodyPr>
            <a:normAutofit/>
          </a:bodyPr>
          <a:lstStyle/>
          <a:p>
            <a:pPr algn="ctr" rtl="1"/>
            <a:r>
              <a:rPr lang="ar-JO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مصادر السلطة الإدارية</a:t>
            </a:r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7504" y="1772816"/>
            <a:ext cx="8928992" cy="4896544"/>
          </a:xfrm>
        </p:spPr>
        <p:txBody>
          <a:bodyPr>
            <a:noAutofit/>
          </a:bodyPr>
          <a:lstStyle/>
          <a:p>
            <a:pPr marL="0" indent="0" algn="r" rtl="1">
              <a:buNone/>
            </a:pPr>
            <a:r>
              <a:rPr lang="ar-JO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 السلطة الشرعية</a:t>
            </a:r>
          </a:p>
          <a:p>
            <a:pPr marL="0" indent="0" algn="r" rtl="1">
              <a:buNone/>
            </a:pPr>
            <a:endParaRPr lang="ar-JO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ar-JO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2- السلطة بوصفها قبول المرؤوسين للسلطة</a:t>
            </a:r>
          </a:p>
          <a:p>
            <a:pPr marL="0" indent="0" algn="r" rtl="1">
              <a:buNone/>
            </a:pPr>
            <a:endParaRPr lang="ar-JO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ar-JO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3- السلطة الشخصية</a:t>
            </a:r>
          </a:p>
          <a:p>
            <a:pPr marL="0" indent="0" algn="r" rtl="1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01AEC4D7-F64D-442C-AA73-89C2C59B2CF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5445224"/>
            <a:ext cx="1028968" cy="1290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6965659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15516" y="2852936"/>
            <a:ext cx="8712968" cy="1884040"/>
          </a:xfrm>
        </p:spPr>
        <p:txBody>
          <a:bodyPr>
            <a:normAutofit/>
          </a:bodyPr>
          <a:lstStyle/>
          <a:p>
            <a:pPr marL="0" indent="0" algn="ctr" rtl="1">
              <a:buClr>
                <a:srgbClr val="FFFF00"/>
              </a:buClr>
              <a:buSzPct val="127000"/>
              <a:buNone/>
            </a:pPr>
            <a:r>
              <a:rPr lang="ar-JO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حق المالك في اتخاذ وتوجيه القرارات المتعلقة بأمواله </a:t>
            </a:r>
            <a:endParaRPr lang="ar-JO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rtl="1"/>
            <a:r>
              <a:rPr lang="ar-JO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السلطة </a:t>
            </a:r>
            <a:r>
              <a:rPr lang="ar-JO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الشرعية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01AEC4D7-F64D-442C-AA73-89C2C59B2CF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5445224"/>
            <a:ext cx="1028968" cy="1290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613771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15516" y="2348880"/>
            <a:ext cx="8712968" cy="2388096"/>
          </a:xfrm>
        </p:spPr>
        <p:txBody>
          <a:bodyPr>
            <a:normAutofit/>
          </a:bodyPr>
          <a:lstStyle/>
          <a:p>
            <a:pPr marL="0" indent="0" algn="ctr" rtl="1">
              <a:buClr>
                <a:srgbClr val="FFFF00"/>
              </a:buClr>
              <a:buSzPct val="127000"/>
              <a:buNone/>
            </a:pPr>
            <a:r>
              <a:rPr lang="ar-JO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السلطة بوصفها مشتقة من العلاقات البشرية بين بعضهم بعضًا وترتكز على القبول والموافقة</a:t>
            </a:r>
            <a:endParaRPr lang="ar-JO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23528" y="274638"/>
            <a:ext cx="8604956" cy="1020762"/>
          </a:xfrm>
        </p:spPr>
        <p:txBody>
          <a:bodyPr>
            <a:noAutofit/>
          </a:bodyPr>
          <a:lstStyle/>
          <a:p>
            <a:pPr algn="ctr" rtl="1"/>
            <a:r>
              <a:rPr lang="ar-JO" sz="6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السلطة المقبولة من المرؤوس</a:t>
            </a:r>
            <a:endParaRPr lang="ar-JO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01AEC4D7-F64D-442C-AA73-89C2C59B2CF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5445224"/>
            <a:ext cx="1028968" cy="1290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5541871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15516" y="2348880"/>
            <a:ext cx="8712968" cy="3240360"/>
          </a:xfrm>
        </p:spPr>
        <p:txBody>
          <a:bodyPr>
            <a:normAutofit fontScale="92500"/>
          </a:bodyPr>
          <a:lstStyle/>
          <a:p>
            <a:pPr marL="0" indent="0" algn="ctr" rtl="1">
              <a:buClr>
                <a:srgbClr val="FFFF00"/>
              </a:buClr>
              <a:buSzPct val="127000"/>
              <a:buNone/>
            </a:pPr>
            <a:r>
              <a:rPr lang="ar-JO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السلطة بوصفها مستمدّة من صفات ومهارات شخصية و/أو وظيفية. وهذا النوع من السلطة على أنواع أربعة:</a:t>
            </a:r>
          </a:p>
          <a:p>
            <a:pPr marL="0" indent="0" algn="ctr" rtl="1">
              <a:buClr>
                <a:srgbClr val="FFFF00"/>
              </a:buClr>
              <a:buSzPct val="127000"/>
              <a:buNone/>
            </a:pPr>
            <a:r>
              <a:rPr lang="ar-JO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JO" sz="5400" dirty="0" smtClean="0">
                <a:solidFill>
                  <a:srgbClr val="00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تنفيذية</a:t>
            </a:r>
            <a:r>
              <a:rPr lang="ar-JO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، </a:t>
            </a:r>
            <a:r>
              <a:rPr lang="ar-JO" sz="5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استشارية</a:t>
            </a:r>
            <a:r>
              <a:rPr lang="ar-JO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، </a:t>
            </a:r>
            <a:r>
              <a:rPr lang="ar-JO" sz="54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وظيفية</a:t>
            </a:r>
            <a:r>
              <a:rPr lang="ar-JO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، و</a:t>
            </a:r>
            <a:r>
              <a:rPr lang="ar-JO" sz="5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سلطة</a:t>
            </a:r>
            <a:r>
              <a:rPr lang="ar-JO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JO" sz="5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اللجان</a:t>
            </a:r>
            <a:endParaRPr lang="ar-JO" sz="40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23528" y="274638"/>
            <a:ext cx="8604956" cy="1020762"/>
          </a:xfrm>
        </p:spPr>
        <p:txBody>
          <a:bodyPr>
            <a:noAutofit/>
          </a:bodyPr>
          <a:lstStyle/>
          <a:p>
            <a:pPr algn="ctr" rtl="1"/>
            <a:r>
              <a:rPr lang="ar-JO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السلطة الشخصية</a:t>
            </a:r>
            <a:endParaRPr lang="ar-JO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01AEC4D7-F64D-442C-AA73-89C2C59B2CF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5445224"/>
            <a:ext cx="1028968" cy="1290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3474101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15516" y="2348880"/>
            <a:ext cx="8712968" cy="1800200"/>
          </a:xfrm>
        </p:spPr>
        <p:txBody>
          <a:bodyPr>
            <a:normAutofit/>
          </a:bodyPr>
          <a:lstStyle/>
          <a:p>
            <a:pPr marL="0" indent="0" algn="ctr" rtl="1">
              <a:buClr>
                <a:srgbClr val="FFFF00"/>
              </a:buClr>
              <a:buSzPct val="127000"/>
              <a:buNone/>
            </a:pPr>
            <a:r>
              <a:rPr lang="ar-JO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السلطة الآمرة التي لها الحق في إصدار الأوامر والنواهي في المنظمة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23528" y="274638"/>
            <a:ext cx="8604956" cy="1020762"/>
          </a:xfrm>
        </p:spPr>
        <p:txBody>
          <a:bodyPr>
            <a:noAutofit/>
          </a:bodyPr>
          <a:lstStyle/>
          <a:p>
            <a:pPr algn="ctr" rtl="1"/>
            <a:r>
              <a:rPr lang="ar-JO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السلطة التنفيذية</a:t>
            </a:r>
            <a:endParaRPr lang="ar-JO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01AEC4D7-F64D-442C-AA73-89C2C59B2CF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5445224"/>
            <a:ext cx="1028968" cy="1290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206142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15516" y="2348880"/>
            <a:ext cx="8712968" cy="3240360"/>
          </a:xfrm>
        </p:spPr>
        <p:txBody>
          <a:bodyPr>
            <a:normAutofit/>
          </a:bodyPr>
          <a:lstStyle/>
          <a:p>
            <a:pPr marL="0" indent="0" algn="ctr" rtl="1">
              <a:buClr>
                <a:srgbClr val="FFFF00"/>
              </a:buClr>
              <a:buSzPct val="127000"/>
              <a:buNone/>
            </a:pPr>
            <a:r>
              <a:rPr lang="ar-JO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سلطة مساعدة تقوم على النصح والمشورة للسلطة التنفيذية بحكم خبرة أو مهارة مكتسبة غالبًا عبر الزمن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23528" y="274638"/>
            <a:ext cx="8604956" cy="1020762"/>
          </a:xfrm>
        </p:spPr>
        <p:txBody>
          <a:bodyPr>
            <a:noAutofit/>
          </a:bodyPr>
          <a:lstStyle/>
          <a:p>
            <a:pPr algn="ctr" rtl="1"/>
            <a:r>
              <a:rPr lang="ar-JO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السلطة الاستشارية</a:t>
            </a:r>
            <a:endParaRPr lang="ar-JO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01AEC4D7-F64D-442C-AA73-89C2C59B2CF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5445224"/>
            <a:ext cx="1028968" cy="1290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0324728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15516" y="2348880"/>
            <a:ext cx="8712968" cy="3240360"/>
          </a:xfrm>
        </p:spPr>
        <p:txBody>
          <a:bodyPr>
            <a:normAutofit/>
          </a:bodyPr>
          <a:lstStyle/>
          <a:p>
            <a:pPr marL="0" indent="0" algn="ctr" rtl="1">
              <a:buClr>
                <a:srgbClr val="FFFF00"/>
              </a:buClr>
              <a:buSzPct val="127000"/>
              <a:buNone/>
            </a:pPr>
            <a:r>
              <a:rPr lang="ar-JO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السلطة التي يتمتع بها مدير أو مسؤول ما في المنظمة على باقي (أو بعض) الإدارات أو الأقسام في المنظمة وليس على إدارته أو قسمه حصرًا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23528" y="274638"/>
            <a:ext cx="8604956" cy="1020762"/>
          </a:xfrm>
        </p:spPr>
        <p:txBody>
          <a:bodyPr>
            <a:noAutofit/>
          </a:bodyPr>
          <a:lstStyle/>
          <a:p>
            <a:pPr algn="ctr" rtl="1"/>
            <a:r>
              <a:rPr lang="ar-JO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السلطة الوظيفية</a:t>
            </a:r>
            <a:endParaRPr lang="ar-JO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01AEC4D7-F64D-442C-AA73-89C2C59B2CF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5445224"/>
            <a:ext cx="1028968" cy="1290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4458603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tudent presentation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7GrungeTextur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67000"/>
                <a:shade val="65000"/>
              </a:schemeClr>
              <a:schemeClr val="phClr">
                <a:tint val="10000"/>
                <a:satMod val="130000"/>
              </a:schemeClr>
            </a:duotone>
          </a:blip>
          <a:tile tx="0" ty="0" sx="60000" sy="59000" flip="none" algn="b"/>
        </a:blipFill>
        <a:blipFill rotWithShape="1">
          <a:blip xmlns:r="http://schemas.openxmlformats.org/officeDocument/2006/relationships" r:embed="rId1">
            <a:duotone>
              <a:schemeClr val="phClr">
                <a:shade val="30000"/>
                <a:satMod val="115000"/>
              </a:schemeClr>
              <a:schemeClr val="phClr">
                <a:tint val="34000"/>
              </a:schemeClr>
            </a:duotone>
          </a:blip>
          <a:tile tx="0" ty="0" sx="60000" sy="59000" flip="none" algn="b"/>
        </a:blipFill>
      </a:fillStyleLst>
      <a:lnStyleLst>
        <a:ln w="6350" cap="flat" cmpd="sng" algn="ctr">
          <a:solidFill>
            <a:schemeClr val="phClr">
              <a:tint val="7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/>
        </a:blip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miter lim="800000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Student presentation" id="{61936DD2-5F1E-4CE5-AB4B-725D35FC9179}" vid="{60FEA300-D151-4B21-9955-901AC34D046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1766</TotalTime>
  <Words>477</Words>
  <Application>Microsoft Office PowerPoint</Application>
  <PresentationFormat>On-screen Show (4:3)</PresentationFormat>
  <Paragraphs>76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Student presentation</vt:lpstr>
      <vt:lpstr>مقدمة في الإدارة</vt:lpstr>
      <vt:lpstr>الأهداف التعليمية </vt:lpstr>
      <vt:lpstr>مصادر السلطة الإدارية</vt:lpstr>
      <vt:lpstr>السلطة الشرعية</vt:lpstr>
      <vt:lpstr>السلطة المقبولة من المرؤوس</vt:lpstr>
      <vt:lpstr>السلطة الشخصية</vt:lpstr>
      <vt:lpstr>السلطة التنفيذية</vt:lpstr>
      <vt:lpstr>السلطة الاستشارية</vt:lpstr>
      <vt:lpstr>السلطة الوظيفية</vt:lpstr>
      <vt:lpstr>سلطة اللجان</vt:lpstr>
      <vt:lpstr>تفويض السلطة الإدارية</vt:lpstr>
      <vt:lpstr>المركزية واللامركزية</vt:lpstr>
      <vt:lpstr>مزايا المركزية</vt:lpstr>
      <vt:lpstr>مزايا اللا المركزية</vt:lpstr>
      <vt:lpstr>PowerPoint Presentation</vt:lpstr>
      <vt:lpstr>PowerPoint Presentation</vt:lpstr>
      <vt:lpstr>المسؤولية الإدارية </vt:lpstr>
      <vt:lpstr>المحاسبة</vt:lpstr>
      <vt:lpstr>نطاق الإشراف</vt:lpstr>
      <vt:lpstr>نطاق الإشراف</vt:lpstr>
      <vt:lpstr>شكرًا لانتباهكم ومتابعتكم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Haitham Jafar</cp:lastModifiedBy>
  <cp:revision>177</cp:revision>
  <dcterms:created xsi:type="dcterms:W3CDTF">2017-07-08T08:19:39Z</dcterms:created>
  <dcterms:modified xsi:type="dcterms:W3CDTF">2018-11-21T09:41:39Z</dcterms:modified>
</cp:coreProperties>
</file>