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77" r:id="rId2"/>
    <p:sldId id="403" r:id="rId3"/>
    <p:sldId id="370" r:id="rId4"/>
    <p:sldId id="371" r:id="rId5"/>
    <p:sldId id="372" r:id="rId6"/>
    <p:sldId id="382" r:id="rId7"/>
    <p:sldId id="373" r:id="rId8"/>
    <p:sldId id="380" r:id="rId9"/>
    <p:sldId id="387" r:id="rId10"/>
    <p:sldId id="388" r:id="rId11"/>
    <p:sldId id="389" r:id="rId12"/>
    <p:sldId id="390" r:id="rId13"/>
    <p:sldId id="391" r:id="rId14"/>
    <p:sldId id="392" r:id="rId15"/>
    <p:sldId id="375" r:id="rId16"/>
    <p:sldId id="395" r:id="rId17"/>
    <p:sldId id="397" r:id="rId18"/>
    <p:sldId id="396" r:id="rId19"/>
    <p:sldId id="398" r:id="rId20"/>
    <p:sldId id="401" r:id="rId21"/>
    <p:sldId id="399" r:id="rId22"/>
    <p:sldId id="402" r:id="rId23"/>
    <p:sldId id="376" r:id="rId24"/>
    <p:sldId id="384" r:id="rId25"/>
    <p:sldId id="381" r:id="rId26"/>
    <p:sldId id="378" r:id="rId27"/>
    <p:sldId id="394" r:id="rId28"/>
    <p:sldId id="290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>
      <p:cViewPr varScale="1">
        <p:scale>
          <a:sx n="74" d="100"/>
          <a:sy n="74" d="100"/>
        </p:scale>
        <p:origin x="-324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10/30/2018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27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9803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6C5BA19-BA82-4B05-85F2-FC906C54C2A9}" type="datetime1">
              <a:rPr lang="en-US" smtClean="0"/>
              <a:t>10/30/2018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A30CF-038F-4FCC-A22C-F261684CBAD1}" type="datetime1">
              <a:rPr lang="en-US" smtClean="0"/>
              <a:t>10/30/2018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E1735-713D-4B1D-A09B-2181395BE3DD}" type="datetime1">
              <a:rPr lang="en-US" smtClean="0"/>
              <a:t>10/30/2018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1930D-4169-465C-AE50-5EE84E68B2EE}" type="datetime1">
              <a:rPr lang="en-US" smtClean="0"/>
              <a:t>10/30/2018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14933FF-1F6B-4846-B029-BEBC6593BFE0}" type="datetime1">
              <a:rPr lang="en-US" smtClean="0"/>
              <a:t>10/30/2018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5641A8C-EA50-48C3-B5F8-F272CB02E335}" type="datetime1">
              <a:rPr lang="en-US" smtClean="0"/>
              <a:t>10/30/2018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788442A-0909-4BD0-8B52-13385EDB23B7}" type="datetime1">
              <a:rPr lang="en-US" smtClean="0"/>
              <a:t>10/30/2018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C7231F0-D340-4F53-A29B-046D2DE9D8A7}" type="datetime1">
              <a:rPr lang="en-US" smtClean="0"/>
              <a:t>10/30/2018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AE99B-23A7-421E-BE82-05CE66A02C7D}" type="datetime1">
              <a:rPr lang="en-US" smtClean="0"/>
              <a:t>10/30/2018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B8B9307-B96B-468A-BADA-A5381B79A3C6}" type="datetime1">
              <a:rPr lang="en-US" smtClean="0"/>
              <a:t>10/30/2018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D0FE039-34E6-46FF-B16E-EFB73FFE3486}" type="datetime1">
              <a:rPr lang="en-US" smtClean="0"/>
              <a:t>10/30/2018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8BC9D52-58BD-49F2-8D86-415DF4525613}" type="datetime1">
              <a:rPr lang="en-US" smtClean="0"/>
              <a:t>10/30/2018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305800" cy="2971800"/>
          </a:xfrm>
        </p:spPr>
        <p:txBody>
          <a:bodyPr>
            <a:normAutofit/>
          </a:bodyPr>
          <a:lstStyle/>
          <a:p>
            <a:pPr marR="0" algn="ctr" eaLnBrk="1" hangingPunct="1"/>
            <a:r>
              <a:rPr lang="ar-JO" altLang="ar-JO" sz="6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المدخل الى علم القانون </a:t>
            </a:r>
            <a:r>
              <a:rPr lang="ar-JO" altLang="ar-JO" sz="6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altLang="ar-JO" sz="6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en-US" altLang="ar-JO" sz="6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048000"/>
            <a:ext cx="2286000" cy="22860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971800" y="1481328"/>
            <a:ext cx="5715000" cy="4525963"/>
          </a:xfrm>
        </p:spPr>
        <p:txBody>
          <a:bodyPr/>
          <a:lstStyle/>
          <a:p>
            <a:pPr algn="r" rtl="1"/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وظيفة </a:t>
            </a: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توفير الحماية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</a:p>
          <a:p>
            <a:pPr algn="r" rtl="1"/>
            <a:endParaRPr lang="ar-JO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r" rtl="1">
              <a:buNone/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(للقصر و المستهلك و العامل والمرأة و كبار السن مثلاً)</a:t>
            </a:r>
            <a:endParaRPr lang="en-US" sz="3600" dirty="0">
              <a:solidFill>
                <a:srgbClr val="FFFF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45801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352800"/>
            <a:ext cx="2540285" cy="1808683"/>
          </a:xfrm>
        </p:spPr>
      </p:pic>
    </p:spTree>
    <p:extLst>
      <p:ext uri="{BB962C8B-B14F-4D97-AF65-F5344CB8AC3E}">
        <p14:creationId xmlns:p14="http://schemas.microsoft.com/office/powerpoint/2010/main" val="21161926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505200" y="1481328"/>
            <a:ext cx="5181600" cy="4525963"/>
          </a:xfrm>
        </p:spPr>
        <p:txBody>
          <a:bodyPr/>
          <a:lstStyle/>
          <a:p>
            <a:pPr algn="r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وظيفة </a:t>
            </a: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وقائية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  <a:endParaRPr lang="en-US" sz="36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endParaRPr lang="en-US" sz="36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r" rtl="1">
              <a:buNone/>
            </a:pPr>
            <a:r>
              <a:rPr lang="en-US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)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مثل القواعد المنظمة لعمل النساء والاحداث</a:t>
            </a:r>
            <a:r>
              <a:rPr lang="en-US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(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028" y="2905544"/>
            <a:ext cx="2508572" cy="2047455"/>
          </a:xfrm>
        </p:spPr>
      </p:pic>
    </p:spTree>
    <p:extLst>
      <p:ext uri="{BB962C8B-B14F-4D97-AF65-F5344CB8AC3E}">
        <p14:creationId xmlns:p14="http://schemas.microsoft.com/office/powerpoint/2010/main" val="16539387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733800" y="1481328"/>
            <a:ext cx="4953000" cy="4525963"/>
          </a:xfrm>
        </p:spPr>
        <p:txBody>
          <a:bodyPr/>
          <a:lstStyle/>
          <a:p>
            <a:pPr algn="r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وظيفة </a:t>
            </a: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ردع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زجر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  <a:endParaRPr lang="en-US" sz="36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(من خلال النظام العقابي المتبع في الدولة)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endParaRPr lang="en-US" sz="36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95091">
            <a:off x="1362914" y="2877749"/>
            <a:ext cx="2227171" cy="1732739"/>
          </a:xfrm>
        </p:spPr>
      </p:pic>
    </p:spTree>
    <p:extLst>
      <p:ext uri="{BB962C8B-B14F-4D97-AF65-F5344CB8AC3E}">
        <p14:creationId xmlns:p14="http://schemas.microsoft.com/office/powerpoint/2010/main" val="17749280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114800" y="1481328"/>
            <a:ext cx="4572000" cy="4927410"/>
          </a:xfrm>
        </p:spPr>
        <p:txBody>
          <a:bodyPr/>
          <a:lstStyle/>
          <a:p>
            <a:pPr algn="justLow" rtl="1">
              <a:lnSpc>
                <a:spcPct val="150000"/>
              </a:lnSpc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وظيفة </a:t>
            </a: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علاجية</a:t>
            </a:r>
            <a:r>
              <a:rPr lang="en-US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</a:p>
          <a:p>
            <a:pPr algn="justLow" rtl="1">
              <a:lnSpc>
                <a:spcPct val="150000"/>
              </a:lnSpc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خلال العقوبات المفروضة في حال مخالفة الأشخاص للقانون و إعادة تأهيل هؤلاء الأشخاص مثلاً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966822"/>
            <a:ext cx="3447396" cy="3447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538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895600" y="1481328"/>
            <a:ext cx="5791200" cy="4525963"/>
          </a:xfrm>
        </p:spPr>
        <p:txBody>
          <a:bodyPr/>
          <a:lstStyle/>
          <a:p>
            <a:pPr algn="r" rtl="1">
              <a:lnSpc>
                <a:spcPct val="150000"/>
              </a:lnSpc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وظيفة </a:t>
            </a: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تنموية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</a:p>
          <a:p>
            <a:pPr marL="109537" indent="0" algn="r" rtl="1">
              <a:lnSpc>
                <a:spcPct val="150000"/>
              </a:lnSpc>
              <a:buNone/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( توحيد الثقافة والمفاهيم، الاعمال البحثية، التنمية الاقتصادية واعمال التجارة مثلاً).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60547">
            <a:off x="602484" y="2379084"/>
            <a:ext cx="2590800" cy="2590800"/>
          </a:xfrm>
        </p:spPr>
      </p:pic>
    </p:spTree>
    <p:extLst>
      <p:ext uri="{BB962C8B-B14F-4D97-AF65-F5344CB8AC3E}">
        <p14:creationId xmlns:p14="http://schemas.microsoft.com/office/powerpoint/2010/main" val="25355764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300"/>
          </a:xfrm>
        </p:spPr>
        <p:txBody>
          <a:bodyPr/>
          <a:lstStyle/>
          <a:p>
            <a:pPr marL="109537" indent="0" algn="r" rtl="1" eaLnBrk="1" hangingPunct="1">
              <a:lnSpc>
                <a:spcPct val="150000"/>
              </a:lnSpc>
              <a:buNone/>
            </a:pPr>
            <a:r>
              <a:rPr lang="ar-JO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يقسم علماء القانون مراحل نشأته الى عدة عصور 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هي:</a:t>
            </a:r>
          </a:p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عهد القوة.</a:t>
            </a:r>
            <a:endParaRPr lang="ar-JO" alt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Simplified Arabic" pitchFamily="18" charset="-78"/>
            </a:endParaRPr>
          </a:p>
          <a:p>
            <a:pPr algn="r" rtl="1">
              <a:lnSpc>
                <a:spcPct val="150000"/>
              </a:lnSpc>
            </a:pP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عهد </a:t>
            </a:r>
            <a:r>
              <a:rPr lang="ar-JO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التقاليد 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الدينية </a:t>
            </a:r>
          </a:p>
          <a:p>
            <a:pPr algn="r" rtl="1">
              <a:lnSpc>
                <a:spcPct val="150000"/>
              </a:lnSpc>
            </a:pPr>
            <a:r>
              <a:rPr lang="ar-JO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عهد التقاليد العرفية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.</a:t>
            </a:r>
            <a:endParaRPr lang="ar-JO" alt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Simplified Arabic" pitchFamily="18" charset="-78"/>
            </a:endParaRPr>
          </a:p>
          <a:p>
            <a:pPr algn="r" rtl="1">
              <a:lnSpc>
                <a:spcPct val="150000"/>
              </a:lnSpc>
            </a:pPr>
            <a:r>
              <a:rPr lang="ar-JO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 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عصر التدوين. </a:t>
            </a:r>
            <a:endParaRPr lang="ar-JO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22748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 eaLnBrk="1" hangingPunct="1">
              <a:buFont typeface="Wingdings" pitchFamily="2" charset="2"/>
              <a:buNone/>
            </a:pPr>
            <a:r>
              <a:rPr lang="ar-JO" altLang="ar-JO" b="1" dirty="0">
                <a:solidFill>
                  <a:schemeClr val="folHlink"/>
                </a:solidFill>
                <a:cs typeface="Simplified Arabic" pitchFamily="18" charset="-78"/>
              </a:rPr>
              <a:t/>
            </a:r>
            <a:br>
              <a:rPr lang="ar-JO" altLang="ar-JO" b="1" dirty="0">
                <a:solidFill>
                  <a:schemeClr val="folHlink"/>
                </a:solidFill>
                <a:cs typeface="Simplified Arabic" pitchFamily="18" charset="-78"/>
              </a:rPr>
            </a:br>
            <a:endParaRPr lang="en-US" altLang="ar-JO" b="1" dirty="0">
              <a:solidFill>
                <a:schemeClr val="folHlink"/>
              </a:solidFill>
              <a:cs typeface="Simplified Arabic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66921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SA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بدأت هذه المرحلة في العصر الحجري </a:t>
            </a:r>
            <a:r>
              <a:rPr lang="ar-SA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القديم </a:t>
            </a:r>
            <a:r>
              <a:rPr lang="ar-SA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واستمرت حتى العصر الحجري </a:t>
            </a:r>
            <a:r>
              <a:rPr lang="ar-SA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الحديث</a:t>
            </a:r>
            <a:r>
              <a:rPr lang="ar-JO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algn="just" rtl="1"/>
            <a:endParaRPr lang="ar-JO" altLang="ar-JO" sz="36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" rtl="1" eaLnBrk="1" hangingPunct="1">
              <a:buNone/>
            </a:pPr>
            <a:r>
              <a:rPr lang="ar-JO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كانت </a:t>
            </a:r>
            <a:r>
              <a:rPr lang="ar-DZ" altLang="ar-JO" sz="36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القوة</a:t>
            </a:r>
            <a:r>
              <a:rPr lang="ar-DZ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هي التي تنشئ الحق </a:t>
            </a:r>
            <a:r>
              <a:rPr lang="ar-DZ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وتحميه</a:t>
            </a:r>
            <a:r>
              <a:rPr lang="ar-JO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r>
              <a:rPr lang="ar-DZ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SA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alt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" rtl="1" eaLnBrk="1" hangingPunct="1">
              <a:buNone/>
            </a:pPr>
            <a:r>
              <a:rPr lang="ar-SA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تقوم العلاقة بين هذه الجماعات على </a:t>
            </a:r>
            <a:r>
              <a:rPr lang="ar-DZ" altLang="ar-JO" sz="36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التبعية</a:t>
            </a:r>
            <a:r>
              <a:rPr lang="ar-DZ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و</a:t>
            </a:r>
            <a:r>
              <a:rPr lang="ar-DZ" altLang="ar-JO" sz="36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الخضوع</a:t>
            </a:r>
            <a:r>
              <a:rPr lang="ar-DZ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ل</a:t>
            </a:r>
            <a:r>
              <a:rPr lang="ar-DZ" altLang="ar-JO" sz="36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رئيس القبيلة </a:t>
            </a:r>
            <a:r>
              <a:rPr lang="ar-DZ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ذو السلطة </a:t>
            </a:r>
            <a:r>
              <a:rPr lang="ar-DZ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المطلقة</a:t>
            </a:r>
            <a:r>
              <a:rPr lang="ar-JO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ar-SA" alt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/>
            <a:endParaRPr lang="ar-JO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JO" altLang="ar-JO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عهد القوة (الانتقام الفردي</a:t>
            </a:r>
            <a:r>
              <a:rPr lang="ar-JO" altLang="ar-JO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)</a:t>
            </a:r>
            <a:r>
              <a:rPr lang="ar-JO" altLang="ar-JO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/>
            </a:r>
            <a:br>
              <a:rPr lang="ar-JO" altLang="ar-JO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</a:br>
            <a:endParaRPr lang="ar-JO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55425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 eaLnBrk="1" hangingPunct="1"/>
            <a:r>
              <a:rPr lang="ar-DZ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عبد الإنسان آلهة </a:t>
            </a:r>
            <a:r>
              <a:rPr lang="ar-DZ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مختلفة</a:t>
            </a:r>
            <a:r>
              <a:rPr lang="ar-JO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وكان ي</a:t>
            </a:r>
            <a:r>
              <a:rPr lang="ar-DZ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خشى </a:t>
            </a:r>
            <a:r>
              <a:rPr lang="ar-DZ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غضبها </a:t>
            </a:r>
            <a:endParaRPr lang="ar-JO" altLang="ar-JO" sz="36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 eaLnBrk="1" hangingPunct="1"/>
            <a:endParaRPr lang="ar-SA" alt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 eaLnBrk="1" hangingPunct="1"/>
            <a:r>
              <a:rPr lang="ar-DZ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وبالتالي أصبحت معظم الأحكام تنسب للآلهة مما أكسبها قوة الإلزام</a:t>
            </a:r>
            <a:r>
              <a:rPr lang="ar-SA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ar-DZ" alt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endParaRPr lang="ar-JO" sz="3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JO" altLang="ar-JO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عهد التقاليد </a:t>
            </a:r>
            <a:r>
              <a:rPr lang="ar-JO" altLang="ar-JO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الدينية</a:t>
            </a:r>
            <a:r>
              <a:rPr lang="ar-JO" altLang="ar-JO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/>
            </a:r>
            <a:br>
              <a:rPr lang="ar-JO" altLang="ar-JO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</a:br>
            <a:endParaRPr lang="ar-JO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25530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500"/>
          </a:xfrm>
        </p:spPr>
        <p:txBody>
          <a:bodyPr/>
          <a:lstStyle/>
          <a:p>
            <a:pPr algn="justLow" rtl="1" eaLnBrk="1" hangingPunct="1">
              <a:lnSpc>
                <a:spcPct val="150000"/>
              </a:lnSpc>
            </a:pPr>
            <a:r>
              <a:rPr lang="ar-SA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كان </a:t>
            </a:r>
            <a:r>
              <a:rPr lang="ar-DZ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يوقع </a:t>
            </a:r>
            <a:r>
              <a:rPr lang="ar-DZ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العقاب </a:t>
            </a:r>
            <a:r>
              <a:rPr lang="ar-EG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 ا</a:t>
            </a:r>
            <a:r>
              <a:rPr lang="ar-DZ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لمعتدي أو </a:t>
            </a:r>
            <a:r>
              <a:rPr lang="ar-EG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 أحد أفراد </a:t>
            </a:r>
            <a:r>
              <a:rPr lang="ar-SA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</a:t>
            </a:r>
            <a:r>
              <a:rPr lang="ar-DZ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سرته</a:t>
            </a:r>
            <a:r>
              <a:rPr lang="ar-EG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،</a:t>
            </a:r>
            <a:r>
              <a:rPr lang="ar-DZ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ثم أصبح توافقيا</a:t>
            </a:r>
            <a:r>
              <a:rPr lang="ar-SA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ً</a:t>
            </a:r>
            <a:r>
              <a:rPr lang="ar-DZ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أي باتفاق </a:t>
            </a:r>
            <a:r>
              <a:rPr lang="ar-DZ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الجماعة</a:t>
            </a:r>
            <a:r>
              <a:rPr lang="ar-JO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ar-SA" alt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endParaRPr lang="ar-JO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92311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lnSpc>
                <a:spcPct val="200000"/>
              </a:lnSpc>
            </a:pPr>
            <a:r>
              <a:rPr lang="ar-JO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حلت الاعراف والتقاليد محل </a:t>
            </a:r>
            <a:r>
              <a:rPr lang="ar-DZ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التقاليد الدينية</a:t>
            </a:r>
            <a:r>
              <a:rPr lang="ar-JO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التي كانت سائد</a:t>
            </a:r>
            <a:r>
              <a:rPr lang="ar-DZ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ة</a:t>
            </a:r>
            <a:r>
              <a:rPr lang="ar-JO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algn="just" rtl="1" eaLnBrk="1" hangingPunct="1">
              <a:lnSpc>
                <a:spcPct val="200000"/>
              </a:lnSpc>
            </a:pPr>
            <a:r>
              <a:rPr lang="ar-SA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أيقن الإنسان أن إرادته يمكن أن يكون لها دور في عملية التنظيم </a:t>
            </a:r>
            <a:r>
              <a:rPr lang="ar-SA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الاجتماعي</a:t>
            </a:r>
            <a:r>
              <a:rPr lang="ar-JO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ar-SA" alt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>
              <a:lnSpc>
                <a:spcPct val="200000"/>
              </a:lnSpc>
            </a:pPr>
            <a:endParaRPr lang="ar-SA" alt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>
              <a:lnSpc>
                <a:spcPct val="200000"/>
              </a:lnSpc>
            </a:pPr>
            <a:endParaRPr lang="ar-JO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JO" altLang="ar-JO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عهد التقاليد </a:t>
            </a:r>
            <a:r>
              <a:rPr lang="ar-JO" altLang="ar-JO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العرفية</a:t>
            </a:r>
            <a:r>
              <a:rPr lang="ar-JO" altLang="ar-JO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/>
            </a:r>
            <a:br>
              <a:rPr lang="ar-JO" altLang="ar-JO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</a:br>
            <a:endParaRPr lang="ar-JO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77840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673" y="1447800"/>
            <a:ext cx="6349206" cy="3796825"/>
          </a:xfrm>
        </p:spPr>
      </p:pic>
      <p:sp>
        <p:nvSpPr>
          <p:cNvPr id="12" name="TextBox 11"/>
          <p:cNvSpPr txBox="1"/>
          <p:nvPr/>
        </p:nvSpPr>
        <p:spPr>
          <a:xfrm>
            <a:off x="1905000" y="1981200"/>
            <a:ext cx="533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ماذا تناول مادة المدخل الى علم  القانون؟</a:t>
            </a:r>
          </a:p>
          <a:p>
            <a:pPr algn="just" rtl="1"/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المقصود بالقانون؟ وما هي وظائفه؟ </a:t>
            </a:r>
            <a:endParaRPr lang="en-US" sz="3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614003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lnSpc>
                <a:spcPct val="150000"/>
              </a:lnSpc>
            </a:pPr>
            <a:r>
              <a:rPr lang="ar-SA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أصبح ما يتعارف عليه الأفراد من عادات وتقاليد محل احترام من الجميع ومن ثم أصبحت هذه العادات ملزمة</a:t>
            </a:r>
          </a:p>
          <a:p>
            <a:pPr algn="r" rtl="1">
              <a:lnSpc>
                <a:spcPct val="150000"/>
              </a:lnSpc>
            </a:pPr>
            <a:endParaRPr lang="ar-JO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628927"/>
            <a:ext cx="55626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7974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 eaLnBrk="1" hangingPunct="1">
              <a:lnSpc>
                <a:spcPct val="150000"/>
              </a:lnSpc>
            </a:pPr>
            <a:r>
              <a:rPr lang="ar-JO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بعد </a:t>
            </a:r>
            <a:r>
              <a:rPr lang="ar-SA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اكتشاف </a:t>
            </a:r>
            <a:r>
              <a:rPr lang="ar-SA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الإنسان </a:t>
            </a:r>
            <a:r>
              <a:rPr lang="ar-JO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</a:t>
            </a:r>
            <a:r>
              <a:rPr lang="ar-SA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لكتابة </a:t>
            </a:r>
            <a:r>
              <a:rPr lang="ar-SA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أخذ في تدوين </a:t>
            </a:r>
            <a:r>
              <a:rPr lang="ar-SA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قوانينه</a:t>
            </a:r>
            <a:r>
              <a:rPr lang="ar-JO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 </a:t>
            </a:r>
            <a:r>
              <a:rPr lang="ar-SA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endParaRPr lang="ar-JO" sz="3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JO" altLang="ar-JO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عصر </a:t>
            </a:r>
            <a:r>
              <a:rPr lang="ar-JO" altLang="ar-JO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18" charset="-78"/>
              </a:rPr>
              <a:t>التدوين </a:t>
            </a:r>
            <a:r>
              <a:rPr lang="ar-JO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r-JO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ar-JO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45801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435811"/>
            <a:ext cx="2049054" cy="3022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7233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40300"/>
          </a:xfrm>
        </p:spPr>
        <p:txBody>
          <a:bodyPr/>
          <a:lstStyle/>
          <a:p>
            <a:endParaRPr lang="ar-JO" sz="2800" dirty="0"/>
          </a:p>
        </p:txBody>
      </p:sp>
      <p:sp>
        <p:nvSpPr>
          <p:cNvPr id="4" name="Oval 3"/>
          <p:cNvSpPr/>
          <p:nvPr/>
        </p:nvSpPr>
        <p:spPr>
          <a:xfrm>
            <a:off x="3429000" y="2743200"/>
            <a:ext cx="18288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altLang="ar-JO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تدوين القانون </a:t>
            </a:r>
            <a:endParaRPr lang="ar-JO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0" name="Straight Connector 9"/>
          <p:cNvCxnSpPr>
            <a:stCxn id="4" idx="3"/>
          </p:cNvCxnSpPr>
          <p:nvPr/>
        </p:nvCxnSpPr>
        <p:spPr>
          <a:xfrm flipH="1">
            <a:off x="3086100" y="4369219"/>
            <a:ext cx="610722" cy="583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029200" y="4369219"/>
            <a:ext cx="533400" cy="4313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2819400" y="2609850"/>
            <a:ext cx="725022" cy="514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5029200" y="2590800"/>
            <a:ext cx="762000" cy="4313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1219200" y="1600200"/>
            <a:ext cx="17526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altLang="ar-JO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توحيد</a:t>
            </a:r>
            <a:endParaRPr lang="ar-JO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371600" y="4457700"/>
            <a:ext cx="1714500" cy="1333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altLang="ar-JO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حفظ </a:t>
            </a:r>
            <a:endParaRPr lang="ar-JO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791200" y="1637414"/>
            <a:ext cx="1800225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اعلان</a:t>
            </a:r>
            <a:endParaRPr lang="ar-JO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562600" y="4267200"/>
            <a:ext cx="18288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altLang="ar-JO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إثبات </a:t>
            </a:r>
            <a:endParaRPr lang="ar-JO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45801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0210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11700"/>
          </a:xfrm>
        </p:spPr>
        <p:txBody>
          <a:bodyPr/>
          <a:lstStyle/>
          <a:p>
            <a:pPr marL="452628" indent="-342900" algn="just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القانون لغةً: مقياس كل شيء وطريقه. </a:t>
            </a:r>
          </a:p>
          <a:p>
            <a:pPr marL="452628" indent="-342900" algn="just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اصطلاحاً: امر كلي ينطبق على جميع جزيئاته التي تعرف احكامها منه.</a:t>
            </a:r>
          </a:p>
          <a:p>
            <a:pPr marL="452628" indent="-342900" algn="just" rtl="1" fontAlgn="auto">
              <a:lnSpc>
                <a:spcPct val="150000"/>
              </a:lnSpc>
              <a:spcAft>
                <a:spcPts val="0"/>
              </a:spcAft>
              <a:defRPr/>
            </a:pPr>
            <a:endParaRPr lang="ar-JO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ar-JO" sz="36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 rtl="1"/>
            <a:r>
              <a:rPr lang="ar-JO" sz="4000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</a:t>
            </a:r>
            <a:r>
              <a:rPr lang="ar-JO" sz="40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عريف القانون: لغةً واصطلاحاً</a:t>
            </a:r>
            <a:endParaRPr lang="ar-JO" sz="4000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86717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2628" indent="-342900" algn="just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مجموعة القواعد التي تضعها السلطة التشريعية في الدولة لتنظيم امر ما.</a:t>
            </a:r>
          </a:p>
          <a:p>
            <a:pPr marL="452628" indent="-342900" algn="just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القواعد العامة المجردة والمنظمة للسلوك في بلد معين وفي زمن معين. </a:t>
            </a:r>
          </a:p>
          <a:p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في الاصطلاح الفقهي القانوني </a:t>
            </a:r>
            <a:endParaRPr lang="ar-JO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90401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lnSpc>
                <a:spcPct val="150000"/>
              </a:lnSpc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مجموعة القواعد القانونية العامة المنظمة لسلوك الافراد في المجتمع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والتي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تحملهم السلطة العامة على احترامها مع امكانية استعمالها للقوة حين الضرورة.</a:t>
            </a:r>
          </a:p>
          <a:p>
            <a:pPr algn="just" rtl="1">
              <a:lnSpc>
                <a:spcPct val="150000"/>
              </a:lnSpc>
            </a:pPr>
            <a:endParaRPr lang="ar-JO" sz="3200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13411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2"/>
          </a:xfrm>
        </p:spPr>
        <p:txBody>
          <a:bodyPr/>
          <a:lstStyle/>
          <a:p>
            <a:pPr algn="r" rtl="1" eaLnBrk="1" hangingPunct="1"/>
            <a:r>
              <a:rPr lang="ar-JO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تقسم القاعدة القانونية الى :</a:t>
            </a:r>
          </a:p>
          <a:p>
            <a:pPr algn="r" rtl="1" eaLnBrk="1" hangingPunct="1">
              <a:buFont typeface="Wingdings" pitchFamily="2" charset="2"/>
              <a:buNone/>
            </a:pPr>
            <a:endParaRPr lang="ar-JO" alt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1" algn="r" rtl="1" eaLnBrk="1" hangingPunct="1"/>
            <a:r>
              <a:rPr lang="ar-JO" altLang="ar-JO" sz="36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قواعد </a:t>
            </a:r>
            <a:r>
              <a:rPr lang="ar-JO" altLang="ar-JO" sz="36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تقريرية</a:t>
            </a:r>
            <a:r>
              <a:rPr lang="ar-JO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ar-JO" alt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دور القانون هنا </a:t>
            </a:r>
            <a:r>
              <a:rPr lang="ar-JO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سلبي</a:t>
            </a:r>
          </a:p>
          <a:p>
            <a:pPr lvl="1" algn="r" rtl="1" eaLnBrk="1" hangingPunct="1"/>
            <a:endParaRPr lang="ar-JO" alt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1" algn="r" rtl="1" eaLnBrk="1" hangingPunct="1"/>
            <a:r>
              <a:rPr lang="ar-JO" alt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(مثال ذلك قوانين الجاذبية الارضية و الظواهر الطبيعية)</a:t>
            </a:r>
            <a:endParaRPr lang="ar-JO" alt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1" algn="r" rtl="1" eaLnBrk="1" hangingPunct="1"/>
            <a:endParaRPr lang="ar-JO" alt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1" algn="r" rtl="1" eaLnBrk="1" hangingPunct="1"/>
            <a:endParaRPr lang="ar-JO" alt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ctr">
              <a:buNone/>
            </a:pPr>
            <a:endParaRPr lang="ar-JO" sz="18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>
                <a:solidFill>
                  <a:schemeClr val="bg1"/>
                </a:solidFill>
              </a:rPr>
              <a:t>تحليل القاعدة </a:t>
            </a:r>
            <a:r>
              <a:rPr lang="ar-JO" dirty="0">
                <a:solidFill>
                  <a:schemeClr val="bg1"/>
                </a:solidFill>
              </a:rPr>
              <a:t>القانونية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45801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733872"/>
            <a:ext cx="1829059" cy="188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9806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5227320"/>
          </a:xfrm>
        </p:spPr>
        <p:txBody>
          <a:bodyPr/>
          <a:lstStyle/>
          <a:p>
            <a:endParaRPr lang="en-US" sz="20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en-US" sz="2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en-US" sz="20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en-US" sz="2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0436" y="103349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ar-JO" altLang="ar-JO" sz="3600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قواعد تقويمية: دور القانون هنا إيجابي</a:t>
            </a:r>
            <a:br>
              <a:rPr lang="ar-JO" altLang="ar-JO" sz="3600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en-US" sz="3600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719072" y="1069816"/>
            <a:ext cx="7086600" cy="139293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160526" y="4266642"/>
            <a:ext cx="6916674" cy="148834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JO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القاعدة القانونية تتضمن خطاباً </a:t>
            </a:r>
            <a:r>
              <a:rPr lang="ar-JO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 سبيل </a:t>
            </a:r>
            <a:r>
              <a:rPr lang="ar-JO" sz="3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الامر</a:t>
            </a:r>
            <a:r>
              <a:rPr lang="ar-JO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و</a:t>
            </a:r>
            <a:r>
              <a:rPr lang="ar-JO" sz="3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التكليف</a:t>
            </a:r>
            <a:r>
              <a:rPr lang="ar-JO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en-US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371600" y="2711950"/>
            <a:ext cx="7010400" cy="13054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Low" rtl="1"/>
            <a:r>
              <a:rPr lang="ar-JO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القاعدة القانونية لا تحدد ما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هو كائن في المجتمع وانما تحدد ما </a:t>
            </a:r>
            <a:r>
              <a:rPr lang="ar-JO" sz="3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يجب</a:t>
            </a:r>
            <a:r>
              <a:rPr lang="ar-JO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ان يكون عليه المجتمع.</a:t>
            </a:r>
            <a:endParaRPr lang="ar-JO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1881442" y="2196555"/>
            <a:ext cx="457200" cy="7620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spc="50">
              <a:ln w="0"/>
              <a:solidFill>
                <a:srgbClr val="FFFF0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1434497" y="3716637"/>
            <a:ext cx="457200" cy="7620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52342" y="1332288"/>
            <a:ext cx="677833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Low" rtl="1"/>
            <a:r>
              <a:rPr lang="ar-J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القاعدة </a:t>
            </a:r>
            <a:r>
              <a:rPr lang="ar-J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القانونية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تهدف الى </a:t>
            </a:r>
            <a:r>
              <a:rPr lang="ar-JO" sz="3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ضبط</a:t>
            </a:r>
            <a:r>
              <a:rPr lang="ar-J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السلوك الاجتماعي</a:t>
            </a:r>
          </a:p>
          <a:p>
            <a:pPr algn="justLow" rtl="1"/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4371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6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شكراً لحسن استماعكم</a:t>
            </a:r>
            <a:endParaRPr lang="en-US" sz="6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05200" y="2895600"/>
            <a:ext cx="2287773" cy="22860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ar-JO" altLang="ar-JO" sz="48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تقسيم محتوى المادة </a:t>
            </a:r>
            <a:endParaRPr lang="en-US" altLang="ar-JO" sz="4800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5360" lvl="1" indent="-609600" algn="r" rt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None/>
              <a:defRPr/>
            </a:pPr>
            <a:r>
              <a:rPr lang="ar-JO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أولا : نظرية </a:t>
            </a: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 </a:t>
            </a:r>
          </a:p>
          <a:p>
            <a:pPr marL="975360" lvl="1" indent="-609600" algn="r" rt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None/>
              <a:defRPr/>
            </a:pPr>
            <a:endParaRPr lang="ar-JO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975360" lvl="1" indent="-609600" algn="r" rtl="1" eaLnBrk="1" fontAlgn="auto" hangingPunct="1">
              <a:spcBef>
                <a:spcPts val="324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تعريف القاعدة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القانونية. 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975360" lvl="1" indent="-609600" algn="r" rtl="1" eaLnBrk="1" fontAlgn="auto" hangingPunct="1">
              <a:spcBef>
                <a:spcPts val="324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أقسام القانون. 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975360" lvl="1" indent="-609600" algn="r" rtl="1" eaLnBrk="1" fontAlgn="auto" hangingPunct="1">
              <a:spcBef>
                <a:spcPts val="324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مصادر القانون و نطاق تطبيقه من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حيث: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458468" lvl="3" indent="-571500" algn="r" rtl="1" fontAlgn="auto">
              <a:spcAft>
                <a:spcPts val="0"/>
              </a:spcAft>
              <a:buClr>
                <a:schemeClr val="bg1"/>
              </a:buClr>
              <a:defRPr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المكان   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458468" lvl="3" indent="-571500" algn="r" rtl="1" fontAlgn="auto">
              <a:spcAft>
                <a:spcPts val="0"/>
              </a:spcAft>
              <a:buClr>
                <a:schemeClr val="bg1"/>
              </a:buClr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الزمان  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458468" lvl="3" indent="-571500" algn="r" rtl="1" fontAlgn="auto">
              <a:spcAft>
                <a:spcPts val="0"/>
              </a:spcAft>
              <a:buClr>
                <a:schemeClr val="bg1"/>
              </a:buClr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الاشخاص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020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256032" algn="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ar-JO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ثانيا نظرية الحق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365760" indent="-256032" algn="r" rtl="1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ar-JO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365760" indent="-256032" algn="r" rtl="1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تعريف الحق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وأنواعه.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365760" indent="-256032" algn="r" rtl="1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مصادر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الحق والالتزام.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365760" indent="-256032" algn="r" rtl="1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اركان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الحق.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365760" indent="-256032" algn="r" rtl="1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اثبات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الحق.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365760" indent="-256032" algn="r" rtl="1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استعمال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الحق.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en-US" sz="3600" b="1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020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>
              <a:buNone/>
              <a:defRPr/>
            </a:pPr>
            <a:endParaRPr lang="ar-JO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rtl="1">
              <a:buNone/>
              <a:defRPr/>
            </a:pPr>
            <a:r>
              <a:rPr lang="ar-JO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القانون</a:t>
            </a:r>
          </a:p>
          <a:p>
            <a:pPr algn="ctr" rtl="1">
              <a:buNone/>
              <a:defRPr/>
            </a:pPr>
            <a:endParaRPr lang="ar-JO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ar-JO" sz="3600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9939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300"/>
          </a:xfrm>
        </p:spPr>
        <p:txBody>
          <a:bodyPr/>
          <a:lstStyle/>
          <a:p>
            <a:pPr lvl="0"/>
            <a:endParaRPr lang="ar-JO" dirty="0"/>
          </a:p>
          <a:p>
            <a:endParaRPr lang="ar-JO" dirty="0"/>
          </a:p>
        </p:txBody>
      </p:sp>
      <p:grpSp>
        <p:nvGrpSpPr>
          <p:cNvPr id="4" name="Group 3"/>
          <p:cNvGrpSpPr/>
          <p:nvPr/>
        </p:nvGrpSpPr>
        <p:grpSpPr>
          <a:xfrm>
            <a:off x="2896344" y="685800"/>
            <a:ext cx="3351311" cy="1675655"/>
            <a:chOff x="2439144" y="1302"/>
            <a:chExt cx="3351311" cy="1675655"/>
          </a:xfrm>
          <a:scene3d>
            <a:camera prst="orthographicFront"/>
            <a:lightRig rig="flat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2439144" y="1302"/>
              <a:ext cx="3351311" cy="1675655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2488222" y="50380"/>
              <a:ext cx="3253155" cy="157749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04775" tIns="69850" rIns="104775" bIns="69850" numCol="1" spcCol="1270" anchor="ctr" anchorCtr="0">
              <a:noAutofit/>
            </a:bodyPr>
            <a:lstStyle/>
            <a:p>
              <a:pPr lvl="0" algn="ctr" defTabSz="24447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JO" sz="5500" kern="1200" dirty="0" smtClean="0"/>
                <a:t>نظرية القانون </a:t>
              </a:r>
              <a:endParaRPr lang="ar-JO" sz="5500" kern="12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739387" y="2782959"/>
            <a:ext cx="2681049" cy="1675655"/>
            <a:chOff x="2439144" y="2095872"/>
            <a:chExt cx="2681049" cy="1675655"/>
          </a:xfrm>
        </p:grpSpPr>
        <p:sp>
          <p:nvSpPr>
            <p:cNvPr id="9" name="Rounded Rectangle 8"/>
            <p:cNvSpPr/>
            <p:nvPr/>
          </p:nvSpPr>
          <p:spPr>
            <a:xfrm>
              <a:off x="2439144" y="2095872"/>
              <a:ext cx="2681049" cy="1675655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2488222" y="2144950"/>
              <a:ext cx="2582893" cy="15774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390" tIns="48260" rIns="72390" bIns="48260" numCol="1" spcCol="1270" anchor="ctr" anchorCtr="0">
              <a:noAutofit/>
            </a:bodyPr>
            <a:lstStyle/>
            <a:p>
              <a:pPr lvl="0" algn="ctr" defTabSz="16891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JO" sz="3800" kern="1200" dirty="0" smtClean="0"/>
                <a:t>التعريف بالقاعدة القانونية و أقسامها. </a:t>
              </a:r>
              <a:endParaRPr lang="ar-JO" sz="3800" kern="1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729151" y="4572000"/>
            <a:ext cx="2681049" cy="1675655"/>
            <a:chOff x="2439144" y="4190441"/>
            <a:chExt cx="2681049" cy="1675655"/>
          </a:xfrm>
        </p:grpSpPr>
        <p:sp>
          <p:nvSpPr>
            <p:cNvPr id="12" name="Rounded Rectangle 11"/>
            <p:cNvSpPr/>
            <p:nvPr/>
          </p:nvSpPr>
          <p:spPr>
            <a:xfrm>
              <a:off x="2439144" y="4190441"/>
              <a:ext cx="2681049" cy="1675655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2">
                <a:hueOff val="-20163188"/>
                <a:satOff val="8769"/>
                <a:lumOff val="255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Rounded Rectangle 4"/>
            <p:cNvSpPr/>
            <p:nvPr/>
          </p:nvSpPr>
          <p:spPr>
            <a:xfrm>
              <a:off x="2488222" y="4239519"/>
              <a:ext cx="2582893" cy="15774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390" tIns="48260" rIns="72390" bIns="48260" numCol="1" spcCol="1270" anchor="ctr" anchorCtr="0">
              <a:noAutofit/>
            </a:bodyPr>
            <a:lstStyle/>
            <a:p>
              <a:pPr lvl="0" algn="ctr" defTabSz="16891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JO" sz="3800" kern="1200" dirty="0" smtClean="0"/>
                <a:t>مصادر القاعدة القانونية ونطاق تطبيقها. </a:t>
              </a:r>
              <a:endParaRPr lang="ar-JO" sz="3800" kern="1200" dirty="0"/>
            </a:p>
          </p:txBody>
        </p:sp>
      </p:grpSp>
      <p:cxnSp>
        <p:nvCxnSpPr>
          <p:cNvPr id="18" name="Elbow Connector 17"/>
          <p:cNvCxnSpPr/>
          <p:nvPr/>
        </p:nvCxnSpPr>
        <p:spPr>
          <a:xfrm rot="5400000">
            <a:off x="4881546" y="2900345"/>
            <a:ext cx="1600945" cy="523164"/>
          </a:xfrm>
          <a:prstGeom prst="bentConnector3">
            <a:avLst>
              <a:gd name="adj1" fmla="val 968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/>
          <p:nvPr/>
        </p:nvCxnSpPr>
        <p:spPr>
          <a:xfrm rot="5400000">
            <a:off x="4881919" y="4500918"/>
            <a:ext cx="1600200" cy="523165"/>
          </a:xfrm>
          <a:prstGeom prst="bentConnector3">
            <a:avLst>
              <a:gd name="adj1" fmla="val 10202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50819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40300"/>
          </a:xfrm>
        </p:spPr>
        <p:txBody>
          <a:bodyPr/>
          <a:lstStyle/>
          <a:p>
            <a:pPr algn="ctr" rtl="1">
              <a:buNone/>
              <a:defRPr/>
            </a:pP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المجتمع </a:t>
            </a:r>
            <a:r>
              <a:rPr lang="ar-JO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الإنساني </a:t>
            </a: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والقانون</a:t>
            </a:r>
            <a:endParaRPr lang="ar-JO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rtl="1">
              <a:buNone/>
              <a:defRPr/>
            </a:pPr>
            <a:endParaRPr lang="ar-JO" sz="2000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 eaLnBrk="1" hangingPunct="1">
              <a:lnSpc>
                <a:spcPct val="150000"/>
              </a:lnSpc>
            </a:pP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</a:t>
            </a:r>
            <a:r>
              <a:rPr lang="ar-JO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الانسان كائن اجتماعي بذاته، لا يستطيع العيش </a:t>
            </a:r>
            <a:endParaRPr lang="ar-JO" alt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 eaLnBrk="1" hangingPunct="1">
              <a:lnSpc>
                <a:spcPct val="150000"/>
              </a:lnSpc>
              <a:buNone/>
            </a:pP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بعزلة </a:t>
            </a:r>
            <a:r>
              <a:rPr lang="ar-JO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عن باقي افراد المجتمع.</a:t>
            </a:r>
          </a:p>
          <a:p>
            <a:endParaRPr lang="ar-JO" sz="3600" b="1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4419600"/>
            <a:ext cx="3987006" cy="175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1254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1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8900"/>
          </a:xfrm>
        </p:spPr>
        <p:txBody>
          <a:bodyPr/>
          <a:lstStyle/>
          <a:p>
            <a:pPr algn="just" rtl="1">
              <a:lnSpc>
                <a:spcPct val="150000"/>
              </a:lnSpc>
            </a:pPr>
            <a:r>
              <a:rPr lang="ar-JO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يعيش الانسان في جماعات سواء أكانت كبيرة ام 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صغيرة لذلك </a:t>
            </a:r>
            <a:r>
              <a:rPr lang="ar-JO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كان لابد من العيش بأسلوب منظم يتم فيه توفيق مصالح الافراد المتضاربة .</a:t>
            </a:r>
          </a:p>
          <a:p>
            <a:pPr algn="just">
              <a:lnSpc>
                <a:spcPct val="150000"/>
              </a:lnSpc>
            </a:pPr>
            <a:endParaRPr lang="ar-JO" sz="3200" b="1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9447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1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1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124200" y="1481328"/>
            <a:ext cx="5562600" cy="4525963"/>
          </a:xfrm>
        </p:spPr>
        <p:txBody>
          <a:bodyPr/>
          <a:lstStyle/>
          <a:p>
            <a:pPr algn="justLow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وظيفة </a:t>
            </a: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تنظيمية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</a:p>
          <a:p>
            <a:pPr lvl="1" algn="r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تحديد الحقوق والواجبات</a:t>
            </a:r>
          </a:p>
          <a:p>
            <a:pPr lvl="1" algn="r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فض المنازعات</a:t>
            </a:r>
          </a:p>
          <a:p>
            <a:pPr lvl="1" algn="r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التوفيق بين المصالح المتعارضة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1041" y="21336"/>
            <a:ext cx="8229600" cy="1143000"/>
          </a:xfrm>
        </p:spPr>
        <p:txBody>
          <a:bodyPr/>
          <a:lstStyle/>
          <a:p>
            <a:pPr algn="ctr" rtl="1"/>
            <a:r>
              <a:rPr lang="ar-JO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وظائف القانون</a:t>
            </a:r>
            <a:endParaRPr lang="en-US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Content Placeholder 11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981200"/>
            <a:ext cx="2813241" cy="2514600"/>
          </a:xfrm>
        </p:spPr>
      </p:pic>
    </p:spTree>
    <p:extLst>
      <p:ext uri="{BB962C8B-B14F-4D97-AF65-F5344CB8AC3E}">
        <p14:creationId xmlns:p14="http://schemas.microsoft.com/office/powerpoint/2010/main" val="32576430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18293</TotalTime>
  <Words>524</Words>
  <Application>Microsoft Office PowerPoint</Application>
  <PresentationFormat>On-screen Show (4:3)</PresentationFormat>
  <Paragraphs>96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Concourse</vt:lpstr>
      <vt:lpstr>المدخل الى علم القانون  </vt:lpstr>
      <vt:lpstr>PowerPoint Presentation</vt:lpstr>
      <vt:lpstr>تقسيم محتوى المادة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وظائف القانون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عهد القوة (الانتقام الفردي) </vt:lpstr>
      <vt:lpstr>عهد التقاليد الدينية </vt:lpstr>
      <vt:lpstr>PowerPoint Presentation</vt:lpstr>
      <vt:lpstr>عهد التقاليد العرفية </vt:lpstr>
      <vt:lpstr>PowerPoint Presentation</vt:lpstr>
      <vt:lpstr>عصر التدوين  </vt:lpstr>
      <vt:lpstr>PowerPoint Presentation</vt:lpstr>
      <vt:lpstr>تعريف القانون: لغةً واصطلاحاً</vt:lpstr>
      <vt:lpstr>القانون في الاصطلاح الفقهي القانوني </vt:lpstr>
      <vt:lpstr>PowerPoint Presentation</vt:lpstr>
      <vt:lpstr>تحليل القاعدة القانونية </vt:lpstr>
      <vt:lpstr>قواعد تقويمية: دور القانون هنا إيجابي </vt:lpstr>
      <vt:lpstr>شكراً لحسن استماعكم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Philad</cp:lastModifiedBy>
  <cp:revision>355</cp:revision>
  <dcterms:created xsi:type="dcterms:W3CDTF">2016-01-06T11:52:01Z</dcterms:created>
  <dcterms:modified xsi:type="dcterms:W3CDTF">2018-10-30T07:43:44Z</dcterms:modified>
</cp:coreProperties>
</file>