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382" r:id="rId3"/>
    <p:sldId id="379" r:id="rId4"/>
    <p:sldId id="371" r:id="rId5"/>
    <p:sldId id="378" r:id="rId6"/>
    <p:sldId id="376" r:id="rId7"/>
    <p:sldId id="381" r:id="rId8"/>
    <p:sldId id="372" r:id="rId9"/>
    <p:sldId id="373" r:id="rId10"/>
    <p:sldId id="374" r:id="rId11"/>
    <p:sldId id="385" r:id="rId12"/>
    <p:sldId id="386" r:id="rId13"/>
    <p:sldId id="389" r:id="rId14"/>
    <p:sldId id="393" r:id="rId15"/>
    <p:sldId id="391" r:id="rId16"/>
    <p:sldId id="392" r:id="rId17"/>
    <p:sldId id="388" r:id="rId18"/>
    <p:sldId id="390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7" autoAdjust="0"/>
  </p:normalViewPr>
  <p:slideViewPr>
    <p:cSldViewPr>
      <p:cViewPr varScale="1">
        <p:scale>
          <a:sx n="74" d="100"/>
          <a:sy n="74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78BA-11B0-4AA5-882C-B3ABA81EA04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48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286000" cy="22860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ar-JO" dirty="0" smtClean="0">
                <a:solidFill>
                  <a:schemeClr val="bg1"/>
                </a:solidFill>
              </a:rPr>
              <a:t>المدخل الى علم القانون</a:t>
            </a:r>
            <a:br>
              <a:rPr lang="ar-JO" dirty="0" smtClean="0">
                <a:solidFill>
                  <a:schemeClr val="bg1"/>
                </a:solidFill>
              </a:rPr>
            </a:br>
            <a:r>
              <a:rPr lang="ar-JO" dirty="0" smtClean="0">
                <a:solidFill>
                  <a:schemeClr val="bg1"/>
                </a:solidFill>
              </a:rPr>
              <a:t/>
            </a:r>
            <a:br>
              <a:rPr lang="ar-JO" dirty="0" smtClean="0">
                <a:solidFill>
                  <a:schemeClr val="bg1"/>
                </a:solidFill>
              </a:rPr>
            </a:br>
            <a:r>
              <a:rPr lang="ar-JO" dirty="0" smtClean="0">
                <a:solidFill>
                  <a:schemeClr val="bg1"/>
                </a:solidFill>
              </a:rPr>
              <a:t>خصائص القاعدة القانونية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لابد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ان يصاحب القاعدة القانونية جزاء يوقع على من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يخالفها.</a:t>
            </a:r>
            <a:endParaRPr lang="en-US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endParaRPr lang="en-US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توقيع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الجزاء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جبراً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السلطة العامة المختصة.</a:t>
            </a:r>
          </a:p>
          <a:p>
            <a:pPr algn="justLow" rtl="1">
              <a:lnSpc>
                <a:spcPct val="150000"/>
              </a:lnSpc>
            </a:pPr>
            <a:endParaRPr lang="ar-JO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ar-JO" sz="4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قاعدة </a:t>
            </a:r>
            <a:r>
              <a:rPr lang="ar-JO" sz="40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آمرة</a:t>
            </a:r>
            <a:r>
              <a:rPr lang="ar-JO" sz="4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4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JO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2198435" cy="15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3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JO" sz="4400" dirty="0" smtClean="0">
                <a:solidFill>
                  <a:srgbClr val="FFFF00"/>
                </a:solidFill>
              </a:rPr>
              <a:t>تقسيمات القاعدة القانونية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61760" y="1630680"/>
            <a:ext cx="2209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حيث </a:t>
            </a:r>
            <a:r>
              <a:rPr lang="ar-JO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قوتها الالزامية</a:t>
            </a:r>
            <a:endParaRPr lang="ar-JO" sz="24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057400" y="3783335"/>
            <a:ext cx="4008120" cy="9080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</a:t>
            </a:r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موضوعية  </a:t>
            </a:r>
          </a:p>
          <a:p>
            <a:pPr lvl="0" algn="ctr" rtl="1"/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</a:t>
            </a:r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شكلية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61760" y="4965704"/>
            <a:ext cx="2209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حيث التدوين</a:t>
            </a:r>
            <a:endParaRPr lang="en-US" sz="24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61760" y="3935891"/>
            <a:ext cx="2209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حيث تنظيمها للحقوق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12560" y="2727960"/>
            <a:ext cx="2209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حيث طبيعة الروابط القانونية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57400" y="2497457"/>
            <a:ext cx="3962400" cy="101155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lvl="0" indent="0" algn="justLow" rtl="1">
              <a:buNone/>
            </a:pPr>
            <a:endParaRPr lang="ar-JO" sz="2000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lvl="0" indent="0" algn="ctr" rtl="1">
              <a:buNone/>
            </a:pP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 تابعة للقانون </a:t>
            </a:r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العام </a:t>
            </a:r>
            <a:endParaRPr lang="ar-JO" sz="2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lvl="0" indent="0" algn="ctr" rtl="1">
              <a:buNone/>
            </a:pP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 تابعة ل</a:t>
            </a:r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لقانون </a:t>
            </a: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الخاص</a:t>
            </a:r>
          </a:p>
          <a:p>
            <a:pPr marL="109537" indent="0" algn="justLow" rtl="1">
              <a:lnSpc>
                <a:spcPct val="150000"/>
              </a:lnSpc>
              <a:buNone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2057400" y="4965704"/>
            <a:ext cx="4008120" cy="118236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</a:t>
            </a:r>
            <a:r>
              <a:rPr lang="ar-JO" sz="2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مكتوبة   </a:t>
            </a:r>
            <a:endParaRPr lang="ar-JO" sz="2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ctr" rtl="1"/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</a:t>
            </a:r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مكتوبة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2057400" y="1043305"/>
            <a:ext cx="3886200" cy="11747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قاعدة آمرة </a:t>
            </a:r>
          </a:p>
          <a:p>
            <a:pPr lvl="0" algn="ctr" rtl="1"/>
            <a:r>
              <a:rPr lang="ar-JO" sz="20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قاعدة </a:t>
            </a:r>
            <a:r>
              <a:rPr lang="ar-JO" sz="2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مكملة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26" name="Elbow Connector 25"/>
          <p:cNvCxnSpPr>
            <a:stCxn id="6" idx="1"/>
            <a:endCxn id="15" idx="3"/>
          </p:cNvCxnSpPr>
          <p:nvPr/>
        </p:nvCxnSpPr>
        <p:spPr>
          <a:xfrm rot="10800000">
            <a:off x="5943600" y="1630680"/>
            <a:ext cx="518160" cy="381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>
            <a:off x="5981700" y="2749552"/>
            <a:ext cx="518160" cy="381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5928360" y="3971300"/>
            <a:ext cx="518160" cy="381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5943600" y="5177162"/>
            <a:ext cx="518160" cy="381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1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الامرة :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القاعدة التي لا يجوز للأفراد مخالفتها او الاتفاق على خلافها او استبعاد حكمها.</a:t>
            </a:r>
          </a:p>
          <a:p>
            <a:pPr algn="justLow" rtl="1">
              <a:lnSpc>
                <a:spcPct val="150000"/>
              </a:lnSpc>
            </a:pPr>
            <a:endParaRPr lang="ar-JO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قاعدة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مطلقة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 حيث تطبيقها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indent="0" algn="justLow" rtl="1">
              <a:lnSpc>
                <a:spcPct val="150000"/>
              </a:lnSpc>
              <a:buNone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وتنعدم في مواجهتها  حرية الافراد  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JO" sz="360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من حيث قوتها الالزامية</a:t>
            </a: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590247" cy="1975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64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100"/>
          </a:xfrm>
        </p:spPr>
        <p:txBody>
          <a:bodyPr/>
          <a:lstStyle/>
          <a:p>
            <a:pPr marL="109537" indent="0" algn="r" rtl="1">
              <a:lnSpc>
                <a:spcPct val="150000"/>
              </a:lnSpc>
              <a:buNone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المكملة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</a:p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القاعدة التي يجوز للأفراد الاتفاق على ما يخالف حكمها .</a:t>
            </a:r>
          </a:p>
          <a:p>
            <a:pPr algn="justLow" rtl="1">
              <a:lnSpc>
                <a:spcPct val="150000"/>
              </a:lnSpc>
            </a:pPr>
            <a:endParaRPr lang="ar-JO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المشرع وضعها لتكملة إرادة الافراد حين سكوتها عن حكم رابطة او مسألة معينة. 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3214666" cy="12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القواعد القانونية التابعة لفروع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العام </a:t>
            </a:r>
          </a:p>
          <a:p>
            <a:pPr algn="r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القواعد القانونية التابعة لفروع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الخاص </a:t>
            </a:r>
          </a:p>
          <a:p>
            <a:pPr algn="r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المعيار التقليدي في التفرقة مبني على أساس وجود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الدولة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عدم وجودها كطرف في العلاقة القانونية التي تحكمها تلك القواعد.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من </a:t>
            </a:r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طبيعة الروابط </a:t>
            </a:r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القانونية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33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القاعدة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الموضوعية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marL="109537" indent="0" algn="r" rtl="1">
              <a:lnSpc>
                <a:spcPct val="150000"/>
              </a:lnSpc>
              <a:buNone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	هي تلك التي تحدد الحقوق و الواجبات كالقواعد 		التي تحدد الجريمة والعقاب.</a:t>
            </a:r>
          </a:p>
          <a:p>
            <a:pPr algn="r" rtl="1"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</a:t>
            </a:r>
            <a:r>
              <a:rPr lang="ar-JO" sz="3600" baseline="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القانونية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تنظيمها للحقوق</a:t>
            </a:r>
            <a:r>
              <a:rPr lang="en-US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9433" y="3099104"/>
            <a:ext cx="1779766" cy="32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352801" y="1444294"/>
            <a:ext cx="5334000" cy="3941763"/>
          </a:xfrm>
        </p:spPr>
        <p:txBody>
          <a:bodyPr/>
          <a:lstStyle/>
          <a:p>
            <a:pPr algn="r" rtl="1"/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</a:t>
            </a:r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الشكلية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justLow" rtl="1">
              <a:lnSpc>
                <a:spcPct val="150000"/>
              </a:lnSpc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تلك التي تبين الاجراءات التي يجب اتباعها لاكتساب الحق او ممارسته او تلك الإجراءات التي يجب اتباعها في حال مخالفة القاعدة القانونية. 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1585443" cy="20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4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algn="r" rtl="1"/>
            <a:endParaRPr lang="ar-JO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indent="0" algn="r" rtl="1">
              <a:buNone/>
            </a:pP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</a:t>
            </a:r>
            <a:r>
              <a:rPr lang="ar-JO" sz="32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المكتوبة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: </a:t>
            </a:r>
            <a:endParaRPr lang="ar-JO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تلك القاعدة التي تضعها السلطة المختصة بسن التشريع.</a:t>
            </a:r>
          </a:p>
          <a:p>
            <a:pPr algn="r" rtl="1"/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مثالها القواعد التشريعية الصادرة و المنشورة في الجريدة الرسمية</a:t>
            </a:r>
            <a:endParaRPr lang="en-US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ar-JO" sz="360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من </a:t>
            </a:r>
            <a:r>
              <a:rPr lang="ar-JO" sz="360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التدوين</a:t>
            </a:r>
            <a:r>
              <a:rPr lang="en-US" sz="360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60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99309"/>
            <a:ext cx="2049726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67200"/>
            <a:ext cx="1562666" cy="1943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</a:t>
            </a:r>
            <a:r>
              <a:rPr lang="ar-JO" sz="3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المكتوبة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endParaRPr lang="en-US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indent="0" algn="r" rtl="1">
              <a:lnSpc>
                <a:spcPct val="150000"/>
              </a:lnSpc>
              <a:buNone/>
            </a:pPr>
            <a:r>
              <a:rPr lang="ar-SA" altLang="ar-DZ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 </a:t>
            </a:r>
            <a:r>
              <a:rPr lang="ar-SA" altLang="ar-DZ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تنشأ في ضمير الجماعة أو التي اعتاد الناس على العمل بها وتسمى القواعد </a:t>
            </a:r>
            <a:r>
              <a:rPr lang="ar-SA" altLang="ar-DZ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العرفية</a:t>
            </a:r>
            <a:r>
              <a:rPr lang="ar-JO" altLang="ar-DZ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109537" indent="0" rtl="1">
              <a:lnSpc>
                <a:spcPct val="150000"/>
              </a:lnSpc>
              <a:buNone/>
            </a:pPr>
            <a:endParaRPr lang="ar-JO" sz="1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indent="0" algn="ctr" rtl="1">
              <a:lnSpc>
                <a:spcPct val="150000"/>
              </a:lnSpc>
              <a:buNone/>
            </a:pPr>
            <a:r>
              <a:rPr lang="ar-JO" sz="48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***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10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شكراً لحسن استماعكم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90" y="2720309"/>
            <a:ext cx="2047619" cy="204761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6349206" cy="3796825"/>
          </a:xfrm>
        </p:spPr>
      </p:pic>
      <p:sp>
        <p:nvSpPr>
          <p:cNvPr id="7" name="TextBox 6"/>
          <p:cNvSpPr txBox="1"/>
          <p:nvPr/>
        </p:nvSpPr>
        <p:spPr>
          <a:xfrm>
            <a:off x="2286000" y="2362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هي خصائص القاعدة القانونية ؟</a:t>
            </a:r>
          </a:p>
          <a:p>
            <a:pPr algn="justLow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هناك تقسيمات للقاعدة      	القانونية؟</a:t>
            </a:r>
          </a:p>
          <a:p>
            <a:pPr algn="justLow" rtl="1"/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468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/>
          <p:cNvSpPr/>
          <p:nvPr/>
        </p:nvSpPr>
        <p:spPr>
          <a:xfrm>
            <a:off x="3024947" y="2104948"/>
            <a:ext cx="2845904" cy="29718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ar-JO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</a:t>
            </a:r>
            <a:endParaRPr lang="en-US" sz="36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6047961" y="2783301"/>
            <a:ext cx="2438400" cy="1918252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03313" lvl="2" indent="-609600" algn="r" rtl="1">
              <a:lnSpc>
                <a:spcPct val="150000"/>
              </a:lnSpc>
            </a:pPr>
            <a:endParaRPr lang="ar-JO" altLang="ar-JO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477079" y="2828027"/>
            <a:ext cx="2375452" cy="18288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182592" y="196632"/>
            <a:ext cx="2535306" cy="1769165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3084029" y="5215900"/>
            <a:ext cx="2732433" cy="154208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265373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r>
              <a:rPr lang="ar-JO" dirty="0">
                <a:solidFill>
                  <a:schemeClr val="tx1"/>
                </a:solidFill>
              </a:rPr>
              <a:t>قاعدة ملزمة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96079"/>
            <a:ext cx="1981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altLang="ar-JO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قاعدة عامة ومجردة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175" y="3258979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alt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قاعدة اجتماعية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5500" y="5850698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alt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قاعدة سلوكية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57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536074"/>
            <a:ext cx="8229600" cy="892205"/>
          </a:xfrm>
        </p:spPr>
        <p:txBody>
          <a:bodyPr>
            <a:normAutofit fontScale="90000"/>
          </a:bodyPr>
          <a:lstStyle/>
          <a:p>
            <a:pPr algn="justLow" rtl="1">
              <a:lnSpc>
                <a:spcPct val="150000"/>
              </a:lnSpc>
            </a:pPr>
            <a:r>
              <a:rPr lang="ar-J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</a:t>
            </a:r>
            <a:r>
              <a:rPr lang="ar-J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القانونية </a:t>
            </a:r>
            <a:r>
              <a:rPr lang="ar-JO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عامة</a:t>
            </a:r>
            <a:r>
              <a:rPr lang="ar-J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و </a:t>
            </a:r>
            <a:r>
              <a:rPr lang="ar-JO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مجردة</a:t>
            </a:r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بمعنى انها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لا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توجه لشخص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واقعة بحد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ذاتها، وإنما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توجه الى اشخاص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وقائع بصيغة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عامة. </a:t>
            </a:r>
          </a:p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تطبق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اذا توافرت في الشخص او الواقعة شروط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معينة.</a:t>
            </a:r>
            <a:endParaRPr lang="ar-J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797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209800"/>
            <a:ext cx="399690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8512" y="2590800"/>
            <a:ext cx="75438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5760" indent="-25603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ar-J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 </a:t>
            </a:r>
            <a:r>
              <a:rPr lang="ar-J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نصت المادة 43 من القانون المدني الاردني على ان</a:t>
            </a: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ar-J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1</a:t>
            </a:r>
            <a:r>
              <a:rPr lang="ar-JO" sz="28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. كل شخص يبلغ سن الرشد متمتعاً بقواه العقلية </a:t>
            </a:r>
            <a:r>
              <a:rPr lang="ar-JO" sz="2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ولم </a:t>
            </a:r>
            <a:r>
              <a:rPr lang="ar-JO" sz="28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يحجر عليه يكون كامل الاهلية.</a:t>
            </a: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ar-JO" sz="28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2. سن الرشد هي ثمانية عشرة سنة شمسية كاملة.</a:t>
            </a: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  <a:p>
            <a:pPr marL="859536" lvl="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176670"/>
            <a:ext cx="7921625" cy="3048000"/>
          </a:xfrm>
          <a:prstGeom prst="rect">
            <a:avLst/>
          </a:prstGeom>
          <a:noFill/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6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49900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 عمومية القاعدة القانونية لا يعني ضرورة انطباقها بصورة مطلقة على كل الناس او انها تخاطب كل الناس بل تعني فقط انها </a:t>
            </a:r>
            <a:r>
              <a:rPr lang="ar-J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لا</a:t>
            </a:r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تخاطب شخصاً باسمه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J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J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تطبق على واقعة في ذاتها.</a:t>
            </a:r>
          </a:p>
          <a:p>
            <a:pPr algn="justLow" rtl="1">
              <a:lnSpc>
                <a:spcPct val="150000"/>
              </a:lnSpc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just"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ar-JO" dirty="0">
              <a:cs typeface="Simplified Arabic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6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33400" y="3810000"/>
            <a:ext cx="8229600" cy="1676400"/>
          </a:xfrm>
          <a:prstGeom prst="rect">
            <a:avLst/>
          </a:prstGeom>
          <a:noFill/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109537" indent="0" algn="justLow" rtl="1">
              <a:lnSpc>
                <a:spcPct val="150000"/>
              </a:lnSpc>
              <a:buNone/>
            </a:pP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القواعد القانونية الخاصة بالمحاميين او المهندسين او الاطباء</a:t>
            </a:r>
            <a:endParaRPr lang="en-US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" y="609600"/>
            <a:ext cx="75438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Low" rtl="1">
              <a:lnSpc>
                <a:spcPct val="150000"/>
              </a:lnSpc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Ø"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تظل القاعدة عامة حتى لو كانت لا تقبل التطبيق الا على شخص واحد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طالما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 ذلك الشخص لم يحدد باسمه.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5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700462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وجد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لتنظيم العلاقات الاجتماعية بين بني البشر باعتبارهم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أعضاء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جماعة واحدة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وتربطهم 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علاقات من مختلف </a:t>
            </a:r>
            <a:r>
              <a:rPr lang="ar-JO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الأنواع</a:t>
            </a:r>
            <a:r>
              <a:rPr lang="ar-J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justLow" rtl="1">
              <a:lnSpc>
                <a:spcPct val="150000"/>
              </a:lnSpc>
            </a:pPr>
            <a:endParaRPr lang="ar-JO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Low" rtl="1">
              <a:lnSpc>
                <a:spcPct val="150000"/>
              </a:lnSpc>
            </a:pPr>
            <a:r>
              <a:rPr lang="ar-J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القاعدة القانونية قاعدة </a:t>
            </a:r>
            <a:r>
              <a:rPr lang="ar-JO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اجتماعية</a:t>
            </a:r>
            <a:r>
              <a:rPr lang="ar-J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JO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6120606" cy="20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2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endParaRPr lang="ar-JO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65760" indent="-256032" algn="justLow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يهتم القانون بالنوايا أ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المشاعر طالما لم تترجم الى سلوك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خارجي. </a:t>
            </a:r>
            <a:endParaRPr lang="en-US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lnSpc>
                <a:spcPct val="150000"/>
              </a:lnSpc>
            </a:pPr>
            <a:endParaRPr lang="ar-JO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القاعدة القانونية قاعدة تحكم سلوك الافراد في المجتمع</a:t>
            </a:r>
            <a:b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JO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4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17962</TotalTime>
  <Words>439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المدخل الى علم القانون  خصائص القاعدة القانونية  </vt:lpstr>
      <vt:lpstr>PowerPoint Presentation</vt:lpstr>
      <vt:lpstr>PowerPoint Presentation</vt:lpstr>
      <vt:lpstr>القاعدة القانونية عامة و مجردة </vt:lpstr>
      <vt:lpstr>PowerPoint Presentation</vt:lpstr>
      <vt:lpstr>PowerPoint Presentation</vt:lpstr>
      <vt:lpstr>PowerPoint Presentation</vt:lpstr>
      <vt:lpstr>القاعدة القانونية قاعدة اجتماعية </vt:lpstr>
      <vt:lpstr> القاعدة القانونية قاعدة تحكم سلوك الافراد في المجتمع </vt:lpstr>
      <vt:lpstr>القاعدة القانونية قاعدة آمرة </vt:lpstr>
      <vt:lpstr>تقسيمات القاعدة القانونية </vt:lpstr>
      <vt:lpstr>القاعدة القانونية من حيث قوتها الالزامية</vt:lpstr>
      <vt:lpstr>PowerPoint Presentation</vt:lpstr>
      <vt:lpstr>القاعدة القانونية من حيث طبيعة الروابط القانونية </vt:lpstr>
      <vt:lpstr>القاعدة القانونية من حيث تنظيمها للحقوق </vt:lpstr>
      <vt:lpstr>PowerPoint Presentation</vt:lpstr>
      <vt:lpstr>القاعدة القانونية من حيث التدوين </vt:lpstr>
      <vt:lpstr>PowerPoint Presentation</vt:lpstr>
      <vt:lpstr>شكراً لحسن استماعكم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Philad</cp:lastModifiedBy>
  <cp:revision>336</cp:revision>
  <dcterms:created xsi:type="dcterms:W3CDTF">2016-01-06T11:52:01Z</dcterms:created>
  <dcterms:modified xsi:type="dcterms:W3CDTF">2019-01-27T07:41:35Z</dcterms:modified>
</cp:coreProperties>
</file>