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7" r:id="rId2"/>
    <p:sldId id="304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29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10" autoAdjust="0"/>
  </p:normalViewPr>
  <p:slideViewPr>
    <p:cSldViewPr>
      <p:cViewPr varScale="1">
        <p:scale>
          <a:sx n="73" d="100"/>
          <a:sy n="73" d="100"/>
        </p:scale>
        <p:origin x="110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8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875"/>
    </p:cViewPr>
  </p:sorterViewPr>
  <p:notesViewPr>
    <p:cSldViewPr>
      <p:cViewPr varScale="1">
        <p:scale>
          <a:sx n="65" d="100"/>
          <a:sy n="65" d="100"/>
        </p:scale>
        <p:origin x="3082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48525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10/13/2018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89" y="762000"/>
            <a:ext cx="8305800" cy="1524000"/>
          </a:xfrm>
        </p:spPr>
        <p:txBody>
          <a:bodyPr>
            <a:normAutofit/>
          </a:bodyPr>
          <a:lstStyle/>
          <a:p>
            <a:pPr algn="ctr"/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فروع 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القانون:</a:t>
            </a:r>
            <a:b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العام</a:t>
            </a:r>
            <a:endParaRPr lang="en-US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0480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228601" y="1563992"/>
            <a:ext cx="7190972" cy="45259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</a:t>
            </a:r>
            <a:r>
              <a:rPr lang="ar-JO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الاداري</a:t>
            </a: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algn="r" rtl="1">
              <a:buFont typeface="Wingdings" pitchFamily="2" charset="2"/>
              <a:buNone/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31775" indent="-122238" algn="justLow" rtl="1">
              <a:buFont typeface="Wingdings" pitchFamily="2" charset="2"/>
              <a:buNone/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القواعد التي تحكم تكوين السلطة الادارية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ونشاطها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أداء وظيفتها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الاشراف على المرافق العامة تحقيقاً للصالح العام.</a:t>
            </a:r>
          </a:p>
          <a:p>
            <a:pPr algn="ctr">
              <a:buFont typeface="Wingdings" pitchFamily="2" charset="2"/>
              <a:buNone/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>
              <a:buFont typeface="Wingdings" pitchFamily="2" charset="2"/>
              <a:buNone/>
            </a:pP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B727AFA-B1B3-4DBC-ADCB-45246E5B0F9C}" type="slidenum">
              <a:rPr lang="ar-SA"/>
              <a:pPr/>
              <a:t>10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فروع القانون العام</a:t>
            </a: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58889" y="1219200"/>
            <a:ext cx="1940254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287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  <p:bldP spid="77827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ar-JO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المالي</a:t>
            </a:r>
          </a:p>
          <a:p>
            <a:pPr algn="ctr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2388" indent="0" algn="justLow" rtl="1">
              <a:buFont typeface="Wingdings" pitchFamily="2" charset="2"/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يتضمن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التعريف بمالية الدولة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والهيئات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العامة من حيث بيان الموارد التي تتزود بها من ضرائب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ورسوم وقروض وكيفية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انفاق هذه الاموال.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CE2B28B-5138-410A-A32F-AA1E2BDB7B8E}" type="slidenum">
              <a:rPr lang="ar-SA"/>
              <a:pPr/>
              <a:t>11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فروع </a:t>
            </a:r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العام</a:t>
            </a: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4933950"/>
            <a:ext cx="1724353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2082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العقوبات:</a:t>
            </a:r>
          </a:p>
          <a:p>
            <a:pPr algn="r" rtl="1">
              <a:buFont typeface="Wingdings" pitchFamily="2" charset="2"/>
              <a:buNone/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يشمل القواعد التي تحدد الجرائم </a:t>
            </a:r>
            <a:r>
              <a:rPr lang="en-US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,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العقوبات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المقررة  لكل منها.</a:t>
            </a:r>
          </a:p>
          <a:p>
            <a:pPr algn="r" rtl="1">
              <a:buFont typeface="Wingdings" pitchFamily="2" charset="2"/>
              <a:buNone/>
            </a:pP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60C91515-EF2C-4DC9-9F63-16CB17375AE6}" type="slidenum">
              <a:rPr lang="ar-SA"/>
              <a:pPr/>
              <a:t>12</a:t>
            </a:fld>
            <a:endParaRPr 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تابع/ فروع القانون العام</a:t>
            </a: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972408"/>
            <a:ext cx="2227171" cy="173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455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 </a:t>
            </a:r>
            <a:r>
              <a:rPr lang="ar-JO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اصول المحاكمات الجزائية: </a:t>
            </a:r>
          </a:p>
          <a:p>
            <a:pPr algn="r" rtl="1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>
              <a:buFont typeface="Wingdings" pitchFamily="2" charset="2"/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القواعد التي تبين الاجراءات الواجب اتباعها في وقت وقوع الجريمة الى حين توقيع العقاب على مرتكبها، مع بيان المحكمة </a:t>
            </a:r>
            <a:r>
              <a:rPr lang="ar-JO" sz="360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المختصة </a:t>
            </a:r>
            <a:r>
              <a:rPr lang="ar-JO" sz="360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وبيان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اجراءات </a:t>
            </a:r>
            <a:r>
              <a:rPr lang="ar-JO" sz="360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المحاكمة </a:t>
            </a:r>
            <a:r>
              <a:rPr lang="ar-JO" sz="360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وصدور </a:t>
            </a:r>
            <a:r>
              <a:rPr lang="ar-JO" sz="360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الحكم </a:t>
            </a:r>
            <a:r>
              <a:rPr lang="ar-JO" sz="360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وطرق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الطعن </a:t>
            </a:r>
            <a:r>
              <a:rPr lang="ar-JO" sz="360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فيه </a:t>
            </a:r>
            <a:r>
              <a:rPr lang="ar-JO" sz="360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وتنفيذه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>
              <a:buFont typeface="Wingdings" pitchFamily="2" charset="2"/>
              <a:buNone/>
            </a:pP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***</a:t>
            </a: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1B1F884B-F3EE-43BB-9E95-AB1574AFF901}" type="slidenum">
              <a:rPr lang="ar-SA"/>
              <a:pPr/>
              <a:t>13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فروع القانون العام</a:t>
            </a: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19362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6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62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endParaRPr lang="ar-JO" dirty="0" smtClean="0"/>
          </a:p>
          <a:p>
            <a:pPr marL="109537" indent="0">
              <a:buNone/>
            </a:pPr>
            <a:endParaRPr lang="ar-JO" dirty="0"/>
          </a:p>
          <a:p>
            <a:pPr marL="109537" indent="0">
              <a:buNone/>
            </a:pPr>
            <a:endParaRPr lang="ar-JO" dirty="0" smtClean="0"/>
          </a:p>
          <a:p>
            <a:pPr marL="109537" indent="0">
              <a:buNone/>
            </a:pPr>
            <a:endParaRPr lang="ar-JO" dirty="0"/>
          </a:p>
          <a:p>
            <a:pPr marL="109537" indent="0">
              <a:buNone/>
            </a:pPr>
            <a:endParaRPr lang="ar-JO" dirty="0" smtClean="0"/>
          </a:p>
          <a:p>
            <a:pPr marL="109537" indent="0">
              <a:buNone/>
            </a:pPr>
            <a:endParaRPr lang="ar-JO" dirty="0"/>
          </a:p>
          <a:p>
            <a:pPr marL="109537" indent="0">
              <a:buNone/>
            </a:pPr>
            <a:endParaRPr lang="ar-JO" dirty="0" smtClean="0"/>
          </a:p>
          <a:p>
            <a:pPr marL="109537" indent="0">
              <a:buNone/>
            </a:pPr>
            <a:endParaRPr lang="ar-JO" dirty="0"/>
          </a:p>
        </p:txBody>
      </p:sp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0480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28800"/>
            <a:ext cx="6349206" cy="379682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62200" y="2590800"/>
            <a:ext cx="464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هي فروع القانون المختلفة ؟</a:t>
            </a:r>
          </a:p>
          <a:p>
            <a:pPr algn="ctr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المقصود بالقانون العام ؟</a:t>
            </a:r>
          </a:p>
          <a:p>
            <a:pPr algn="ctr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هي فروع القانون العام؟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52501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33884"/>
            <a:ext cx="8229600" cy="4525962"/>
          </a:xfrm>
        </p:spPr>
        <p:txBody>
          <a:bodyPr/>
          <a:lstStyle/>
          <a:p>
            <a:pPr algn="justLow" rtl="1">
              <a:lnSpc>
                <a:spcPct val="150000"/>
              </a:lnSpc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المعيار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التقليدي للتفرقة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بين القانون العام والقانون الخاص مبني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اساس وجود </a:t>
            </a:r>
            <a:r>
              <a:rPr lang="ar-JO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الدولة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أو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عدمها كطرف في العلاقات القانونية التي تحكمها تلك القواعد.</a:t>
            </a:r>
          </a:p>
          <a:p>
            <a:pPr algn="justLow">
              <a:lnSpc>
                <a:spcPct val="150000"/>
              </a:lnSpc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>
              <a:lnSpc>
                <a:spcPct val="150000"/>
              </a:lnSpc>
            </a:pP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B5EC8177-DC4F-4A97-BF84-2432A06F738A}" type="slidenum">
              <a:rPr lang="ar-SA"/>
              <a:pPr/>
              <a:t>3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التفرقة بين القانون العام </a:t>
            </a: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والقانون </a:t>
            </a: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الخاص</a:t>
            </a:r>
            <a:endParaRPr lang="en-US" sz="4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8263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/>
      <p:bldP spid="716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765175"/>
            <a:ext cx="7772400" cy="5367338"/>
          </a:xfrm>
        </p:spPr>
        <p:txBody>
          <a:bodyPr/>
          <a:lstStyle/>
          <a:p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AB0446B0-2356-4185-BF3B-CDBE25BF952E}" type="slidenum">
              <a:rPr lang="ar-SA"/>
              <a:pPr/>
              <a:t>4</a:t>
            </a:fld>
            <a:endParaRPr lang="en-US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457201" y="2955626"/>
            <a:ext cx="8347184" cy="113823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4115649" y="3139756"/>
            <a:ext cx="46887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rtl="1"/>
            <a:r>
              <a:rPr lang="ar-JO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2" charset="-78"/>
              </a:rPr>
              <a:t>الدولة  (بصفتها صاحبة سلطة </a:t>
            </a:r>
            <a:r>
              <a:rPr lang="ar-JO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implified Arabic" pitchFamily="2" charset="-78"/>
              </a:rPr>
              <a:t>وسيادة وسلطان)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implified Arabic" pitchFamily="2" charset="-78"/>
            </a:endParaRPr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411218" y="1006910"/>
            <a:ext cx="8439150" cy="1096962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3946525" y="1211005"/>
            <a:ext cx="4740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rtl="1"/>
            <a:r>
              <a:rPr lang="ar-JO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الدولة (بدون اعتبارها جهة صاحبة سلطة </a:t>
            </a:r>
            <a:r>
              <a:rPr lang="ar-JO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وسيادة </a:t>
            </a:r>
            <a:r>
              <a:rPr lang="ar-JO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سلطان</a:t>
            </a:r>
            <a:r>
              <a:rPr lang="ar-JO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)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 flipH="1">
            <a:off x="2362200" y="1524000"/>
            <a:ext cx="1584325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H="1" flipV="1">
            <a:off x="2396222" y="3505198"/>
            <a:ext cx="1913210" cy="1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0881" y="1303338"/>
            <a:ext cx="1447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 خاص 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3352800"/>
            <a:ext cx="12342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قانون عام  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en-US" sz="2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92517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animBg="1"/>
      <p:bldP spid="72709" grpId="0"/>
      <p:bldP spid="72711" grpId="0" animBg="1"/>
      <p:bldP spid="72713" grpId="0" animBg="1"/>
      <p:bldP spid="72714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قواعد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العام  هي قواعد </a:t>
            </a:r>
            <a:r>
              <a:rPr lang="ar-JO" sz="3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امرة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، بينما قواعد القانون الخاص </a:t>
            </a:r>
            <a:r>
              <a:rPr lang="ar-JO" sz="3600" dirty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مكملة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algn="r" rtl="1">
              <a:buNone/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تتمتع الهيئات العامة في نطاق القانون العام بسلطات لا تتوفر في نطاق القانون الخاص.</a:t>
            </a:r>
          </a:p>
          <a:p>
            <a:pPr algn="r" rtl="1">
              <a:buNone/>
            </a:pP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530E8271-B379-47B8-AD44-D82B55AA4ED6}" type="slidenum">
              <a:rPr lang="ar-SA"/>
              <a:pPr/>
              <a:t>5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3986" y="303979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أهمية التفرقة بين فروع القانون المختلفة 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9201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04800"/>
            <a:ext cx="8229600" cy="4525962"/>
          </a:xfrm>
        </p:spPr>
        <p:txBody>
          <a:bodyPr/>
          <a:lstStyle/>
          <a:p>
            <a:pPr marL="109537" indent="0" algn="justLow" rtl="1">
              <a:buNone/>
            </a:pPr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علاقة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الدولة بعمالها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وموظفيها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تختلف عن علاقة ص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احب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العمل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بعماله .</a:t>
            </a:r>
          </a:p>
          <a:p>
            <a:pPr marL="109537" indent="0" algn="justLow" rtl="1">
              <a:buNone/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justLow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وجود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جهة قضائية للنظر في المنازاعات المتعلقة بالقانون العام تختلف عن تلك التي تنظر في القضايا المتعلقة بالقطاع الخاص.</a:t>
            </a:r>
          </a:p>
          <a:p>
            <a:pPr marL="109537" indent="0" algn="justLow" rtl="1">
              <a:buNone/>
            </a:pP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2AD75234-3DE0-41A4-807B-86A706DD45D4}" type="slidenum">
              <a:rPr lang="ar-SA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362200"/>
            <a:ext cx="1783310" cy="1269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605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>
              <a:buFont typeface="Wingdings" pitchFamily="2" charset="2"/>
              <a:buNone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تعريف</a:t>
            </a:r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>
              <a:buFont typeface="Wingdings" pitchFamily="2" charset="2"/>
              <a:buNone/>
            </a:pP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مجموعة القواعد التي تنظم علاقات الدولة بغيرها من الدول او بالافراد بوصفها  ذات </a:t>
            </a:r>
            <a: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سيادة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و كذلك مجموعة القواعد التي تنظم علاقات سلطات الدولة بعضها مع البعض الاخر و علاقات هذه السلطات بالافراد.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4E4A00AA-39F4-48FF-A296-2EFCD5B7E035}" type="slidenum">
              <a:rPr lang="ar-SA"/>
              <a:pPr/>
              <a:t>7</a:t>
            </a:fld>
            <a:endParaRPr 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6844" y="8998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القانـــون العــــام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034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  <p:bldP spid="890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474857" y="846138"/>
            <a:ext cx="8229600" cy="45259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ar-JO" b="1" u="sng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ar-JO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</a:t>
            </a:r>
            <a:r>
              <a:rPr lang="ar-JO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الدولي العام:</a:t>
            </a:r>
          </a:p>
          <a:p>
            <a:pPr algn="ctr">
              <a:buFont typeface="Wingdings" pitchFamily="2" charset="2"/>
              <a:buNone/>
            </a:pPr>
            <a:endParaRPr lang="ar-JO" b="1" u="sng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109537" indent="0" algn="r" rtl="1"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مجموعة القواعد:</a:t>
            </a:r>
          </a:p>
          <a:p>
            <a:pPr lvl="1"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المنظمة لعلاقات الدول فيما بينها سواء في حالات السلم والحرب</a:t>
            </a:r>
          </a:p>
          <a:p>
            <a:pPr lvl="1"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يبين العناصر التي تتكون منها الدولة و انواع الدول </a:t>
            </a:r>
          </a:p>
          <a:p>
            <a:pPr lvl="1"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يبين حقوق وواجبات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الدولة </a:t>
            </a:r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lvl="1"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ينظم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العلاقات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الدولية المختلفة.</a:t>
            </a: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>
              <a:buFont typeface="Wingdings" pitchFamily="2" charset="2"/>
              <a:buNone/>
            </a:pP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0FA177E-1A66-43B7-AE1A-F244497C9690}" type="slidenum">
              <a:rPr lang="ar-SA"/>
              <a:pPr/>
              <a:t>8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فروع القانون العام</a:t>
            </a: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572000"/>
            <a:ext cx="1257221" cy="127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5933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509016" y="902447"/>
            <a:ext cx="8229600" cy="4525962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>
              <a:buFont typeface="Wingdings" pitchFamily="2" charset="2"/>
              <a:buNone/>
            </a:pPr>
            <a:r>
              <a:rPr lang="ar-JO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</a:t>
            </a:r>
            <a:r>
              <a:rPr lang="ar-JO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الدستوري:</a:t>
            </a:r>
          </a:p>
          <a:p>
            <a:pPr>
              <a:buFont typeface="Wingdings" pitchFamily="2" charset="2"/>
              <a:buNone/>
            </a:pPr>
            <a:endParaRPr lang="ar-JO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مجموعة القواعد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التي:</a:t>
            </a:r>
          </a:p>
          <a:p>
            <a:pPr algn="r" rtl="1">
              <a:buFont typeface="Courier New" pitchFamily="49" charset="0"/>
              <a:buChar char="o"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تحدد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الحكم في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الدولة، و</a:t>
            </a:r>
          </a:p>
          <a:p>
            <a:pPr algn="r" rtl="1">
              <a:buFont typeface="Courier New" pitchFamily="49" charset="0"/>
              <a:buChar char="o"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تبين السلطات العامة العاملة في الدولة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واختصاصات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كل منها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وعلاقات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التعاون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والرقابة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فيما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بينها،</a:t>
            </a:r>
          </a:p>
          <a:p>
            <a:pPr algn="r" rtl="1">
              <a:buFont typeface="Courier New" pitchFamily="49" charset="0"/>
              <a:buChar char="o"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كما و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يحدد نطاق الحريات العامة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وحريات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الافراد و حقوقهم.  </a:t>
            </a:r>
          </a:p>
          <a:p>
            <a:pPr algn="ctr">
              <a:buFont typeface="Wingdings" pitchFamily="2" charset="2"/>
              <a:buNone/>
            </a:pP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>
              <a:buFont typeface="Wingdings" pitchFamily="2" charset="2"/>
              <a:buNone/>
            </a:pP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>
              <a:buFont typeface="Wingdings" pitchFamily="2" charset="2"/>
              <a:buNone/>
            </a:pPr>
            <a:endParaRPr lang="ar-JO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>
              <a:buFont typeface="Wingdings" pitchFamily="2" charset="2"/>
              <a:buNone/>
            </a:pP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1B4D3AD1-528B-4684-8F6A-0C4A9AF276EE}" type="slidenum">
              <a:rPr lang="ar-SA"/>
              <a:pPr/>
              <a:t>9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فروع </a:t>
            </a:r>
            <a:r>
              <a:rPr lang="ar-JO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القانون العام</a:t>
            </a:r>
            <a:endParaRPr lang="en-US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35" y="2209800"/>
            <a:ext cx="3775841" cy="95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3359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18624</TotalTime>
  <Words>389</Words>
  <Application>Microsoft Office PowerPoint</Application>
  <PresentationFormat>On-screen Show (4:3)</PresentationFormat>
  <Paragraphs>88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Courier New</vt:lpstr>
      <vt:lpstr>Lucida Sans Unicode</vt:lpstr>
      <vt:lpstr>Simplified Arabic</vt:lpstr>
      <vt:lpstr>Verdana</vt:lpstr>
      <vt:lpstr>Wingdings</vt:lpstr>
      <vt:lpstr>Wingdings 2</vt:lpstr>
      <vt:lpstr>Wingdings 3</vt:lpstr>
      <vt:lpstr>Concourse</vt:lpstr>
      <vt:lpstr>فروع القانون: القانون العام</vt:lpstr>
      <vt:lpstr>PowerPoint Presentation</vt:lpstr>
      <vt:lpstr>التفرقة بين القانون العام والقانون الخاص</vt:lpstr>
      <vt:lpstr>PowerPoint Presentation</vt:lpstr>
      <vt:lpstr> أهمية التفرقة بين فروع القانون المختلفة </vt:lpstr>
      <vt:lpstr>PowerPoint Presentation</vt:lpstr>
      <vt:lpstr>القانـــون العــــام</vt:lpstr>
      <vt:lpstr>فروع القانون العام</vt:lpstr>
      <vt:lpstr>فروع القانون العام</vt:lpstr>
      <vt:lpstr> فروع القانون العام</vt:lpstr>
      <vt:lpstr>فروع القانون العام</vt:lpstr>
      <vt:lpstr>تابع/ فروع القانون العام</vt:lpstr>
      <vt:lpstr> فروع القانون العام</vt:lpstr>
      <vt:lpstr>شكراً لحسن استماعكم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Dr. Qutieeshat 0701</cp:lastModifiedBy>
  <cp:revision>329</cp:revision>
  <dcterms:created xsi:type="dcterms:W3CDTF">2016-01-06T11:52:01Z</dcterms:created>
  <dcterms:modified xsi:type="dcterms:W3CDTF">2018-10-13T05:27:19Z</dcterms:modified>
</cp:coreProperties>
</file>