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7" r:id="rId2"/>
    <p:sldId id="304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9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10" autoAdjust="0"/>
  </p:normalViewPr>
  <p:slideViewPr>
    <p:cSldViewPr>
      <p:cViewPr varScale="1">
        <p:scale>
          <a:sx n="73" d="100"/>
          <a:sy n="73" d="100"/>
        </p:scale>
        <p:origin x="3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75"/>
    </p:cViewPr>
  </p:sorterViewPr>
  <p:notesViewPr>
    <p:cSldViewPr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78BA-11B0-4AA5-882C-B3ABA81EA04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5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10/13/2018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89" y="762000"/>
            <a:ext cx="8305800" cy="1524000"/>
          </a:xfrm>
        </p:spPr>
        <p:txBody>
          <a:bodyPr>
            <a:normAutofit/>
          </a:bodyPr>
          <a:lstStyle/>
          <a:p>
            <a:pPr algn="ctr"/>
            <a:r>
              <a:rPr lang="ar-JO" sz="440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</a:t>
            </a:r>
            <a:r>
              <a:rPr lang="ar-JO" sz="440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</a:t>
            </a:r>
            <a:r>
              <a:rPr lang="ar-JO" sz="44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br>
              <a:rPr lang="ar-JO" sz="44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44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الخاص</a:t>
            </a:r>
            <a:endParaRPr lang="en-US" sz="44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286000" cy="22860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</a:t>
            </a:r>
            <a:r>
              <a:rPr lang="ar-JO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الجوي</a:t>
            </a:r>
          </a:p>
          <a:p>
            <a:pPr marL="19050" indent="-19050" algn="justLow" rtl="1">
              <a:buFont typeface="Wingdings" pitchFamily="2" charset="2"/>
              <a:buNone/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القواعد التي تنظم العلاقات الخاصة بالملاحة الجوية فينظم العلاقات التي يكون موضوعها الطائرة من حيث ملكيتها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وجنسيتها وتسجيلها وعقد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النقل الجوي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والمسؤولية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الاضرار التي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تصيب الركاب او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هم على سطح الارض او البضائع المنقولة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وما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الى ذلك.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17792F4C-DED1-4D6F-B569-75EFBAE9C6F2}" type="slidenum">
              <a:rPr lang="ar-SA"/>
              <a:pPr/>
              <a:t>10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القانون الخاص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6" y="4724400"/>
            <a:ext cx="4353492" cy="18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4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  <p:bldP spid="849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481138"/>
            <a:ext cx="6172200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قانون </a:t>
            </a: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العمل</a:t>
            </a:r>
          </a:p>
          <a:p>
            <a:pPr algn="justLow" rtl="1">
              <a:buFont typeface="Wingdings" pitchFamily="2" charset="2"/>
              <a:buNone/>
            </a:pPr>
            <a:endParaRPr lang="ar-JO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القواعد القانونية التي تحكم علاقات العمل التابع المأجور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والذي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يقوم به اشحاص مقابل أجر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ولحساب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أشخاص اخرين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وتحت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توجيههم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ورقابتهم واشرافهم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E93EEB9-7F09-476E-8DD6-33584BA763F7}" type="slidenum">
              <a:rPr lang="ar-SA"/>
              <a:pPr/>
              <a:t>11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القانون الخاص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7" y="1828800"/>
            <a:ext cx="219302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  <p:bldP spid="860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قانون </a:t>
            </a:r>
            <a:r>
              <a:rPr lang="ar-JO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اصول المحاكمات </a:t>
            </a: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المدنية</a:t>
            </a:r>
          </a:p>
          <a:p>
            <a:pPr algn="justLow" rtl="1">
              <a:buFont typeface="Wingdings" pitchFamily="2" charset="2"/>
              <a:buNone/>
            </a:pPr>
            <a:endParaRPr lang="ar-JO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يشمل القواعد القانونية التي تكفل حماية الحقوق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واقتضائها امام المحاكم فيوضح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المحاكم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واختصاصاتها وكيفية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رفع الدعوى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والبت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فيها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واجراءات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تقديم البينات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وماهيتها وغيرها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الكثير من المسائل الاجرائية.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16EBD98B-7CB0-4E9F-8445-7B5E093FB96D}" type="slidenum">
              <a:rPr lang="ar-SA"/>
              <a:pPr/>
              <a:t>12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القانون الخاص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0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870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</a:t>
            </a:r>
            <a:r>
              <a:rPr lang="ar-JO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الدولي </a:t>
            </a: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الخاص</a:t>
            </a:r>
          </a:p>
          <a:p>
            <a:pPr algn="justLow" rtl="1">
              <a:buFont typeface="Wingdings" pitchFamily="2" charset="2"/>
              <a:buNone/>
            </a:pPr>
            <a:endParaRPr lang="ar-JO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القواعد القانونية التي تنظم العلاقات القانونية ذات العنصر الاجنبي و ذلك من حيث بيان المحكمة المختصة و القانون الواجب التطبيق.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5594A1F-CC47-4F60-A08A-1C6CD6652DA0}" type="slidenum">
              <a:rPr lang="ar-SA"/>
              <a:pPr/>
              <a:t>13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القانون الخاص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2007224" cy="20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9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  <p:bldP spid="880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JO" sz="6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شكراً لحسن استماعكم</a:t>
            </a:r>
            <a:endParaRPr lang="en-US" sz="62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/>
          </a:p>
        </p:txBody>
      </p:sp>
      <p:pic>
        <p:nvPicPr>
          <p:cNvPr id="5" name="Content Placeholder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286000" cy="22860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349206" cy="3796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5908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هي فروع القانون المختلفة ؟</a:t>
            </a:r>
          </a:p>
          <a:p>
            <a:pPr algn="ctr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المقصود بالقانون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الخاص؟</a:t>
            </a:r>
            <a:endParaRPr lang="ar-JO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هي فروع القانون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الخاص؟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5250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884"/>
            <a:ext cx="8229600" cy="4525962"/>
          </a:xfrm>
        </p:spPr>
        <p:txBody>
          <a:bodyPr/>
          <a:lstStyle/>
          <a:p>
            <a:pPr algn="justLow" rtl="1">
              <a:lnSpc>
                <a:spcPct val="150000"/>
              </a:lnSpc>
              <a:buNone/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المعيار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التقليدي للتفرقة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 القانون العام والقانون الخاص مبني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اساس وجود </a:t>
            </a:r>
            <a:r>
              <a:rPr lang="ar-JO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الدولة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عدمها كطرف في العلاقات القانونية التي تحكمها تلك القواعد.</a:t>
            </a:r>
          </a:p>
          <a:p>
            <a:pPr algn="justLow">
              <a:lnSpc>
                <a:spcPct val="150000"/>
              </a:lnSpc>
            </a:pP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>
              <a:lnSpc>
                <a:spcPct val="150000"/>
              </a:lnSpc>
            </a:pP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5EC8177-DC4F-4A97-BF84-2432A06F738A}" type="slidenum">
              <a:rPr lang="ar-SA"/>
              <a:pPr/>
              <a:t>3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40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التفرقة بين القانون العام </a:t>
            </a:r>
            <a:r>
              <a:rPr lang="ar-JO" sz="40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والقانون </a:t>
            </a:r>
            <a:r>
              <a:rPr lang="ar-JO" sz="40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الخاص</a:t>
            </a:r>
            <a:endParaRPr lang="en-US" sz="4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26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765175"/>
            <a:ext cx="7772400" cy="5367338"/>
          </a:xfrm>
        </p:spPr>
        <p:txBody>
          <a:bodyPr/>
          <a:lstStyle/>
          <a:p>
            <a:endParaRPr lang="ar-JO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ar-JO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B0446B0-2356-4185-BF3B-CDBE25BF952E}" type="slidenum">
              <a:rPr lang="ar-SA"/>
              <a:pPr/>
              <a:t>4</a:t>
            </a:fld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1" y="2955626"/>
            <a:ext cx="8347184" cy="11382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115649" y="3139756"/>
            <a:ext cx="468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J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الدولة  (بصفتها صاحبة سلطة </a:t>
            </a:r>
            <a:r>
              <a:rPr lang="ar-J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وسيادة وسلطان)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11218" y="1006910"/>
            <a:ext cx="8439150" cy="1096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946525" y="1211005"/>
            <a:ext cx="4740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ar-J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الدولة (بدون اعتبارها جهة صاحبة سلطة </a:t>
            </a:r>
            <a:r>
              <a:rPr lang="ar-J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وسيادة </a:t>
            </a:r>
            <a:r>
              <a:rPr lang="ar-J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 سلطان</a:t>
            </a:r>
            <a:r>
              <a:rPr lang="ar-J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>
            <a:off x="2362200" y="1524000"/>
            <a:ext cx="15843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 flipV="1">
            <a:off x="2396222" y="3505198"/>
            <a:ext cx="1913210" cy="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0881" y="1303338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قانون خاص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352800"/>
            <a:ext cx="123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قانون عام 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25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/>
      <p:bldP spid="72711" grpId="0" animBg="1"/>
      <p:bldP spid="72713" grpId="0" animBg="1"/>
      <p:bldP spid="7271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JO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قواعد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العام  هي قواعد </a:t>
            </a:r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امرة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بينما قواعد القانون الخاص </a:t>
            </a:r>
            <a:r>
              <a:rPr lang="ar-JO" sz="3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مكملة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r" rtl="1">
              <a:buNone/>
            </a:pP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تتمتع الهيئات العامة في نطاق القانون العام بسلطات لا تتوفر في نطاق القانون الخاص.</a:t>
            </a:r>
          </a:p>
          <a:p>
            <a:pPr algn="r" rtl="1">
              <a:buNone/>
            </a:pP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30E8271-B379-47B8-AD44-D82B55AA4ED6}" type="slidenum">
              <a:rPr lang="ar-SA"/>
              <a:pPr/>
              <a:t>5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986" y="30397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أهمية التفرقة بين فروع القانون المختلفة 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20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229600" cy="4525962"/>
          </a:xfrm>
        </p:spPr>
        <p:txBody>
          <a:bodyPr/>
          <a:lstStyle/>
          <a:p>
            <a:pPr marL="109537" indent="0" algn="justLow" rtl="1">
              <a:buNone/>
            </a:pPr>
            <a:endParaRPr lang="ar-JO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علاقة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الدولة بعمالها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وموظفيها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تختلف عن علاقة ص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احب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العمل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بعماله .</a:t>
            </a:r>
          </a:p>
          <a:p>
            <a:pPr marL="109537" indent="0" algn="justLow" rtl="1">
              <a:buNone/>
            </a:pP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indent="0" algn="justLow" rtl="1">
              <a:buNone/>
            </a:pPr>
            <a:endParaRPr lang="ar-JO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9537" indent="0" algn="justLow" rtl="1">
              <a:buNone/>
            </a:pP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وجود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جهة قضائية للنظر في المنازاعات المتعلقة بالقانون العام تختلف عن تلك التي تنظر في القضايا المتعلقة بالقطاع الخاص.</a:t>
            </a:r>
          </a:p>
          <a:p>
            <a:pPr marL="109537" indent="0" algn="justLow" rtl="1">
              <a:buNone/>
            </a:pP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AD75234-3DE0-41A4-807B-86A706DD45D4}" type="slidenum">
              <a:rPr lang="ar-SA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1783310" cy="12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</a:t>
            </a:r>
            <a:r>
              <a:rPr lang="ar-JO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المدني</a:t>
            </a: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en-US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endParaRPr lang="ar-JO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القواعد التي تحدد العلاقات بين الاشخاص فيما عدا ما يتناوله بالتنظيم فرع اخر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القانون الخاص.</a:t>
            </a:r>
          </a:p>
          <a:p>
            <a:pPr algn="justLow" rtl="1">
              <a:buFont typeface="Wingdings" pitchFamily="2" charset="2"/>
              <a:buNone/>
            </a:pP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7D5F773-3043-4B93-9084-1296ACBCD1DE}" type="slidenum">
              <a:rPr lang="ar-SA"/>
              <a:pPr/>
              <a:t>7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القانون الخاص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41" y="4419600"/>
            <a:ext cx="6349206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7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75298"/>
            <a:ext cx="7911662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ar-JO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</a:t>
            </a:r>
            <a:r>
              <a:rPr lang="ar-JO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التجاري</a:t>
            </a:r>
          </a:p>
          <a:p>
            <a:pPr algn="justLow" rtl="1">
              <a:buFont typeface="Wingdings" pitchFamily="2" charset="2"/>
              <a:buNone/>
            </a:pP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القواعد القانونية التي تنظم الاعمال التجارية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والاحكام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المتعلقة بالتجار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والاجراءات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 يتوجب عليهم القيام بها من قيد في السجل التجاري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ومسك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الدفاتر التجارية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32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endParaRPr lang="en-US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endParaRPr lang="en-US" sz="36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يتضمن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احكاما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خاصة بالاوراق التجارية و تتنظيم قواعد الصلح الواقي من الافلاس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والافلاس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3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87ED50-25A1-48C9-9D6A-A2C920CABA8E}" type="slidenum">
              <a:rPr lang="ar-SA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القانون الخاص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53254"/>
            <a:ext cx="2031603" cy="13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6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  <p:bldP spid="829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32664" y="1125636"/>
            <a:ext cx="8229600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ar-JO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</a:t>
            </a:r>
            <a:r>
              <a:rPr lang="ar-JO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البحري: </a:t>
            </a:r>
          </a:p>
          <a:p>
            <a:pPr marL="52388" indent="0" algn="justLow" rtl="1">
              <a:buFont typeface="Wingdings" pitchFamily="2" charset="2"/>
              <a:buNone/>
            </a:pP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يتضمن مجموعة القواعد القانونية المتعلقة بالملاحة البحرية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فيتعرض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للسفينة و ما يرد عليها من حقوق باعتبارها وسيلة هذه الملاحة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يتعرض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للملاحين القائمين على تسير السفينة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وما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يربطهم بها من عقد عمل بحري </a:t>
            </a:r>
            <a:endParaRPr lang="ar-JO" sz="32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2388" indent="0" algn="justLow" rtl="1">
              <a:buFont typeface="Wingdings" pitchFamily="2" charset="2"/>
              <a:buNone/>
            </a:pPr>
            <a:endParaRPr lang="ar-JO" sz="32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2388" indent="0" algn="justLow" rtl="1">
              <a:buFont typeface="Wingdings" pitchFamily="2" charset="2"/>
              <a:buNone/>
            </a:pPr>
            <a:endParaRPr lang="ar-JO" sz="32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2388" indent="0" algn="justLow" rtl="1">
              <a:buFont typeface="Wingdings" pitchFamily="2" charset="2"/>
              <a:buNone/>
            </a:pP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يتناول مسؤولية مالك السفينة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والائتمان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البحري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وعملية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النقل البحري </a:t>
            </a:r>
            <a:r>
              <a:rPr lang="ar-JO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ومسؤولية </a:t>
            </a:r>
            <a:r>
              <a:rPr lang="ar-JO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الناقل و التأمين البحري.</a:t>
            </a:r>
            <a:endParaRPr lang="en-US" sz="3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C06B312-36FB-4448-9B82-11CCFE1ABBD0}" type="slidenum">
              <a:rPr lang="ar-SA"/>
              <a:pPr/>
              <a:t>9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القانون الخاص</a:t>
            </a:r>
            <a:endParaRPr lang="en-US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" y="5404154"/>
            <a:ext cx="1371600" cy="13716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1823475" cy="1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9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  <p:bldP spid="839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18646</TotalTime>
  <Words>421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Lucida Sans Unicode</vt:lpstr>
      <vt:lpstr>Simplified Arabic</vt:lpstr>
      <vt:lpstr>Verdana</vt:lpstr>
      <vt:lpstr>Wingdings</vt:lpstr>
      <vt:lpstr>Wingdings 2</vt:lpstr>
      <vt:lpstr>Wingdings 3</vt:lpstr>
      <vt:lpstr>Concourse</vt:lpstr>
      <vt:lpstr>فروع القانون:  القانون الخاص</vt:lpstr>
      <vt:lpstr>PowerPoint Presentation</vt:lpstr>
      <vt:lpstr>التفرقة بين القانون العام والقانون الخاص</vt:lpstr>
      <vt:lpstr>PowerPoint Presentation</vt:lpstr>
      <vt:lpstr> أهمية التفرقة بين فروع القانون المختلفة </vt:lpstr>
      <vt:lpstr>PowerPoint Presentation</vt:lpstr>
      <vt:lpstr>فروع القانون الخاص</vt:lpstr>
      <vt:lpstr> فروع القانون الخاص</vt:lpstr>
      <vt:lpstr>فروع القانون الخاص</vt:lpstr>
      <vt:lpstr> فروع القانون الخاص</vt:lpstr>
      <vt:lpstr> فروع القانون الخاص</vt:lpstr>
      <vt:lpstr> فروع القانون الخاص</vt:lpstr>
      <vt:lpstr> فروع القانون الخاص</vt:lpstr>
      <vt:lpstr>شكراً لحسن استماعكم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Dr. Qutieeshat 0701</cp:lastModifiedBy>
  <cp:revision>332</cp:revision>
  <dcterms:created xsi:type="dcterms:W3CDTF">2016-01-06T11:52:01Z</dcterms:created>
  <dcterms:modified xsi:type="dcterms:W3CDTF">2018-10-13T05:26:01Z</dcterms:modified>
</cp:coreProperties>
</file>