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77" r:id="rId2"/>
    <p:sldId id="382" r:id="rId3"/>
    <p:sldId id="379" r:id="rId4"/>
    <p:sldId id="385" r:id="rId5"/>
    <p:sldId id="386" r:id="rId6"/>
    <p:sldId id="389" r:id="rId7"/>
    <p:sldId id="390" r:id="rId8"/>
    <p:sldId id="391" r:id="rId9"/>
    <p:sldId id="392" r:id="rId10"/>
    <p:sldId id="393" r:id="rId11"/>
    <p:sldId id="394" r:id="rId12"/>
    <p:sldId id="395" r:id="rId13"/>
    <p:sldId id="396" r:id="rId14"/>
    <p:sldId id="397" r:id="rId15"/>
    <p:sldId id="398" r:id="rId16"/>
    <p:sldId id="399" r:id="rId17"/>
    <p:sldId id="400" r:id="rId18"/>
    <p:sldId id="401" r:id="rId19"/>
    <p:sldId id="402" r:id="rId20"/>
    <p:sldId id="403" r:id="rId21"/>
    <p:sldId id="404" r:id="rId22"/>
    <p:sldId id="405" r:id="rId23"/>
    <p:sldId id="406" r:id="rId24"/>
    <p:sldId id="407" r:id="rId25"/>
    <p:sldId id="408" r:id="rId26"/>
    <p:sldId id="290" r:id="rId2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41" autoAdjust="0"/>
  </p:normalViewPr>
  <p:slideViewPr>
    <p:cSldViewPr>
      <p:cViewPr varScale="1">
        <p:scale>
          <a:sx n="63" d="100"/>
          <a:sy n="63" d="100"/>
        </p:scale>
        <p:origin x="-336" y="-108"/>
      </p:cViewPr>
      <p:guideLst>
        <p:guide orient="horz" pos="2160"/>
        <p:guide pos="2880"/>
      </p:guideLst>
    </p:cSldViewPr>
  </p:slideViewPr>
  <p:outlineViewPr>
    <p:cViewPr>
      <p:scale>
        <a:sx n="33" d="100"/>
        <a:sy n="33" d="100"/>
      </p:scale>
      <p:origin x="0" y="-11184"/>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895D010-433C-4AC7-9A51-2FFC278DCFD8}" type="doc">
      <dgm:prSet loTypeId="urn:microsoft.com/office/officeart/2005/8/layout/vList2" loCatId="list" qsTypeId="urn:microsoft.com/office/officeart/2005/8/quickstyle/3d1" qsCatId="3D" csTypeId="urn:microsoft.com/office/officeart/2005/8/colors/colorful3" csCatId="colorful" phldr="1"/>
      <dgm:spPr/>
      <dgm:t>
        <a:bodyPr/>
        <a:lstStyle/>
        <a:p>
          <a:endParaRPr lang="en-US"/>
        </a:p>
      </dgm:t>
    </dgm:pt>
    <dgm:pt modelId="{1F88C899-B490-4F8A-98B9-38252671C1E5}">
      <dgm:prSet phldrT="[Text]"/>
      <dgm:spPr/>
      <dgm:t>
        <a:bodyPr/>
        <a:lstStyle/>
        <a:p>
          <a:pPr algn="r" rtl="1"/>
          <a:r>
            <a:rPr lang="ar-JO" b="1" dirty="0" smtClean="0">
              <a:effectLst>
                <a:outerShdw blurRad="38100" dist="38100" dir="2700000" algn="tl">
                  <a:srgbClr val="000000">
                    <a:alpha val="43137"/>
                  </a:srgbClr>
                </a:outerShdw>
              </a:effectLst>
            </a:rPr>
            <a:t>القواعد الآمرة</a:t>
          </a:r>
          <a:endParaRPr lang="en-US" b="1" dirty="0">
            <a:effectLst>
              <a:outerShdw blurRad="38100" dist="38100" dir="2700000" algn="tl">
                <a:srgbClr val="000000">
                  <a:alpha val="43137"/>
                </a:srgbClr>
              </a:outerShdw>
            </a:effectLst>
          </a:endParaRPr>
        </a:p>
      </dgm:t>
    </dgm:pt>
    <dgm:pt modelId="{54810F93-058B-40C9-ACC3-AA19306480AD}" type="parTrans" cxnId="{360875BA-B95D-4B2A-98F5-F6D28CEA3131}">
      <dgm:prSet/>
      <dgm:spPr/>
      <dgm:t>
        <a:bodyPr/>
        <a:lstStyle/>
        <a:p>
          <a:endParaRPr lang="en-US"/>
        </a:p>
      </dgm:t>
    </dgm:pt>
    <dgm:pt modelId="{5829F69F-29BA-48EB-9BD0-380F392389C3}" type="sibTrans" cxnId="{360875BA-B95D-4B2A-98F5-F6D28CEA3131}">
      <dgm:prSet/>
      <dgm:spPr/>
      <dgm:t>
        <a:bodyPr/>
        <a:lstStyle/>
        <a:p>
          <a:endParaRPr lang="en-US"/>
        </a:p>
      </dgm:t>
    </dgm:pt>
    <dgm:pt modelId="{D2EFAA73-1F6A-4018-99F1-600154FD2E4E}">
      <dgm:prSet phldrT="[Text]"/>
      <dgm:spPr/>
      <dgm:t>
        <a:bodyPr/>
        <a:lstStyle/>
        <a:p>
          <a:pPr rtl="1"/>
          <a:r>
            <a:rPr lang="ar-JO" b="1" dirty="0" smtClean="0">
              <a:solidFill>
                <a:srgbClr val="FFFF00"/>
              </a:solidFill>
              <a:effectLst>
                <a:outerShdw blurRad="38100" dist="38100" dir="2700000" algn="tl">
                  <a:srgbClr val="000000">
                    <a:alpha val="43137"/>
                  </a:srgbClr>
                </a:outerShdw>
              </a:effectLst>
            </a:rPr>
            <a:t>هي القواعد التي لا يجوز للافراد مخالفتها أو الاتفاق على عكسها أو استبعاد تطبيق حكمها أو تعديله بحيث تنعدم في مواجهتها حرية الافراد.</a:t>
          </a:r>
          <a:endParaRPr lang="en-US" b="1" dirty="0">
            <a:solidFill>
              <a:srgbClr val="FFFF00"/>
            </a:solidFill>
            <a:effectLst>
              <a:outerShdw blurRad="38100" dist="38100" dir="2700000" algn="tl">
                <a:srgbClr val="000000">
                  <a:alpha val="43137"/>
                </a:srgbClr>
              </a:outerShdw>
            </a:effectLst>
          </a:endParaRPr>
        </a:p>
      </dgm:t>
    </dgm:pt>
    <dgm:pt modelId="{E9F89848-A5A3-427C-A09D-2E8E48DAEC01}" type="parTrans" cxnId="{1B036AA6-5447-457D-BFB4-B3DDF18583FC}">
      <dgm:prSet/>
      <dgm:spPr/>
      <dgm:t>
        <a:bodyPr/>
        <a:lstStyle/>
        <a:p>
          <a:endParaRPr lang="en-US"/>
        </a:p>
      </dgm:t>
    </dgm:pt>
    <dgm:pt modelId="{26617763-7537-412D-AB50-E84C3F71388F}" type="sibTrans" cxnId="{1B036AA6-5447-457D-BFB4-B3DDF18583FC}">
      <dgm:prSet/>
      <dgm:spPr/>
      <dgm:t>
        <a:bodyPr/>
        <a:lstStyle/>
        <a:p>
          <a:endParaRPr lang="en-US"/>
        </a:p>
      </dgm:t>
    </dgm:pt>
    <dgm:pt modelId="{B441679F-5179-4F30-B572-C20A9C38BB95}">
      <dgm:prSet phldrT="[Text]"/>
      <dgm:spPr/>
      <dgm:t>
        <a:bodyPr/>
        <a:lstStyle/>
        <a:p>
          <a:pPr rtl="1"/>
          <a:r>
            <a:rPr lang="ar-JO" b="1" dirty="0" smtClean="0">
              <a:effectLst>
                <a:outerShdw blurRad="38100" dist="38100" dir="2700000" algn="tl">
                  <a:srgbClr val="000000">
                    <a:alpha val="43137"/>
                  </a:srgbClr>
                </a:outerShdw>
              </a:effectLst>
            </a:rPr>
            <a:t>القواعد المكملة (المفسرة)</a:t>
          </a:r>
          <a:endParaRPr lang="en-US" b="1" dirty="0">
            <a:effectLst>
              <a:outerShdw blurRad="38100" dist="38100" dir="2700000" algn="tl">
                <a:srgbClr val="000000">
                  <a:alpha val="43137"/>
                </a:srgbClr>
              </a:outerShdw>
            </a:effectLst>
          </a:endParaRPr>
        </a:p>
      </dgm:t>
    </dgm:pt>
    <dgm:pt modelId="{B17CCFD9-7CF2-4DDF-9F57-C75F1A924D77}" type="parTrans" cxnId="{41ABE1DB-BD5C-437F-88A1-5358284A3D92}">
      <dgm:prSet/>
      <dgm:spPr/>
      <dgm:t>
        <a:bodyPr/>
        <a:lstStyle/>
        <a:p>
          <a:endParaRPr lang="en-US"/>
        </a:p>
      </dgm:t>
    </dgm:pt>
    <dgm:pt modelId="{335A9B57-B49A-4D2A-80A6-A195FF7A7F70}" type="sibTrans" cxnId="{41ABE1DB-BD5C-437F-88A1-5358284A3D92}">
      <dgm:prSet/>
      <dgm:spPr/>
      <dgm:t>
        <a:bodyPr/>
        <a:lstStyle/>
        <a:p>
          <a:endParaRPr lang="en-US"/>
        </a:p>
      </dgm:t>
    </dgm:pt>
    <dgm:pt modelId="{0910216F-7B43-4182-8B11-203EF9610D4C}">
      <dgm:prSet phldrT="[Text]"/>
      <dgm:spPr/>
      <dgm:t>
        <a:bodyPr/>
        <a:lstStyle/>
        <a:p>
          <a:pPr algn="just" rtl="1"/>
          <a:r>
            <a:rPr lang="ar-JO" b="1" dirty="0" smtClean="0">
              <a:solidFill>
                <a:srgbClr val="FFFF00"/>
              </a:solidFill>
              <a:effectLst>
                <a:outerShdw blurRad="38100" dist="38100" dir="2700000" algn="tl">
                  <a:srgbClr val="000000">
                    <a:alpha val="43137"/>
                  </a:srgbClr>
                </a:outerShdw>
              </a:effectLst>
            </a:rPr>
            <a:t>هي القواعد التي يجوز لأطراف العلاقة الاتفاق على مخالفة الحكم القانوني الوارد فيها بحيث يتمتع الافراد بالحرية في مواجهة تطبيق النص او لا.</a:t>
          </a:r>
          <a:endParaRPr lang="en-US" b="1" dirty="0">
            <a:solidFill>
              <a:srgbClr val="FFFF00"/>
            </a:solidFill>
            <a:effectLst>
              <a:outerShdw blurRad="38100" dist="38100" dir="2700000" algn="tl">
                <a:srgbClr val="000000">
                  <a:alpha val="43137"/>
                </a:srgbClr>
              </a:outerShdw>
            </a:effectLst>
          </a:endParaRPr>
        </a:p>
      </dgm:t>
    </dgm:pt>
    <dgm:pt modelId="{C8D5C904-33AC-4870-88EE-B5716F18299F}" type="parTrans" cxnId="{B7F4B3E2-0E5B-4E7B-813C-C7A86B8F7A57}">
      <dgm:prSet/>
      <dgm:spPr/>
      <dgm:t>
        <a:bodyPr/>
        <a:lstStyle/>
        <a:p>
          <a:endParaRPr lang="en-US"/>
        </a:p>
      </dgm:t>
    </dgm:pt>
    <dgm:pt modelId="{9D0CC621-926C-40EC-96AE-BB0292F50DDC}" type="sibTrans" cxnId="{B7F4B3E2-0E5B-4E7B-813C-C7A86B8F7A57}">
      <dgm:prSet/>
      <dgm:spPr/>
      <dgm:t>
        <a:bodyPr/>
        <a:lstStyle/>
        <a:p>
          <a:endParaRPr lang="en-US"/>
        </a:p>
      </dgm:t>
    </dgm:pt>
    <dgm:pt modelId="{9D7676DB-6455-4E19-B09C-060BF552BEE4}" type="pres">
      <dgm:prSet presAssocID="{D895D010-433C-4AC7-9A51-2FFC278DCFD8}" presName="linear" presStyleCnt="0">
        <dgm:presLayoutVars>
          <dgm:animLvl val="lvl"/>
          <dgm:resizeHandles val="exact"/>
        </dgm:presLayoutVars>
      </dgm:prSet>
      <dgm:spPr/>
      <dgm:t>
        <a:bodyPr/>
        <a:lstStyle/>
        <a:p>
          <a:endParaRPr lang="en-US"/>
        </a:p>
      </dgm:t>
    </dgm:pt>
    <dgm:pt modelId="{73ADB86F-A647-4077-9E65-05FB1C492A4B}" type="pres">
      <dgm:prSet presAssocID="{1F88C899-B490-4F8A-98B9-38252671C1E5}" presName="parentText" presStyleLbl="node1" presStyleIdx="0" presStyleCnt="2">
        <dgm:presLayoutVars>
          <dgm:chMax val="0"/>
          <dgm:bulletEnabled val="1"/>
        </dgm:presLayoutVars>
      </dgm:prSet>
      <dgm:spPr/>
      <dgm:t>
        <a:bodyPr/>
        <a:lstStyle/>
        <a:p>
          <a:endParaRPr lang="en-US"/>
        </a:p>
      </dgm:t>
    </dgm:pt>
    <dgm:pt modelId="{F1F317E8-C44B-4216-BDF0-AACF2F0030E7}" type="pres">
      <dgm:prSet presAssocID="{1F88C899-B490-4F8A-98B9-38252671C1E5}" presName="childText" presStyleLbl="revTx" presStyleIdx="0" presStyleCnt="2">
        <dgm:presLayoutVars>
          <dgm:bulletEnabled val="1"/>
        </dgm:presLayoutVars>
      </dgm:prSet>
      <dgm:spPr/>
      <dgm:t>
        <a:bodyPr/>
        <a:lstStyle/>
        <a:p>
          <a:endParaRPr lang="en-US"/>
        </a:p>
      </dgm:t>
    </dgm:pt>
    <dgm:pt modelId="{AC8AF4CE-2C36-41E1-8752-38E2D5970283}" type="pres">
      <dgm:prSet presAssocID="{B441679F-5179-4F30-B572-C20A9C38BB95}" presName="parentText" presStyleLbl="node1" presStyleIdx="1" presStyleCnt="2">
        <dgm:presLayoutVars>
          <dgm:chMax val="0"/>
          <dgm:bulletEnabled val="1"/>
        </dgm:presLayoutVars>
      </dgm:prSet>
      <dgm:spPr/>
      <dgm:t>
        <a:bodyPr/>
        <a:lstStyle/>
        <a:p>
          <a:endParaRPr lang="en-US"/>
        </a:p>
      </dgm:t>
    </dgm:pt>
    <dgm:pt modelId="{DE438614-D26E-4351-8788-D5CB16A97857}" type="pres">
      <dgm:prSet presAssocID="{B441679F-5179-4F30-B572-C20A9C38BB95}" presName="childText" presStyleLbl="revTx" presStyleIdx="1" presStyleCnt="2" custScaleX="87611" custScaleY="108608" custLinFactNeighborX="1770" custLinFactNeighborY="-65">
        <dgm:presLayoutVars>
          <dgm:bulletEnabled val="1"/>
        </dgm:presLayoutVars>
      </dgm:prSet>
      <dgm:spPr/>
      <dgm:t>
        <a:bodyPr/>
        <a:lstStyle/>
        <a:p>
          <a:endParaRPr lang="en-US"/>
        </a:p>
      </dgm:t>
    </dgm:pt>
  </dgm:ptLst>
  <dgm:cxnLst>
    <dgm:cxn modelId="{41ABE1DB-BD5C-437F-88A1-5358284A3D92}" srcId="{D895D010-433C-4AC7-9A51-2FFC278DCFD8}" destId="{B441679F-5179-4F30-B572-C20A9C38BB95}" srcOrd="1" destOrd="0" parTransId="{B17CCFD9-7CF2-4DDF-9F57-C75F1A924D77}" sibTransId="{335A9B57-B49A-4D2A-80A6-A195FF7A7F70}"/>
    <dgm:cxn modelId="{1299954E-93B2-4C92-B70D-6D085A0F0943}" type="presOf" srcId="{D2EFAA73-1F6A-4018-99F1-600154FD2E4E}" destId="{F1F317E8-C44B-4216-BDF0-AACF2F0030E7}" srcOrd="0" destOrd="0" presId="urn:microsoft.com/office/officeart/2005/8/layout/vList2"/>
    <dgm:cxn modelId="{014BA45E-F086-465F-ADD3-E26CE0501CBA}" type="presOf" srcId="{1F88C899-B490-4F8A-98B9-38252671C1E5}" destId="{73ADB86F-A647-4077-9E65-05FB1C492A4B}" srcOrd="0" destOrd="0" presId="urn:microsoft.com/office/officeart/2005/8/layout/vList2"/>
    <dgm:cxn modelId="{360875BA-B95D-4B2A-98F5-F6D28CEA3131}" srcId="{D895D010-433C-4AC7-9A51-2FFC278DCFD8}" destId="{1F88C899-B490-4F8A-98B9-38252671C1E5}" srcOrd="0" destOrd="0" parTransId="{54810F93-058B-40C9-ACC3-AA19306480AD}" sibTransId="{5829F69F-29BA-48EB-9BD0-380F392389C3}"/>
    <dgm:cxn modelId="{1CE04D25-5DA8-405C-A1BD-2FC977446BDF}" type="presOf" srcId="{B441679F-5179-4F30-B572-C20A9C38BB95}" destId="{AC8AF4CE-2C36-41E1-8752-38E2D5970283}" srcOrd="0" destOrd="0" presId="urn:microsoft.com/office/officeart/2005/8/layout/vList2"/>
    <dgm:cxn modelId="{B7F4B3E2-0E5B-4E7B-813C-C7A86B8F7A57}" srcId="{B441679F-5179-4F30-B572-C20A9C38BB95}" destId="{0910216F-7B43-4182-8B11-203EF9610D4C}" srcOrd="0" destOrd="0" parTransId="{C8D5C904-33AC-4870-88EE-B5716F18299F}" sibTransId="{9D0CC621-926C-40EC-96AE-BB0292F50DDC}"/>
    <dgm:cxn modelId="{1B036AA6-5447-457D-BFB4-B3DDF18583FC}" srcId="{1F88C899-B490-4F8A-98B9-38252671C1E5}" destId="{D2EFAA73-1F6A-4018-99F1-600154FD2E4E}" srcOrd="0" destOrd="0" parTransId="{E9F89848-A5A3-427C-A09D-2E8E48DAEC01}" sibTransId="{26617763-7537-412D-AB50-E84C3F71388F}"/>
    <dgm:cxn modelId="{11194E53-D21C-4D39-BCEA-ADA0A82D6780}" type="presOf" srcId="{0910216F-7B43-4182-8B11-203EF9610D4C}" destId="{DE438614-D26E-4351-8788-D5CB16A97857}" srcOrd="0" destOrd="0" presId="urn:microsoft.com/office/officeart/2005/8/layout/vList2"/>
    <dgm:cxn modelId="{7805B89E-9039-49CA-9FE2-2C5C14FD0838}" type="presOf" srcId="{D895D010-433C-4AC7-9A51-2FFC278DCFD8}" destId="{9D7676DB-6455-4E19-B09C-060BF552BEE4}" srcOrd="0" destOrd="0" presId="urn:microsoft.com/office/officeart/2005/8/layout/vList2"/>
    <dgm:cxn modelId="{7621941E-8981-4295-8DEA-D5840F806FF7}" type="presParOf" srcId="{9D7676DB-6455-4E19-B09C-060BF552BEE4}" destId="{73ADB86F-A647-4077-9E65-05FB1C492A4B}" srcOrd="0" destOrd="0" presId="urn:microsoft.com/office/officeart/2005/8/layout/vList2"/>
    <dgm:cxn modelId="{FDE3D421-BB46-45DC-AF97-DCCFBA2F02D1}" type="presParOf" srcId="{9D7676DB-6455-4E19-B09C-060BF552BEE4}" destId="{F1F317E8-C44B-4216-BDF0-AACF2F0030E7}" srcOrd="1" destOrd="0" presId="urn:microsoft.com/office/officeart/2005/8/layout/vList2"/>
    <dgm:cxn modelId="{4A492408-9830-4649-92A8-67B4000542A4}" type="presParOf" srcId="{9D7676DB-6455-4E19-B09C-060BF552BEE4}" destId="{AC8AF4CE-2C36-41E1-8752-38E2D5970283}" srcOrd="2" destOrd="0" presId="urn:microsoft.com/office/officeart/2005/8/layout/vList2"/>
    <dgm:cxn modelId="{798C2986-0EA4-4CDA-89DC-58AC29EB8E34}" type="presParOf" srcId="{9D7676DB-6455-4E19-B09C-060BF552BEE4}" destId="{DE438614-D26E-4351-8788-D5CB16A97857}"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AA30F70-65BF-40C7-A4AF-1A0AD8B2A6AF}" type="doc">
      <dgm:prSet loTypeId="urn:microsoft.com/office/officeart/2005/8/layout/hierarchy1" loCatId="hierarchy" qsTypeId="urn:microsoft.com/office/officeart/2005/8/quickstyle/simple5" qsCatId="simple" csTypeId="urn:microsoft.com/office/officeart/2005/8/colors/colorful1#1" csCatId="colorful" phldr="1"/>
      <dgm:spPr/>
      <dgm:t>
        <a:bodyPr/>
        <a:lstStyle/>
        <a:p>
          <a:endParaRPr lang="en-US"/>
        </a:p>
      </dgm:t>
    </dgm:pt>
    <dgm:pt modelId="{811F8FEB-7123-42E7-9BB4-596971455A1B}">
      <dgm:prSet phldrT="[Text]"/>
      <dgm:spPr/>
      <dgm:t>
        <a:bodyPr/>
        <a:lstStyle/>
        <a:p>
          <a:r>
            <a:rPr lang="ar-JO" b="1" dirty="0" smtClean="0">
              <a:effectLst>
                <a:outerShdw blurRad="38100" dist="38100" dir="2700000" algn="tl">
                  <a:srgbClr val="000000">
                    <a:alpha val="43137"/>
                  </a:srgbClr>
                </a:outerShdw>
              </a:effectLst>
            </a:rPr>
            <a:t>القواعد الآمرة</a:t>
          </a:r>
          <a:endParaRPr lang="en-US" b="1" dirty="0">
            <a:effectLst>
              <a:outerShdw blurRad="38100" dist="38100" dir="2700000" algn="tl">
                <a:srgbClr val="000000">
                  <a:alpha val="43137"/>
                </a:srgbClr>
              </a:outerShdw>
            </a:effectLst>
          </a:endParaRPr>
        </a:p>
      </dgm:t>
    </dgm:pt>
    <dgm:pt modelId="{1A337B2B-DB4D-4104-B851-0C8B73221047}" type="parTrans" cxnId="{F1257D31-81EC-4FE6-8FBE-DC859041146F}">
      <dgm:prSet/>
      <dgm:spPr/>
      <dgm:t>
        <a:bodyPr/>
        <a:lstStyle/>
        <a:p>
          <a:endParaRPr lang="en-US"/>
        </a:p>
      </dgm:t>
    </dgm:pt>
    <dgm:pt modelId="{3D69A8A2-AB32-4109-8D84-CC2856863DD0}" type="sibTrans" cxnId="{F1257D31-81EC-4FE6-8FBE-DC859041146F}">
      <dgm:prSet/>
      <dgm:spPr/>
      <dgm:t>
        <a:bodyPr/>
        <a:lstStyle/>
        <a:p>
          <a:endParaRPr lang="en-US"/>
        </a:p>
      </dgm:t>
    </dgm:pt>
    <dgm:pt modelId="{345D1EE6-EF27-4D16-894F-F311E5ADC9A6}">
      <dgm:prSet phldrT="[Text]"/>
      <dgm:spPr/>
      <dgm:t>
        <a:bodyPr/>
        <a:lstStyle/>
        <a:p>
          <a:r>
            <a:rPr lang="ar-JO" b="1" dirty="0" smtClean="0">
              <a:effectLst>
                <a:outerShdw blurRad="38100" dist="38100" dir="2700000" algn="tl">
                  <a:srgbClr val="000000">
                    <a:alpha val="43137"/>
                  </a:srgbClr>
                </a:outerShdw>
              </a:effectLst>
            </a:rPr>
            <a:t>قواعد يرى المشرع ضرورة ان تكون آمرة لحماية أوضاع أو فئات معينة</a:t>
          </a:r>
          <a:endParaRPr lang="en-US" b="1" dirty="0">
            <a:effectLst>
              <a:outerShdw blurRad="38100" dist="38100" dir="2700000" algn="tl">
                <a:srgbClr val="000000">
                  <a:alpha val="43137"/>
                </a:srgbClr>
              </a:outerShdw>
            </a:effectLst>
          </a:endParaRPr>
        </a:p>
      </dgm:t>
    </dgm:pt>
    <dgm:pt modelId="{53747F81-2693-4E48-B320-E834F34CEB12}" type="parTrans" cxnId="{B1702DDB-2FB1-438C-B6AA-86C1D4F802B7}">
      <dgm:prSet/>
      <dgm:spPr/>
      <dgm:t>
        <a:bodyPr/>
        <a:lstStyle/>
        <a:p>
          <a:endParaRPr lang="en-US"/>
        </a:p>
      </dgm:t>
    </dgm:pt>
    <dgm:pt modelId="{7598A97B-4824-44FB-B914-4CEF7D263EB8}" type="sibTrans" cxnId="{B1702DDB-2FB1-438C-B6AA-86C1D4F802B7}">
      <dgm:prSet/>
      <dgm:spPr/>
      <dgm:t>
        <a:bodyPr/>
        <a:lstStyle/>
        <a:p>
          <a:endParaRPr lang="en-US"/>
        </a:p>
      </dgm:t>
    </dgm:pt>
    <dgm:pt modelId="{B683C384-3158-4D6B-9F34-F8C8619D8AF5}">
      <dgm:prSet phldrT="[Text]"/>
      <dgm:spPr/>
      <dgm:t>
        <a:bodyPr/>
        <a:lstStyle/>
        <a:p>
          <a:r>
            <a:rPr lang="ar-JO" b="1" dirty="0" smtClean="0">
              <a:effectLst>
                <a:outerShdw blurRad="38100" dist="38100" dir="2700000" algn="tl">
                  <a:srgbClr val="000000">
                    <a:alpha val="43137"/>
                  </a:srgbClr>
                </a:outerShdw>
              </a:effectLst>
            </a:rPr>
            <a:t>قواعد متعلقة بالنظام العام و الآداب </a:t>
          </a:r>
          <a:endParaRPr lang="en-US" b="1" dirty="0">
            <a:effectLst>
              <a:outerShdw blurRad="38100" dist="38100" dir="2700000" algn="tl">
                <a:srgbClr val="000000">
                  <a:alpha val="43137"/>
                </a:srgbClr>
              </a:outerShdw>
            </a:effectLst>
          </a:endParaRPr>
        </a:p>
      </dgm:t>
    </dgm:pt>
    <dgm:pt modelId="{2001D9EE-2E82-44EC-9D63-EDF18DD038A8}" type="sibTrans" cxnId="{F25701A2-4B6B-467F-B544-8DE99C0E38EB}">
      <dgm:prSet/>
      <dgm:spPr/>
      <dgm:t>
        <a:bodyPr/>
        <a:lstStyle/>
        <a:p>
          <a:endParaRPr lang="en-US"/>
        </a:p>
      </dgm:t>
    </dgm:pt>
    <dgm:pt modelId="{95D26EBD-4E40-454B-8A31-3A369D6EBFE3}" type="parTrans" cxnId="{F25701A2-4B6B-467F-B544-8DE99C0E38EB}">
      <dgm:prSet/>
      <dgm:spPr/>
      <dgm:t>
        <a:bodyPr/>
        <a:lstStyle/>
        <a:p>
          <a:endParaRPr lang="en-US"/>
        </a:p>
      </dgm:t>
    </dgm:pt>
    <dgm:pt modelId="{D466A4D5-1948-4AE2-A132-57CD51199B4F}" type="pres">
      <dgm:prSet presAssocID="{6AA30F70-65BF-40C7-A4AF-1A0AD8B2A6AF}" presName="hierChild1" presStyleCnt="0">
        <dgm:presLayoutVars>
          <dgm:chPref val="1"/>
          <dgm:dir/>
          <dgm:animOne val="branch"/>
          <dgm:animLvl val="lvl"/>
          <dgm:resizeHandles/>
        </dgm:presLayoutVars>
      </dgm:prSet>
      <dgm:spPr/>
      <dgm:t>
        <a:bodyPr/>
        <a:lstStyle/>
        <a:p>
          <a:endParaRPr lang="en-US"/>
        </a:p>
      </dgm:t>
    </dgm:pt>
    <dgm:pt modelId="{1FFE5CA2-BAE0-4E95-87F9-4E8B081B4963}" type="pres">
      <dgm:prSet presAssocID="{811F8FEB-7123-42E7-9BB4-596971455A1B}" presName="hierRoot1" presStyleCnt="0"/>
      <dgm:spPr/>
    </dgm:pt>
    <dgm:pt modelId="{AFF7925E-BF97-4F50-BECD-B76EF760C737}" type="pres">
      <dgm:prSet presAssocID="{811F8FEB-7123-42E7-9BB4-596971455A1B}" presName="composite" presStyleCnt="0"/>
      <dgm:spPr/>
    </dgm:pt>
    <dgm:pt modelId="{4443398D-4396-419D-88E7-EF2FDEF9146E}" type="pres">
      <dgm:prSet presAssocID="{811F8FEB-7123-42E7-9BB4-596971455A1B}" presName="background" presStyleLbl="node0" presStyleIdx="0" presStyleCnt="1"/>
      <dgm:spPr/>
    </dgm:pt>
    <dgm:pt modelId="{43B706CD-0D45-44D6-9A64-AB7129C4A48A}" type="pres">
      <dgm:prSet presAssocID="{811F8FEB-7123-42E7-9BB4-596971455A1B}" presName="text" presStyleLbl="fgAcc0" presStyleIdx="0" presStyleCnt="1">
        <dgm:presLayoutVars>
          <dgm:chPref val="3"/>
        </dgm:presLayoutVars>
      </dgm:prSet>
      <dgm:spPr/>
      <dgm:t>
        <a:bodyPr/>
        <a:lstStyle/>
        <a:p>
          <a:endParaRPr lang="en-US"/>
        </a:p>
      </dgm:t>
    </dgm:pt>
    <dgm:pt modelId="{F533CD82-A71E-42A2-BB73-36932F923D2D}" type="pres">
      <dgm:prSet presAssocID="{811F8FEB-7123-42E7-9BB4-596971455A1B}" presName="hierChild2" presStyleCnt="0"/>
      <dgm:spPr/>
    </dgm:pt>
    <dgm:pt modelId="{4CD6B3DB-9125-4E10-9B7B-338452FAE701}" type="pres">
      <dgm:prSet presAssocID="{53747F81-2693-4E48-B320-E834F34CEB12}" presName="Name10" presStyleLbl="parChTrans1D2" presStyleIdx="0" presStyleCnt="2"/>
      <dgm:spPr/>
      <dgm:t>
        <a:bodyPr/>
        <a:lstStyle/>
        <a:p>
          <a:endParaRPr lang="en-US"/>
        </a:p>
      </dgm:t>
    </dgm:pt>
    <dgm:pt modelId="{33F9C0B4-893E-4505-8973-1F4CEBB3129F}" type="pres">
      <dgm:prSet presAssocID="{345D1EE6-EF27-4D16-894F-F311E5ADC9A6}" presName="hierRoot2" presStyleCnt="0"/>
      <dgm:spPr/>
    </dgm:pt>
    <dgm:pt modelId="{98FEDCBF-E601-46F7-8B4C-9CDFBB5F4461}" type="pres">
      <dgm:prSet presAssocID="{345D1EE6-EF27-4D16-894F-F311E5ADC9A6}" presName="composite2" presStyleCnt="0"/>
      <dgm:spPr/>
    </dgm:pt>
    <dgm:pt modelId="{42C3EE1B-B577-4588-997D-61C3E4430886}" type="pres">
      <dgm:prSet presAssocID="{345D1EE6-EF27-4D16-894F-F311E5ADC9A6}" presName="background2" presStyleLbl="node2" presStyleIdx="0" presStyleCnt="2"/>
      <dgm:spPr/>
    </dgm:pt>
    <dgm:pt modelId="{264B42F4-AB4C-4894-9C03-A91AEAA040C3}" type="pres">
      <dgm:prSet presAssocID="{345D1EE6-EF27-4D16-894F-F311E5ADC9A6}" presName="text2" presStyleLbl="fgAcc2" presStyleIdx="0" presStyleCnt="2">
        <dgm:presLayoutVars>
          <dgm:chPref val="3"/>
        </dgm:presLayoutVars>
      </dgm:prSet>
      <dgm:spPr/>
      <dgm:t>
        <a:bodyPr/>
        <a:lstStyle/>
        <a:p>
          <a:endParaRPr lang="en-US"/>
        </a:p>
      </dgm:t>
    </dgm:pt>
    <dgm:pt modelId="{7468698E-42F0-4E66-A408-830FBBB06CD6}" type="pres">
      <dgm:prSet presAssocID="{345D1EE6-EF27-4D16-894F-F311E5ADC9A6}" presName="hierChild3" presStyleCnt="0"/>
      <dgm:spPr/>
    </dgm:pt>
    <dgm:pt modelId="{AB385B4A-67AD-4756-9D72-D858CDB9EC60}" type="pres">
      <dgm:prSet presAssocID="{95D26EBD-4E40-454B-8A31-3A369D6EBFE3}" presName="Name10" presStyleLbl="parChTrans1D2" presStyleIdx="1" presStyleCnt="2"/>
      <dgm:spPr/>
      <dgm:t>
        <a:bodyPr/>
        <a:lstStyle/>
        <a:p>
          <a:endParaRPr lang="en-US"/>
        </a:p>
      </dgm:t>
    </dgm:pt>
    <dgm:pt modelId="{B1E19BE5-D8E5-4E13-A08D-3DDE87835107}" type="pres">
      <dgm:prSet presAssocID="{B683C384-3158-4D6B-9F34-F8C8619D8AF5}" presName="hierRoot2" presStyleCnt="0"/>
      <dgm:spPr/>
    </dgm:pt>
    <dgm:pt modelId="{F3E1C704-3261-46F0-8A0C-C2559D49AAA9}" type="pres">
      <dgm:prSet presAssocID="{B683C384-3158-4D6B-9F34-F8C8619D8AF5}" presName="composite2" presStyleCnt="0"/>
      <dgm:spPr/>
    </dgm:pt>
    <dgm:pt modelId="{DB33A559-29A1-41A6-B7A6-E9E036BBB811}" type="pres">
      <dgm:prSet presAssocID="{B683C384-3158-4D6B-9F34-F8C8619D8AF5}" presName="background2" presStyleLbl="node2" presStyleIdx="1" presStyleCnt="2"/>
      <dgm:spPr/>
    </dgm:pt>
    <dgm:pt modelId="{B1F38F31-A941-4A2D-81DD-B26958FC8AAC}" type="pres">
      <dgm:prSet presAssocID="{B683C384-3158-4D6B-9F34-F8C8619D8AF5}" presName="text2" presStyleLbl="fgAcc2" presStyleIdx="1" presStyleCnt="2">
        <dgm:presLayoutVars>
          <dgm:chPref val="3"/>
        </dgm:presLayoutVars>
      </dgm:prSet>
      <dgm:spPr/>
      <dgm:t>
        <a:bodyPr/>
        <a:lstStyle/>
        <a:p>
          <a:endParaRPr lang="en-US"/>
        </a:p>
      </dgm:t>
    </dgm:pt>
    <dgm:pt modelId="{4FE81F18-886B-4D78-8C4C-7FB1CE3E8DEE}" type="pres">
      <dgm:prSet presAssocID="{B683C384-3158-4D6B-9F34-F8C8619D8AF5}" presName="hierChild3" presStyleCnt="0"/>
      <dgm:spPr/>
    </dgm:pt>
  </dgm:ptLst>
  <dgm:cxnLst>
    <dgm:cxn modelId="{D3728148-247C-40F8-A7A6-EA0B45BB9C02}" type="presOf" srcId="{811F8FEB-7123-42E7-9BB4-596971455A1B}" destId="{43B706CD-0D45-44D6-9A64-AB7129C4A48A}" srcOrd="0" destOrd="0" presId="urn:microsoft.com/office/officeart/2005/8/layout/hierarchy1"/>
    <dgm:cxn modelId="{E92DE834-D4AC-474C-805F-B99AB8B7F928}" type="presOf" srcId="{95D26EBD-4E40-454B-8A31-3A369D6EBFE3}" destId="{AB385B4A-67AD-4756-9D72-D858CDB9EC60}" srcOrd="0" destOrd="0" presId="urn:microsoft.com/office/officeart/2005/8/layout/hierarchy1"/>
    <dgm:cxn modelId="{B1702DDB-2FB1-438C-B6AA-86C1D4F802B7}" srcId="{811F8FEB-7123-42E7-9BB4-596971455A1B}" destId="{345D1EE6-EF27-4D16-894F-F311E5ADC9A6}" srcOrd="0" destOrd="0" parTransId="{53747F81-2693-4E48-B320-E834F34CEB12}" sibTransId="{7598A97B-4824-44FB-B914-4CEF7D263EB8}"/>
    <dgm:cxn modelId="{29A9F65B-2B08-44BC-A064-04CD3CB6D645}" type="presOf" srcId="{B683C384-3158-4D6B-9F34-F8C8619D8AF5}" destId="{B1F38F31-A941-4A2D-81DD-B26958FC8AAC}" srcOrd="0" destOrd="0" presId="urn:microsoft.com/office/officeart/2005/8/layout/hierarchy1"/>
    <dgm:cxn modelId="{F25701A2-4B6B-467F-B544-8DE99C0E38EB}" srcId="{811F8FEB-7123-42E7-9BB4-596971455A1B}" destId="{B683C384-3158-4D6B-9F34-F8C8619D8AF5}" srcOrd="1" destOrd="0" parTransId="{95D26EBD-4E40-454B-8A31-3A369D6EBFE3}" sibTransId="{2001D9EE-2E82-44EC-9D63-EDF18DD038A8}"/>
    <dgm:cxn modelId="{AE5EB803-0FD8-493E-969F-8E1E1F3912B4}" type="presOf" srcId="{345D1EE6-EF27-4D16-894F-F311E5ADC9A6}" destId="{264B42F4-AB4C-4894-9C03-A91AEAA040C3}" srcOrd="0" destOrd="0" presId="urn:microsoft.com/office/officeart/2005/8/layout/hierarchy1"/>
    <dgm:cxn modelId="{290A1921-E9D5-4382-A62C-B4ED2ACE9FE0}" type="presOf" srcId="{6AA30F70-65BF-40C7-A4AF-1A0AD8B2A6AF}" destId="{D466A4D5-1948-4AE2-A132-57CD51199B4F}" srcOrd="0" destOrd="0" presId="urn:microsoft.com/office/officeart/2005/8/layout/hierarchy1"/>
    <dgm:cxn modelId="{F1257D31-81EC-4FE6-8FBE-DC859041146F}" srcId="{6AA30F70-65BF-40C7-A4AF-1A0AD8B2A6AF}" destId="{811F8FEB-7123-42E7-9BB4-596971455A1B}" srcOrd="0" destOrd="0" parTransId="{1A337B2B-DB4D-4104-B851-0C8B73221047}" sibTransId="{3D69A8A2-AB32-4109-8D84-CC2856863DD0}"/>
    <dgm:cxn modelId="{687EB95D-0B39-4788-8492-974936521B30}" type="presOf" srcId="{53747F81-2693-4E48-B320-E834F34CEB12}" destId="{4CD6B3DB-9125-4E10-9B7B-338452FAE701}" srcOrd="0" destOrd="0" presId="urn:microsoft.com/office/officeart/2005/8/layout/hierarchy1"/>
    <dgm:cxn modelId="{7F9BE19B-EE26-4448-AEBD-9E3D62CA4119}" type="presParOf" srcId="{D466A4D5-1948-4AE2-A132-57CD51199B4F}" destId="{1FFE5CA2-BAE0-4E95-87F9-4E8B081B4963}" srcOrd="0" destOrd="0" presId="urn:microsoft.com/office/officeart/2005/8/layout/hierarchy1"/>
    <dgm:cxn modelId="{61094D36-AF09-4A55-951E-399C54F9877D}" type="presParOf" srcId="{1FFE5CA2-BAE0-4E95-87F9-4E8B081B4963}" destId="{AFF7925E-BF97-4F50-BECD-B76EF760C737}" srcOrd="0" destOrd="0" presId="urn:microsoft.com/office/officeart/2005/8/layout/hierarchy1"/>
    <dgm:cxn modelId="{D0F51D4C-5344-483E-8A7A-2AC13F0F249B}" type="presParOf" srcId="{AFF7925E-BF97-4F50-BECD-B76EF760C737}" destId="{4443398D-4396-419D-88E7-EF2FDEF9146E}" srcOrd="0" destOrd="0" presId="urn:microsoft.com/office/officeart/2005/8/layout/hierarchy1"/>
    <dgm:cxn modelId="{2B437463-960D-4F53-8AAF-2F8CD5A18EA5}" type="presParOf" srcId="{AFF7925E-BF97-4F50-BECD-B76EF760C737}" destId="{43B706CD-0D45-44D6-9A64-AB7129C4A48A}" srcOrd="1" destOrd="0" presId="urn:microsoft.com/office/officeart/2005/8/layout/hierarchy1"/>
    <dgm:cxn modelId="{BAE3AE3C-4CA1-4CBB-94F5-ED4EABDB200C}" type="presParOf" srcId="{1FFE5CA2-BAE0-4E95-87F9-4E8B081B4963}" destId="{F533CD82-A71E-42A2-BB73-36932F923D2D}" srcOrd="1" destOrd="0" presId="urn:microsoft.com/office/officeart/2005/8/layout/hierarchy1"/>
    <dgm:cxn modelId="{6385FF15-36B7-4D6D-8E6E-0684E94F0623}" type="presParOf" srcId="{F533CD82-A71E-42A2-BB73-36932F923D2D}" destId="{4CD6B3DB-9125-4E10-9B7B-338452FAE701}" srcOrd="0" destOrd="0" presId="urn:microsoft.com/office/officeart/2005/8/layout/hierarchy1"/>
    <dgm:cxn modelId="{2E637446-4A3A-4806-ADAA-8E032CDBA813}" type="presParOf" srcId="{F533CD82-A71E-42A2-BB73-36932F923D2D}" destId="{33F9C0B4-893E-4505-8973-1F4CEBB3129F}" srcOrd="1" destOrd="0" presId="urn:microsoft.com/office/officeart/2005/8/layout/hierarchy1"/>
    <dgm:cxn modelId="{12A95C5E-6230-4CF3-A18A-9CD6FADD99E6}" type="presParOf" srcId="{33F9C0B4-893E-4505-8973-1F4CEBB3129F}" destId="{98FEDCBF-E601-46F7-8B4C-9CDFBB5F4461}" srcOrd="0" destOrd="0" presId="urn:microsoft.com/office/officeart/2005/8/layout/hierarchy1"/>
    <dgm:cxn modelId="{DD67ED1B-C503-4EA4-B9F1-61ECD7546DAD}" type="presParOf" srcId="{98FEDCBF-E601-46F7-8B4C-9CDFBB5F4461}" destId="{42C3EE1B-B577-4588-997D-61C3E4430886}" srcOrd="0" destOrd="0" presId="urn:microsoft.com/office/officeart/2005/8/layout/hierarchy1"/>
    <dgm:cxn modelId="{349BB7AC-A4E9-4289-BA22-C29029E2E29E}" type="presParOf" srcId="{98FEDCBF-E601-46F7-8B4C-9CDFBB5F4461}" destId="{264B42F4-AB4C-4894-9C03-A91AEAA040C3}" srcOrd="1" destOrd="0" presId="urn:microsoft.com/office/officeart/2005/8/layout/hierarchy1"/>
    <dgm:cxn modelId="{144B4EBD-C1A0-44A7-9E64-AA25B5C656EA}" type="presParOf" srcId="{33F9C0B4-893E-4505-8973-1F4CEBB3129F}" destId="{7468698E-42F0-4E66-A408-830FBBB06CD6}" srcOrd="1" destOrd="0" presId="urn:microsoft.com/office/officeart/2005/8/layout/hierarchy1"/>
    <dgm:cxn modelId="{1AA5F965-2010-4A6F-B440-00F58FFF747E}" type="presParOf" srcId="{F533CD82-A71E-42A2-BB73-36932F923D2D}" destId="{AB385B4A-67AD-4756-9D72-D858CDB9EC60}" srcOrd="2" destOrd="0" presId="urn:microsoft.com/office/officeart/2005/8/layout/hierarchy1"/>
    <dgm:cxn modelId="{0458426E-2BA9-436A-80EF-2A707C6F709B}" type="presParOf" srcId="{F533CD82-A71E-42A2-BB73-36932F923D2D}" destId="{B1E19BE5-D8E5-4E13-A08D-3DDE87835107}" srcOrd="3" destOrd="0" presId="urn:microsoft.com/office/officeart/2005/8/layout/hierarchy1"/>
    <dgm:cxn modelId="{5CBFEBF7-63C3-45DC-9310-3324C3AE1094}" type="presParOf" srcId="{B1E19BE5-D8E5-4E13-A08D-3DDE87835107}" destId="{F3E1C704-3261-46F0-8A0C-C2559D49AAA9}" srcOrd="0" destOrd="0" presId="urn:microsoft.com/office/officeart/2005/8/layout/hierarchy1"/>
    <dgm:cxn modelId="{2CA0ECCA-FFE0-403D-8D42-F7E7219F514D}" type="presParOf" srcId="{F3E1C704-3261-46F0-8A0C-C2559D49AAA9}" destId="{DB33A559-29A1-41A6-B7A6-E9E036BBB811}" srcOrd="0" destOrd="0" presId="urn:microsoft.com/office/officeart/2005/8/layout/hierarchy1"/>
    <dgm:cxn modelId="{1A7B9D9B-9140-467F-B2E0-082FD75B58E7}" type="presParOf" srcId="{F3E1C704-3261-46F0-8A0C-C2559D49AAA9}" destId="{B1F38F31-A941-4A2D-81DD-B26958FC8AAC}" srcOrd="1" destOrd="0" presId="urn:microsoft.com/office/officeart/2005/8/layout/hierarchy1"/>
    <dgm:cxn modelId="{818960DC-7C2C-44B5-9976-DAA811679825}" type="presParOf" srcId="{B1E19BE5-D8E5-4E13-A08D-3DDE87835107}" destId="{4FE81F18-886B-4D78-8C4C-7FB1CE3E8DEE}"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1/31/2019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26</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4F235F2F-2054-426F-918D-CA6DBBA5989F}" type="datetime1">
              <a:rPr lang="en-US" smtClean="0"/>
              <a:t>1/31/2019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589852C0-A0BC-4999-B695-252D6533638A}" type="datetime1">
              <a:rPr lang="en-US" smtClean="0"/>
              <a:t>1/31/2019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66318FF7-08E6-49C3-BFCE-B0763F775685}" type="datetime1">
              <a:rPr lang="en-US" smtClean="0"/>
              <a:t>1/31/2019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0C8C266E-7AFD-4416-94C4-446C1D15B469}" type="datetime1">
              <a:rPr lang="en-US" smtClean="0"/>
              <a:t>1/31/2019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67482EBD-0713-4C2B-9068-B4A7CCF44038}" type="datetime1">
              <a:rPr lang="en-US" smtClean="0"/>
              <a:t>1/31/2019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D99FF374-3FB1-43BC-A218-D2F2CAF3A395}" type="datetime1">
              <a:rPr lang="en-US" smtClean="0"/>
              <a:t>1/31/2019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A41969EC-F16B-4EDF-AC57-7474ABE9C0EE}" type="datetime1">
              <a:rPr lang="en-US" smtClean="0"/>
              <a:t>1/31/2019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5F02A88E-5354-43F4-A27E-F2DE1CEF3D2B}" type="datetime1">
              <a:rPr lang="en-US" smtClean="0"/>
              <a:t>1/31/2019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0238E4D7-B130-4DD8-8501-B98D3744D189}" type="datetime1">
              <a:rPr lang="en-US" smtClean="0"/>
              <a:t>1/31/2019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21DED645-0D40-48AA-85F7-AD6052DAB664}" type="datetime1">
              <a:rPr lang="en-US" smtClean="0"/>
              <a:t>1/31/2019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AC12476B-EA50-4FC7-B47F-E4C036BD7C2D}" type="datetime1">
              <a:rPr lang="en-US" smtClean="0"/>
              <a:t>1/31/2019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071DA986-2A89-4CC3-9803-66C51CA0B3EC}" type="datetime1">
              <a:rPr lang="en-US" smtClean="0"/>
              <a:t>1/31/2019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685800" y="1295400"/>
            <a:ext cx="7772400" cy="2057400"/>
          </a:xfrm>
        </p:spPr>
        <p:txBody>
          <a:bodyPr>
            <a:normAutofit fontScale="90000"/>
          </a:bodyPr>
          <a:lstStyle/>
          <a:p>
            <a:pPr algn="ctr" rtl="1"/>
            <a:r>
              <a:rPr lang="ar-JO" dirty="0" smtClean="0">
                <a:solidFill>
                  <a:srgbClr val="FFFF00"/>
                </a:solidFill>
              </a:rPr>
              <a:t>المدخل الى علم القانون</a:t>
            </a:r>
            <a:r>
              <a:rPr lang="ar-JO" dirty="0" smtClean="0">
                <a:solidFill>
                  <a:schemeClr val="bg1"/>
                </a:solidFill>
              </a:rPr>
              <a:t/>
            </a:r>
            <a:br>
              <a:rPr lang="ar-JO" dirty="0" smtClean="0">
                <a:solidFill>
                  <a:schemeClr val="bg1"/>
                </a:solidFill>
              </a:rPr>
            </a:br>
            <a:r>
              <a:rPr lang="ar-JO" dirty="0" smtClean="0">
                <a:solidFill>
                  <a:schemeClr val="bg1"/>
                </a:solidFill>
              </a:rPr>
              <a:t/>
            </a:r>
            <a:br>
              <a:rPr lang="ar-JO" dirty="0" smtClean="0">
                <a:solidFill>
                  <a:schemeClr val="bg1"/>
                </a:solidFill>
              </a:rPr>
            </a:br>
            <a:r>
              <a:rPr lang="ar-JO" smtClean="0">
                <a:solidFill>
                  <a:schemeClr val="bg1"/>
                </a:solidFill>
              </a:rPr>
              <a:t>القاعدة </a:t>
            </a:r>
            <a:r>
              <a:rPr lang="ar-JO" smtClean="0">
                <a:solidFill>
                  <a:schemeClr val="bg1"/>
                </a:solidFill>
              </a:rPr>
              <a:t>القانونية: </a:t>
            </a:r>
            <a:r>
              <a:rPr lang="ar-JO" dirty="0" smtClean="0">
                <a:solidFill>
                  <a:schemeClr val="bg1"/>
                </a:solidFill>
              </a:rPr>
              <a:t>القاعدة الامرة </a:t>
            </a:r>
            <a:r>
              <a:rPr lang="en-US" dirty="0" smtClean="0">
                <a:solidFill>
                  <a:schemeClr val="bg1"/>
                </a:solidFill>
              </a:rPr>
              <a:t/>
            </a:r>
            <a:br>
              <a:rPr lang="en-US" dirty="0" smtClean="0">
                <a:solidFill>
                  <a:schemeClr val="bg1"/>
                </a:solidFill>
              </a:rPr>
            </a:br>
            <a:r>
              <a:rPr lang="ar-JO" dirty="0" smtClean="0">
                <a:solidFill>
                  <a:schemeClr val="bg1"/>
                </a:solidFill>
              </a:rPr>
              <a:t>والقاعدة المكملة</a:t>
            </a:r>
            <a:endParaRPr lang="en-US" dirty="0">
              <a:solidFill>
                <a:schemeClr val="bg1"/>
              </a:solidFill>
            </a:endParaRP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lstStyle/>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القواعد الآمرة:</a:t>
            </a:r>
          </a:p>
          <a:p>
            <a:pPr algn="just"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1"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يجبر الافراد على اتباعها </a:t>
            </a:r>
          </a:p>
          <a:p>
            <a:pPr lvl="1" algn="just"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1"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يجوز الاتفاق على خلافها</a:t>
            </a:r>
          </a:p>
          <a:p>
            <a:pPr lvl="1" algn="just"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1"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تتعلق </a:t>
            </a:r>
            <a:r>
              <a:rPr lang="ar-JO" sz="3600" b="1" dirty="0" err="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باقامة</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النظام داخل المجتمع</a:t>
            </a:r>
          </a:p>
          <a:p>
            <a:pPr lvl="1" algn="just"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1"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اي اتفاق على خلافها يعتبر باطل</a:t>
            </a:r>
          </a:p>
          <a:p>
            <a:pPr lvl="1" algn="just" rtl="1"/>
            <a:endParaRPr lang="ar-JO" sz="3600" dirty="0" smtClean="0">
              <a:solidFill>
                <a:srgbClr val="FFFF00"/>
              </a:solidFill>
              <a:latin typeface="Simplified Arabic" panose="02020603050405020304" pitchFamily="18" charset="-78"/>
              <a:cs typeface="Simplified Arabic" panose="02020603050405020304" pitchFamily="18" charset="-78"/>
            </a:endParaRPr>
          </a:p>
          <a:p>
            <a:pPr lvl="1" algn="just" rtl="1">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6" name="Content Placeholder 6"/>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304800" y="1295400"/>
            <a:ext cx="2540285" cy="18086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10</a:t>
            </a:fld>
            <a:endParaRPr lang="en-US" altLang="en-US" dirty="0"/>
          </a:p>
        </p:txBody>
      </p:sp>
    </p:spTree>
    <p:extLst>
      <p:ext uri="{BB962C8B-B14F-4D97-AF65-F5344CB8AC3E}">
        <p14:creationId xmlns:p14="http://schemas.microsoft.com/office/powerpoint/2010/main" val="412894337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mph" presetSubtype="0" fill="hold" nodeType="clickEffect">
                                  <p:stCondLst>
                                    <p:cond delay="0"/>
                                  </p:stCondLst>
                                  <p:childTnLst>
                                    <p:animScale>
                                      <p:cBhvr>
                                        <p:cTn id="11" dur="500" fill="hold"/>
                                        <p:tgtEl>
                                          <p:spTgt spid="2">
                                            <p:txEl>
                                              <p:pRg st="2" end="2"/>
                                            </p:txEl>
                                          </p:spTgt>
                                        </p:tgtEl>
                                      </p:cBhvr>
                                      <p:by x="150000" y="150000"/>
                                    </p:animScale>
                                  </p:childTnLst>
                                </p:cTn>
                              </p:par>
                            </p:childTnLst>
                          </p:cTn>
                        </p:par>
                      </p:childTnLst>
                    </p:cTn>
                  </p:par>
                  <p:par>
                    <p:cTn id="12" fill="hold">
                      <p:stCondLst>
                        <p:cond delay="indefinite"/>
                      </p:stCondLst>
                      <p:childTnLst>
                        <p:par>
                          <p:cTn id="13" fill="hold">
                            <p:stCondLst>
                              <p:cond delay="0"/>
                            </p:stCondLst>
                            <p:childTnLst>
                              <p:par>
                                <p:cTn id="14" presetID="6" presetClass="emph" presetSubtype="0" fill="hold" nodeType="clickEffect">
                                  <p:stCondLst>
                                    <p:cond delay="0"/>
                                  </p:stCondLst>
                                  <p:childTnLst>
                                    <p:animScale>
                                      <p:cBhvr>
                                        <p:cTn id="15" dur="500" fill="hold"/>
                                        <p:tgtEl>
                                          <p:spTgt spid="2">
                                            <p:txEl>
                                              <p:pRg st="4" end="4"/>
                                            </p:txEl>
                                          </p:spTgt>
                                        </p:tgtEl>
                                      </p:cBhvr>
                                      <p:by x="150000" y="150000"/>
                                    </p:animScale>
                                  </p:childTnLst>
                                </p:cTn>
                              </p:par>
                            </p:childTnLst>
                          </p:cTn>
                        </p:par>
                      </p:childTnLst>
                    </p:cTn>
                  </p:par>
                  <p:par>
                    <p:cTn id="16" fill="hold">
                      <p:stCondLst>
                        <p:cond delay="indefinite"/>
                      </p:stCondLst>
                      <p:childTnLst>
                        <p:par>
                          <p:cTn id="17" fill="hold">
                            <p:stCondLst>
                              <p:cond delay="0"/>
                            </p:stCondLst>
                            <p:childTnLst>
                              <p:par>
                                <p:cTn id="18" presetID="6" presetClass="emph" presetSubtype="0" fill="hold" nodeType="clickEffect">
                                  <p:stCondLst>
                                    <p:cond delay="0"/>
                                  </p:stCondLst>
                                  <p:childTnLst>
                                    <p:animScale>
                                      <p:cBhvr>
                                        <p:cTn id="19" dur="500" fill="hold"/>
                                        <p:tgtEl>
                                          <p:spTgt spid="2">
                                            <p:txEl>
                                              <p:pRg st="6" end="6"/>
                                            </p:txEl>
                                          </p:spTgt>
                                        </p:tgtEl>
                                      </p:cBhvr>
                                      <p:by x="150000" y="150000"/>
                                    </p:animScale>
                                  </p:childTnLst>
                                </p:cTn>
                              </p:par>
                            </p:childTnLst>
                          </p:cTn>
                        </p:par>
                      </p:childTnLst>
                    </p:cTn>
                  </p:par>
                  <p:par>
                    <p:cTn id="20" fill="hold">
                      <p:stCondLst>
                        <p:cond delay="indefinite"/>
                      </p:stCondLst>
                      <p:childTnLst>
                        <p:par>
                          <p:cTn id="21" fill="hold">
                            <p:stCondLst>
                              <p:cond delay="0"/>
                            </p:stCondLst>
                            <p:childTnLst>
                              <p:par>
                                <p:cTn id="22" presetID="6" presetClass="emph" presetSubtype="0" fill="hold" nodeType="clickEffect">
                                  <p:stCondLst>
                                    <p:cond delay="0"/>
                                  </p:stCondLst>
                                  <p:childTnLst>
                                    <p:animScale>
                                      <p:cBhvr>
                                        <p:cTn id="23" dur="500" fill="hold"/>
                                        <p:tgtEl>
                                          <p:spTgt spid="2">
                                            <p:txEl>
                                              <p:pRg st="8" end="8"/>
                                            </p:txEl>
                                          </p:spTgt>
                                        </p:tgtEl>
                                      </p:cBhvr>
                                      <p:by x="150000" y="150000"/>
                                    </p:animScale>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85776" y="2362200"/>
            <a:ext cx="8229600" cy="3962400"/>
          </a:xfrm>
        </p:spPr>
        <p:txBody>
          <a:bodyPr>
            <a:normAutofit fontScale="77500" lnSpcReduction="20000"/>
          </a:bodyPr>
          <a:lstStyle/>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خلال التعريف السابق للقاعدة المكملة نلاحظ  انه:</a:t>
            </a:r>
          </a:p>
          <a:p>
            <a:pPr lvl="1" algn="just"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1"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يجوز للأفراد الاتفاق على مخالفة حكمها</a:t>
            </a:r>
          </a:p>
          <a:p>
            <a:pPr lvl="1" algn="just"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1" algn="just"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1"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اي اتفاق على العكس من القواعد الامرة فانه يعتبر صحيح.</a:t>
            </a:r>
          </a:p>
          <a:p>
            <a:pPr lvl="1" algn="just"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1" algn="just"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1"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في حال عدم الاتفاق على مخالفتها أو سكت أطراف العلاقة</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392113" lvl="1" indent="0" algn="just"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فان مضمون القاعدة المكملة ينطبق عليهم كما وردت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1" algn="just"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Rectangle 5"/>
          <p:cNvSpPr/>
          <p:nvPr/>
        </p:nvSpPr>
        <p:spPr>
          <a:xfrm>
            <a:off x="304800" y="533400"/>
            <a:ext cx="8382000" cy="1569660"/>
          </a:xfrm>
          <a:prstGeom prst="rect">
            <a:avLst/>
          </a:prstGeom>
        </p:spPr>
        <p:txBody>
          <a:bodyPr wrap="square">
            <a:spAutoFit/>
          </a:bodyPr>
          <a:lstStyle/>
          <a:p>
            <a:pPr lvl="0" algn="just" rtl="1"/>
            <a:r>
              <a:rPr lang="ar-JO" sz="32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القاعدة المكملة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هي </a:t>
            </a: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القواعد التي يجوز لأطراف العلاقة الاتفاق على مخالفة الحكم القانوني الوارد فيها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بحيث </a:t>
            </a: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يتمتع الافراد بالحرية في مواجهة تطبيق النص او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a:t>
            </a:r>
            <a:endParaRPr lang="en-US" sz="3200" dirty="0">
              <a:latin typeface="Simplified Arabic" panose="02020603050405020304" pitchFamily="18" charset="-78"/>
              <a:cs typeface="Simplified Arabic" panose="02020603050405020304" pitchFamily="18" charset="-78"/>
            </a:endParaRPr>
          </a:p>
        </p:txBody>
      </p:sp>
      <p:sp>
        <p:nvSpPr>
          <p:cNvPr id="3" name="Slide Number Placeholder 2"/>
          <p:cNvSpPr>
            <a:spLocks noGrp="1"/>
          </p:cNvSpPr>
          <p:nvPr>
            <p:ph type="sldNum" sz="quarter" idx="12"/>
          </p:nvPr>
        </p:nvSpPr>
        <p:spPr/>
        <p:txBody>
          <a:bodyPr/>
          <a:lstStyle/>
          <a:p>
            <a:fld id="{5CC9CE27-4982-444C-9312-3DD47D12EDF3}" type="slidenum">
              <a:rPr lang="en-US" altLang="en-US" smtClean="0"/>
              <a:pPr/>
              <a:t>11</a:t>
            </a:fld>
            <a:endParaRPr lang="en-US" altLang="en-US" dirty="0"/>
          </a:p>
        </p:txBody>
      </p:sp>
    </p:spTree>
    <p:extLst>
      <p:ext uri="{BB962C8B-B14F-4D97-AF65-F5344CB8AC3E}">
        <p14:creationId xmlns:p14="http://schemas.microsoft.com/office/powerpoint/2010/main" val="21408322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ox(in)">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Effect transition="in" filter="box(in)">
                                      <p:cBhvr>
                                        <p:cTn id="17" dur="500"/>
                                        <p:tgtEl>
                                          <p:spTgt spid="2">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2">
                                            <p:txEl>
                                              <p:pRg st="8" end="8"/>
                                            </p:txEl>
                                          </p:spTgt>
                                        </p:tgtEl>
                                        <p:attrNameLst>
                                          <p:attrName>style.visibility</p:attrName>
                                        </p:attrNameLst>
                                      </p:cBhvr>
                                      <p:to>
                                        <p:strVal val="visible"/>
                                      </p:to>
                                    </p:set>
                                    <p:animEffect transition="in" filter="box(in)">
                                      <p:cBhvr>
                                        <p:cTn id="22" dur="500"/>
                                        <p:tgtEl>
                                          <p:spTgt spid="2">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2">
                                            <p:txEl>
                                              <p:pRg st="9" end="9"/>
                                            </p:txEl>
                                          </p:spTgt>
                                        </p:tgtEl>
                                        <p:attrNameLst>
                                          <p:attrName>style.visibility</p:attrName>
                                        </p:attrNameLst>
                                      </p:cBhvr>
                                      <p:to>
                                        <p:strVal val="visible"/>
                                      </p:to>
                                    </p:set>
                                    <p:animEffect transition="in" filter="box(in)">
                                      <p:cBhvr>
                                        <p:cTn id="27" dur="5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457200"/>
            <a:ext cx="8229600" cy="4525963"/>
          </a:xfrm>
        </p:spPr>
        <p:txBody>
          <a:bodyPr/>
          <a:lstStyle/>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يجب التنوية على ان الاتفاق على مخالفة القاعدة القانونية المكملة لا يجرد تلك القاعدة من القوة القانونية و الالزامية.</a:t>
            </a:r>
          </a:p>
          <a:p>
            <a:pPr algn="just"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من أهم خصائص القاعدة القانونية الالزامية .</a:t>
            </a:r>
          </a:p>
          <a:p>
            <a:pPr algn="just"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يجب استبعاد الرأي القائل بان القاعدة القانونية المكملة تكون اختيارية ابتداءً و لكنها ملزمة انتهاءً.</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12</a:t>
            </a:fld>
            <a:endParaRPr lang="en-US" altLang="en-US" dirty="0"/>
          </a:p>
        </p:txBody>
      </p:sp>
    </p:spTree>
    <p:extLst>
      <p:ext uri="{BB962C8B-B14F-4D97-AF65-F5344CB8AC3E}">
        <p14:creationId xmlns:p14="http://schemas.microsoft.com/office/powerpoint/2010/main" val="3150259615"/>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169136"/>
            <a:ext cx="8229600" cy="4221163"/>
          </a:xfrm>
        </p:spPr>
        <p:txBody>
          <a:bodyPr/>
          <a:lstStyle/>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القاعدة القانونية المكملة لا تنطبق الا اذا توافرت شروط معينة أهمها عدم اتفاق الافراد على استبعاد حكمها بحيث تصبح ملزمة لهم اذا لم يتفقوا على خلافها في المسألة ذات الشأن.</a:t>
            </a:r>
          </a:p>
          <a:p>
            <a:pPr algn="just"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هي قواعد مكملة لأنها تتدخل لأكمال اتفاق الافراد في حال سكوتهم عن تنظيم مسألة معينة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13</a:t>
            </a:fld>
            <a:endParaRPr lang="en-US" altLang="en-US" dirty="0"/>
          </a:p>
        </p:txBody>
      </p:sp>
    </p:spTree>
    <p:extLst>
      <p:ext uri="{BB962C8B-B14F-4D97-AF65-F5344CB8AC3E}">
        <p14:creationId xmlns:p14="http://schemas.microsoft.com/office/powerpoint/2010/main" val="338272756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ox(in)">
                                      <p:cBhvr>
                                        <p:cTn id="12"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295400"/>
            <a:ext cx="8229600" cy="4254691"/>
          </a:xfrm>
        </p:spPr>
        <p:txBody>
          <a:bodyPr/>
          <a:lstStyle/>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عندما يتعلق مضمون القاعدة القانونية بالنظام العام للمجتمع و الآداب، فاننا نكون بصدد الحديث عن قاعدة آمرة. فهي تتعلق بكيان الدولة ومصالحها الاساسية كما تتعلق باقامة النظام المجتمعي.</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457200" y="274638"/>
            <a:ext cx="8153400" cy="1143000"/>
          </a:xfrm>
        </p:spPr>
        <p:txBody>
          <a:bodyPr>
            <a:noAutofit/>
          </a:bodyPr>
          <a:lstStyle/>
          <a:p>
            <a:pPr algn="ctr" rtl="1"/>
            <a:r>
              <a:rPr lang="ar-JO" sz="3600" dirty="0" smtClean="0">
                <a:solidFill>
                  <a:schemeClr val="bg1"/>
                </a:solidFill>
                <a:latin typeface="Simplified Arabic" panose="02020603050405020304" pitchFamily="18" charset="-78"/>
                <a:cs typeface="Simplified Arabic" panose="02020603050405020304" pitchFamily="18" charset="-78"/>
              </a:rPr>
              <a:t>معيار التفرقة بين القواعد الآمرة والقواعد المكملة </a:t>
            </a:r>
            <a:endParaRPr lang="en-US" sz="3600" dirty="0">
              <a:solidFill>
                <a:schemeClr val="bg1"/>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14</a:t>
            </a:fld>
            <a:endParaRPr lang="en-US" altLang="en-US" dirty="0"/>
          </a:p>
        </p:txBody>
      </p:sp>
    </p:spTree>
    <p:extLst>
      <p:ext uri="{BB962C8B-B14F-4D97-AF65-F5344CB8AC3E}">
        <p14:creationId xmlns:p14="http://schemas.microsoft.com/office/powerpoint/2010/main" val="139660539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ox(in)">
                                      <p:cBhvr>
                                        <p:cTn id="12"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33600"/>
            <a:ext cx="8229600" cy="3873691"/>
          </a:xfrm>
        </p:spPr>
        <p:txBody>
          <a:bodyPr/>
          <a:lstStyle/>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كما ان هنالك من الحالات ولاعتبارات شتى قرر المشرع تنظيمها بقواعد آمرة حماية لمصلحة شخصية لاطراف العلاقة القانونية او رعاية لمصلحة فئة معينة داخل المجتمع.</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15</a:t>
            </a:fld>
            <a:endParaRPr lang="en-US" altLang="en-US" dirty="0"/>
          </a:p>
        </p:txBody>
      </p:sp>
    </p:spTree>
    <p:extLst>
      <p:ext uri="{BB962C8B-B14F-4D97-AF65-F5344CB8AC3E}">
        <p14:creationId xmlns:p14="http://schemas.microsoft.com/office/powerpoint/2010/main" val="1557212583"/>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just" rtl="1"/>
            <a:endParaRPr lang="en-US" sz="3600" dirty="0">
              <a:solidFill>
                <a:srgbClr val="FFFF00"/>
              </a:solidFill>
              <a:latin typeface="Simplified Arabic" panose="02020603050405020304" pitchFamily="18" charset="-78"/>
              <a:cs typeface="Simplified Arabic" panose="02020603050405020304" pitchFamily="18" charset="-78"/>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104465928"/>
              </p:ext>
            </p:extLst>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ide Number Placeholder 1"/>
          <p:cNvSpPr>
            <a:spLocks noGrp="1"/>
          </p:cNvSpPr>
          <p:nvPr>
            <p:ph type="sldNum" sz="quarter" idx="12"/>
          </p:nvPr>
        </p:nvSpPr>
        <p:spPr/>
        <p:txBody>
          <a:bodyPr/>
          <a:lstStyle/>
          <a:p>
            <a:fld id="{5CC9CE27-4982-444C-9312-3DD47D12EDF3}" type="slidenum">
              <a:rPr lang="en-US" altLang="en-US" smtClean="0"/>
              <a:pPr/>
              <a:t>16</a:t>
            </a:fld>
            <a:endParaRPr lang="en-US" altLang="en-US" dirty="0"/>
          </a:p>
        </p:txBody>
      </p:sp>
    </p:spTree>
    <p:extLst>
      <p:ext uri="{BB962C8B-B14F-4D97-AF65-F5344CB8AC3E}">
        <p14:creationId xmlns:p14="http://schemas.microsoft.com/office/powerpoint/2010/main" val="1584125422"/>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0"/>
            <a:ext cx="8229600" cy="5867400"/>
          </a:xfrm>
        </p:spPr>
        <p:txBody>
          <a:bodyPr/>
          <a:lstStyle/>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اما القواعد المكملة فانها تتعلق بالمصالح الخاصة للأفراد فيما ليس له علاقة بكيان الدولة ونظام المجتمع ولا يعارض وجوب حماية اشخاص او فئة معينة داخل المجتمع.</a:t>
            </a:r>
          </a:p>
          <a:p>
            <a:pPr algn="just"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السؤال المهم هنا كيف يمكن الوصول الى معرفة طبيعة القاعدة القانونية هل هي آمرة أم مكملة؟</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17</a:t>
            </a:fld>
            <a:endParaRPr lang="en-US" altLang="en-US" dirty="0"/>
          </a:p>
        </p:txBody>
      </p:sp>
    </p:spTree>
    <p:extLst>
      <p:ext uri="{BB962C8B-B14F-4D97-AF65-F5344CB8AC3E}">
        <p14:creationId xmlns:p14="http://schemas.microsoft.com/office/powerpoint/2010/main" val="172976659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ox(in)">
                                      <p:cBhvr>
                                        <p:cTn id="12"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382000" cy="1143000"/>
          </a:xfrm>
        </p:spPr>
        <p:txBody>
          <a:bodyPr>
            <a:noAutofit/>
          </a:bodyPr>
          <a:lstStyle/>
          <a:p>
            <a:pPr algn="just" rtl="1"/>
            <a:r>
              <a:rPr lang="ar-JO" sz="3600" dirty="0" smtClean="0">
                <a:solidFill>
                  <a:schemeClr val="bg1"/>
                </a:solidFill>
                <a:latin typeface="Simplified Arabic" panose="02020603050405020304" pitchFamily="18" charset="-78"/>
                <a:cs typeface="Simplified Arabic" panose="02020603050405020304" pitchFamily="18" charset="-78"/>
              </a:rPr>
              <a:t>ما هي المعيار المتبعة للتفرقة بين القواعد الآمرة والقواعد المكملة ؟</a:t>
            </a:r>
            <a:endParaRPr lang="en-US" sz="3600" dirty="0">
              <a:solidFill>
                <a:schemeClr val="bg1"/>
              </a:solidFill>
              <a:latin typeface="Simplified Arabic" panose="02020603050405020304" pitchFamily="18" charset="-78"/>
              <a:cs typeface="Simplified Arabic" panose="02020603050405020304" pitchFamily="18" charset="-78"/>
            </a:endParaRPr>
          </a:p>
        </p:txBody>
      </p:sp>
      <p:sp>
        <p:nvSpPr>
          <p:cNvPr id="5" name="Content Placeholder 4"/>
          <p:cNvSpPr>
            <a:spLocks noGrp="1"/>
          </p:cNvSpPr>
          <p:nvPr>
            <p:ph idx="1"/>
          </p:nvPr>
        </p:nvSpPr>
        <p:spPr>
          <a:xfrm>
            <a:off x="457200" y="2133600"/>
            <a:ext cx="8229600" cy="3873691"/>
          </a:xfrm>
        </p:spPr>
        <p:txBody>
          <a:bodyPr/>
          <a:lstStyle/>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هناك طريقتين :</a:t>
            </a:r>
          </a:p>
          <a:p>
            <a:pPr lvl="1" algn="just"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1"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الاستناد على صياغة النص ونكون هنا بصدد المعيار الشكلي.</a:t>
            </a:r>
          </a:p>
          <a:p>
            <a:pPr lvl="1" algn="just"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1"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الاستناد على مضمون النص ونكون هنا بصدد المعيار الموضوعي.</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5CC9CE27-4982-444C-9312-3DD47D12EDF3}" type="slidenum">
              <a:rPr lang="en-US" altLang="en-US" smtClean="0"/>
              <a:pPr/>
              <a:t>18</a:t>
            </a:fld>
            <a:endParaRPr lang="en-US" altLang="en-US" dirty="0"/>
          </a:p>
        </p:txBody>
      </p:sp>
    </p:spTree>
    <p:extLst>
      <p:ext uri="{BB962C8B-B14F-4D97-AF65-F5344CB8AC3E}">
        <p14:creationId xmlns:p14="http://schemas.microsoft.com/office/powerpoint/2010/main" val="376612395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ox(in)">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ox(in)">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box(in)">
                                      <p:cBhvr>
                                        <p:cTn id="22"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4864291"/>
          </a:xfrm>
        </p:spPr>
        <p:txBody>
          <a:bodyPr>
            <a:normAutofit fontScale="92500"/>
          </a:bodyPr>
          <a:lstStyle/>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يتم في هذا المعيار الرجوع الى صياغة النص القانوني .</a:t>
            </a:r>
          </a:p>
          <a:p>
            <a:pPr algn="just"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فقد يصاغ النص بطريقة تقطع في الدلالة على طبيعته سواء أكان ذلك بشكل صريح أو ضمني.</a:t>
            </a:r>
          </a:p>
          <a:p>
            <a:pPr algn="just"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فعند استعمال المشرع لعبارات مثل لا يجوز الاتفاق على ما يخالف حكم القاعدة القانونية  او النص على بطلان كل اتفاق على خلاف القاعدة القانونية كنا بصدد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قاعدة آمرة  </a:t>
            </a:r>
            <a:endParaRPr lang="en-US"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lstStyle/>
          <a:p>
            <a:pPr algn="just" rtl="1"/>
            <a:r>
              <a:rPr lang="ar-JO" sz="3600" dirty="0" smtClean="0">
                <a:solidFill>
                  <a:srgbClr val="FFFF00"/>
                </a:solidFill>
                <a:latin typeface="Simplified Arabic" panose="02020603050405020304" pitchFamily="18" charset="-78"/>
                <a:cs typeface="Simplified Arabic" panose="02020603050405020304" pitchFamily="18" charset="-78"/>
              </a:rPr>
              <a:t>المعيار الشكلي</a:t>
            </a:r>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19</a:t>
            </a:fld>
            <a:endParaRPr lang="en-US" altLang="en-US" dirty="0"/>
          </a:p>
        </p:txBody>
      </p:sp>
    </p:spTree>
    <p:extLst>
      <p:ext uri="{BB962C8B-B14F-4D97-AF65-F5344CB8AC3E}">
        <p14:creationId xmlns:p14="http://schemas.microsoft.com/office/powerpoint/2010/main" val="31526632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ox(in)">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ox(i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box(in)">
                                      <p:cBhvr>
                                        <p:cTn id="2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algn="just" rtl="1"/>
            <a:endParaRPr lang="en-US" dirty="0"/>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1752600"/>
            <a:ext cx="6349206" cy="3796825"/>
          </a:xfrm>
        </p:spPr>
      </p:pic>
      <p:sp>
        <p:nvSpPr>
          <p:cNvPr id="7" name="TextBox 6"/>
          <p:cNvSpPr txBox="1"/>
          <p:nvPr/>
        </p:nvSpPr>
        <p:spPr>
          <a:xfrm>
            <a:off x="2209800" y="2362200"/>
            <a:ext cx="5486400" cy="2862322"/>
          </a:xfrm>
          <a:prstGeom prst="rect">
            <a:avLst/>
          </a:prstGeom>
          <a:noFill/>
        </p:spPr>
        <p:txBody>
          <a:bodyPr wrap="square" rtlCol="0">
            <a:spAutoFit/>
          </a:bodyPr>
          <a:lstStyle/>
          <a:p>
            <a:pPr algn="r" rtl="1"/>
            <a:r>
              <a:rPr lang="ar-JO" sz="3600" dirty="0" smtClean="0">
                <a:solidFill>
                  <a:srgbClr val="FFFF00"/>
                </a:solidFill>
                <a:latin typeface="Simplified Arabic" panose="02020603050405020304" pitchFamily="18" charset="-78"/>
                <a:cs typeface="Simplified Arabic" panose="02020603050405020304" pitchFamily="18" charset="-78"/>
              </a:rPr>
              <a:t>ما المقصود ب</a:t>
            </a:r>
            <a:r>
              <a:rPr lang="ar-JO" sz="3600" dirty="0">
                <a:solidFill>
                  <a:srgbClr val="FFFF00"/>
                </a:solidFill>
                <a:latin typeface="Simplified Arabic" panose="02020603050405020304" pitchFamily="18" charset="-78"/>
                <a:cs typeface="Simplified Arabic" panose="02020603050405020304" pitchFamily="18" charset="-78"/>
              </a:rPr>
              <a:t>أ</a:t>
            </a:r>
            <a:r>
              <a:rPr lang="ar-JO" sz="3600" dirty="0" smtClean="0">
                <a:solidFill>
                  <a:srgbClr val="FFFF00"/>
                </a:solidFill>
                <a:latin typeface="Simplified Arabic" panose="02020603050405020304" pitchFamily="18" charset="-78"/>
                <a:cs typeface="Simplified Arabic" panose="02020603050405020304" pitchFamily="18" charset="-78"/>
              </a:rPr>
              <a:t>ن القاعدة القانونية قاعدة آمرة ؟</a:t>
            </a:r>
          </a:p>
          <a:p>
            <a:pPr algn="r" rtl="1"/>
            <a:r>
              <a:rPr lang="ar-JO" sz="3600" dirty="0" smtClean="0">
                <a:solidFill>
                  <a:srgbClr val="FFFF00"/>
                </a:solidFill>
                <a:latin typeface="Simplified Arabic" panose="02020603050405020304" pitchFamily="18" charset="-78"/>
                <a:cs typeface="Simplified Arabic" panose="02020603050405020304" pitchFamily="18" charset="-78"/>
              </a:rPr>
              <a:t>هل يملك الافراد صلاحية مخالفة مضمون النص القانوني؟</a:t>
            </a:r>
          </a:p>
          <a:p>
            <a:pPr algn="r" rtl="1"/>
            <a:endParaRPr lang="en-US" sz="3600" dirty="0">
              <a:solidFill>
                <a:srgbClr val="FFFF00"/>
              </a:solidFill>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5CC9CE27-4982-444C-9312-3DD47D12EDF3}" type="slidenum">
              <a:rPr lang="en-US" altLang="en-US" smtClean="0"/>
              <a:pPr/>
              <a:t>2</a:t>
            </a:fld>
            <a:endParaRPr lang="en-US" altLang="en-US" dirty="0"/>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7">
                                            <p:txEl>
                                              <p:pRg st="0" end="0"/>
                                            </p:txEl>
                                          </p:spTgt>
                                        </p:tgtEl>
                                        <p:attrNameLst>
                                          <p:attrName>style.visibility</p:attrName>
                                        </p:attrNameLst>
                                      </p:cBhvr>
                                      <p:to>
                                        <p:strVal val="visible"/>
                                      </p:to>
                                    </p:set>
                                    <p:animEffect transition="in" filter="fade">
                                      <p:cBhvr>
                                        <p:cTn id="20" dur="1000"/>
                                        <p:tgtEl>
                                          <p:spTgt spid="7">
                                            <p:txEl>
                                              <p:pRg st="0" end="0"/>
                                            </p:txEl>
                                          </p:spTgt>
                                        </p:tgtEl>
                                      </p:cBhvr>
                                    </p:animEffect>
                                    <p:anim calcmode="lin" valueType="num">
                                      <p:cBhvr>
                                        <p:cTn id="21"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animEffect transition="in" filter="fade">
                                      <p:cBhvr>
                                        <p:cTn id="27" dur="1000"/>
                                        <p:tgtEl>
                                          <p:spTgt spid="7">
                                            <p:txEl>
                                              <p:pRg st="1" end="1"/>
                                            </p:txEl>
                                          </p:spTgt>
                                        </p:tgtEl>
                                      </p:cBhvr>
                                    </p:animEffect>
                                    <p:anim calcmode="lin" valueType="num">
                                      <p:cBhvr>
                                        <p:cTn id="28"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29"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838200"/>
            <a:ext cx="8229600" cy="4343400"/>
          </a:xfrm>
        </p:spPr>
        <p:txBody>
          <a:bodyPr>
            <a:normAutofit lnSpcReduction="10000"/>
          </a:bodyPr>
          <a:lstStyle/>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مثال ذلك :</a:t>
            </a:r>
          </a:p>
          <a:p>
            <a:pPr algn="just" rtl="1">
              <a:buFont typeface="Courier New" pitchFamily="49" charset="0"/>
              <a:buChar char="o"/>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نص المادة 945 من القانون المدني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يجوز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للوسطاء او الخبراء أن يشتروا بأسمائهم أو باسم مستعار الأموال التي عهد اليهم بيعها.“</a:t>
            </a:r>
          </a:p>
          <a:p>
            <a:pPr algn="just" rtl="1">
              <a:buFont typeface="Courier New" pitchFamily="49" charset="0"/>
              <a:buChar char="o"/>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buFont typeface="Courier New" pitchFamily="49" charset="0"/>
              <a:buChar char="o"/>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نص المادة 790 من القانون المدني ”يقع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باطلاٍ</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كل شرط يقصد به اعفاء المقاول او المهندس من الضمان او الحد منه.“</a:t>
            </a:r>
          </a:p>
          <a:p>
            <a:pPr algn="just" rtl="1">
              <a:buFont typeface="Courier New" pitchFamily="49" charset="0"/>
              <a:buChar char="o"/>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20</a:t>
            </a:fld>
            <a:endParaRPr lang="en-US" altLang="en-US" dirty="0"/>
          </a:p>
        </p:txBody>
      </p:sp>
    </p:spTree>
    <p:extLst>
      <p:ext uri="{BB962C8B-B14F-4D97-AF65-F5344CB8AC3E}">
        <p14:creationId xmlns:p14="http://schemas.microsoft.com/office/powerpoint/2010/main" val="296180547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circle(in)">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circle(in)">
                                      <p:cBhvr>
                                        <p:cTn id="17" dur="2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0"/>
            <a:ext cx="8229600" cy="3721291"/>
          </a:xfrm>
        </p:spPr>
        <p:txBody>
          <a:bodyPr>
            <a:normAutofit/>
          </a:bodyPr>
          <a:lstStyle/>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اما القاعدة القانونية التي يعطي المشرع الحق بالاتفاق على عكسها او مخالفة مضمونها من خلال استعمال بعض العبارات مثل : «ما لم يوجد اتفاق او عرف يقضي بغيره» دل ذلك اننا نكون بصدد قاعدة مكملة .</a:t>
            </a:r>
          </a:p>
          <a:p>
            <a:pPr algn="just"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21</a:t>
            </a:fld>
            <a:endParaRPr lang="en-US" altLang="en-US" dirty="0"/>
          </a:p>
        </p:txBody>
      </p:sp>
    </p:spTree>
    <p:extLst>
      <p:ext uri="{BB962C8B-B14F-4D97-AF65-F5344CB8AC3E}">
        <p14:creationId xmlns:p14="http://schemas.microsoft.com/office/powerpoint/2010/main" val="336230881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381000"/>
            <a:ext cx="8229600" cy="4038600"/>
          </a:xfrm>
        </p:spPr>
        <p:txBody>
          <a:bodyPr/>
          <a:lstStyle/>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مثال ذلك:</a:t>
            </a:r>
          </a:p>
          <a:p>
            <a:pPr algn="just" rtl="1">
              <a:buFont typeface="Courier New" pitchFamily="49" charset="0"/>
              <a:buChar char="o"/>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نص المادة 499\2 من القانون المدني“اذا تضمن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العقد</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أو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اقتضى العرف</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ارسال المبيع الى المشتري فلا يتم التسليم الا اذا جرى ايصاله اليه ما لم يوجد اتفاق على غير ذلك.“</a:t>
            </a:r>
          </a:p>
          <a:p>
            <a:pPr algn="just" rtl="1">
              <a:buFont typeface="Courier New" pitchFamily="49" charset="0"/>
              <a:buChar char="o"/>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buFont typeface="Courier New" pitchFamily="49" charset="0"/>
              <a:buChar char="o"/>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نص المادة 522 من القانون المدني“ على المشتري تسليم الثمن عند التعاقد اولا و قبل تسلم المبيع او المطالبة به ما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لم يتفق على غير ذلك</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algn="just" rtl="1">
              <a:buFont typeface="Courier New" pitchFamily="49" charset="0"/>
              <a:buChar char="o"/>
            </a:pP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22</a:t>
            </a:fld>
            <a:endParaRPr lang="en-US" altLang="en-US" dirty="0"/>
          </a:p>
        </p:txBody>
      </p:sp>
    </p:spTree>
    <p:extLst>
      <p:ext uri="{BB962C8B-B14F-4D97-AF65-F5344CB8AC3E}">
        <p14:creationId xmlns:p14="http://schemas.microsoft.com/office/powerpoint/2010/main" val="100713975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ox(i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box(in)">
                                      <p:cBhvr>
                                        <p:cTn id="17"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56873" y="1055788"/>
            <a:ext cx="8229600" cy="5034166"/>
          </a:xfrm>
        </p:spPr>
        <p:txBody>
          <a:bodyPr>
            <a:normAutofit fontScale="85000" lnSpcReduction="10000"/>
          </a:bodyPr>
          <a:lstStyle/>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في هذه الحالة لا تسعف صياغة النص والعبارات المستخدمة القارئ في تحديد ما اذا كانت القاعدة القانونية آمرة أم مكملة.</a:t>
            </a:r>
          </a:p>
          <a:p>
            <a:pPr algn="just"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في هذه الحالة لابد من الرجوع الى مضمون النص والمعنى المستفاد منه و تحديد طبيعة المصالح المنوي حمايتها من النص .</a:t>
            </a:r>
          </a:p>
          <a:p>
            <a:pPr algn="just"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اذا تعلق النص بالنظام العام والاداب كنا بصدد قاعدة آمرة ، اما اذا تبين بتنظيم مسائل خاصة للافراد لا تتصل بالمصالح الاساسية للمجتمع او مصالح شخصية او خاصة بفئة</a:t>
            </a:r>
          </a:p>
          <a:p>
            <a:pPr marL="109537" indent="0" algn="just"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معينة كنا بصدد قاعدة مكملة.</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lstStyle/>
          <a:p>
            <a:pPr algn="just" rtl="1"/>
            <a:r>
              <a:rPr lang="ar-JO" sz="3600" dirty="0" smtClean="0">
                <a:solidFill>
                  <a:schemeClr val="bg1"/>
                </a:solidFill>
                <a:latin typeface="Simplified Arabic" panose="02020603050405020304" pitchFamily="18" charset="-78"/>
                <a:cs typeface="Simplified Arabic" panose="02020603050405020304" pitchFamily="18" charset="-78"/>
              </a:rPr>
              <a:t>المعيار الموضوعي</a:t>
            </a:r>
            <a:endParaRPr lang="en-US" sz="3600" dirty="0">
              <a:solidFill>
                <a:schemeClr val="bg1"/>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23</a:t>
            </a:fld>
            <a:endParaRPr lang="en-US" altLang="en-US" dirty="0"/>
          </a:p>
        </p:txBody>
      </p:sp>
    </p:spTree>
    <p:extLst>
      <p:ext uri="{BB962C8B-B14F-4D97-AF65-F5344CB8AC3E}">
        <p14:creationId xmlns:p14="http://schemas.microsoft.com/office/powerpoint/2010/main" val="54489980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ox(in)">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ox(i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box(in)">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box(in)">
                                      <p:cBhvr>
                                        <p:cTn id="27"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33600"/>
            <a:ext cx="8229600" cy="3873691"/>
          </a:xfrm>
        </p:spPr>
        <p:txBody>
          <a:bodyPr/>
          <a:lstStyle/>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مثال ذلك :</a:t>
            </a:r>
          </a:p>
          <a:p>
            <a:pPr algn="just"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نص المادة 43 من القانون المدني الاردني ”كل شخص يبلغ سن الرشد متمتعاً بقواه العقلية و لم يحجر عليه يكون كامل الأهلية لمباشرة حقوقه المدنية و سن الرشد هي ثماني عشرة سنة شمسية كاملة.“</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endParaRPr lang="ar-JO" sz="3600" dirty="0" smtClean="0">
              <a:solidFill>
                <a:srgbClr val="FFFF00"/>
              </a:solidFill>
              <a:latin typeface="Simplified Arabic" panose="02020603050405020304" pitchFamily="18" charset="-78"/>
              <a:cs typeface="Simplified Arabic" panose="02020603050405020304" pitchFamily="18" charset="-78"/>
            </a:endParaRPr>
          </a:p>
          <a:p>
            <a:pPr algn="just" rtl="1"/>
            <a:endParaRPr lang="ar-JO" sz="3600" dirty="0" smtClean="0">
              <a:solidFill>
                <a:srgbClr val="FFFF00"/>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lstStyle/>
          <a:p>
            <a:pPr algn="just" rtl="1"/>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a:lstStyle/>
          <a:p>
            <a:fld id="{5CC9CE27-4982-444C-9312-3DD47D12EDF3}" type="slidenum">
              <a:rPr lang="en-US" altLang="en-US" smtClean="0"/>
              <a:pPr/>
              <a:t>24</a:t>
            </a:fld>
            <a:endParaRPr lang="en-US" altLang="en-US" dirty="0"/>
          </a:p>
        </p:txBody>
      </p:sp>
    </p:spTree>
    <p:extLst>
      <p:ext uri="{BB962C8B-B14F-4D97-AF65-F5344CB8AC3E}">
        <p14:creationId xmlns:p14="http://schemas.microsoft.com/office/powerpoint/2010/main" val="121369290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ox(in)">
                                      <p:cBhvr>
                                        <p:cTn id="10"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33600"/>
            <a:ext cx="8229600" cy="3873691"/>
          </a:xfrm>
        </p:spPr>
        <p:txBody>
          <a:bodyPr/>
          <a:lstStyle/>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الملاحظ اننا قد تعرضنا لعبارة النظام العام في في أكثر من موضع، فما المقصود بالنظام العام ، وما هي تطبيقاته؟ و ما الفرق بين النظام </a:t>
            </a:r>
            <a:r>
              <a:rPr lang="ar-JO" sz="3600" b="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العام والآداب</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algn="just" rtl="1"/>
            <a:endParaRPr lang="ar-JO" dirty="0" smtClean="0">
              <a:solidFill>
                <a:srgbClr val="FFFF00"/>
              </a:solidFill>
            </a:endParaRPr>
          </a:p>
          <a:p>
            <a:pPr rtl="1">
              <a:buNone/>
            </a:pPr>
            <a:r>
              <a:rPr lang="ar-JO" dirty="0" smtClean="0">
                <a:solidFill>
                  <a:srgbClr val="FFFF00"/>
                </a:solidFill>
              </a:rPr>
              <a:t>***</a:t>
            </a:r>
            <a:endParaRPr lang="en-US" dirty="0" smtClean="0">
              <a:solidFill>
                <a:srgbClr val="FFFF00"/>
              </a:solidFill>
            </a:endParaRPr>
          </a:p>
          <a:p>
            <a:pPr algn="just" rtl="1"/>
            <a:endParaRPr lang="en-US" dirty="0">
              <a:solidFill>
                <a:srgbClr val="FFFF00"/>
              </a:solidFill>
            </a:endParaRPr>
          </a:p>
        </p:txBody>
      </p:sp>
      <p:sp>
        <p:nvSpPr>
          <p:cNvPr id="3" name="Title 2"/>
          <p:cNvSpPr>
            <a:spLocks noGrp="1"/>
          </p:cNvSpPr>
          <p:nvPr>
            <p:ph type="title"/>
          </p:nvPr>
        </p:nvSpPr>
        <p:spPr/>
        <p:txBody>
          <a:bodyPr/>
          <a:lstStyle/>
          <a:p>
            <a:pPr algn="just" rtl="1"/>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a:lstStyle/>
          <a:p>
            <a:fld id="{5CC9CE27-4982-444C-9312-3DD47D12EDF3}" type="slidenum">
              <a:rPr lang="en-US" altLang="en-US" smtClean="0"/>
              <a:pPr/>
              <a:t>25</a:t>
            </a:fld>
            <a:endParaRPr lang="en-US" altLang="en-US" dirty="0"/>
          </a:p>
        </p:txBody>
      </p:sp>
    </p:spTree>
    <p:extLst>
      <p:ext uri="{BB962C8B-B14F-4D97-AF65-F5344CB8AC3E}">
        <p14:creationId xmlns:p14="http://schemas.microsoft.com/office/powerpoint/2010/main" val="91573006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algn="ctr" rtl="1">
              <a:lnSpc>
                <a:spcPct val="150000"/>
              </a:lnSpc>
              <a:defRPr/>
            </a:pPr>
            <a:r>
              <a:rPr lang="ar-JO" sz="3600" dirty="0" smtClean="0">
                <a:solidFill>
                  <a:srgbClr val="FFFF00"/>
                </a:solidFill>
                <a:latin typeface="Simplified Arabic" panose="02020603050405020304" pitchFamily="18" charset="-78"/>
                <a:cs typeface="Simplified Arabic" panose="02020603050405020304" pitchFamily="18" charset="-78"/>
              </a:rPr>
              <a:t>شكراً لحسن استماعكم</a:t>
            </a:r>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26</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iamond 8"/>
          <p:cNvSpPr/>
          <p:nvPr/>
        </p:nvSpPr>
        <p:spPr>
          <a:xfrm>
            <a:off x="3024947" y="2104948"/>
            <a:ext cx="2845904" cy="2971800"/>
          </a:xfrm>
          <a:prstGeom prst="diamond">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ar-JO"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القاعدة القانونية</a:t>
            </a:r>
            <a:endParaRPr lang="en-US" sz="3600" b="1" dirty="0">
              <a:solidFill>
                <a:srgbClr val="FFFF00"/>
              </a:solidFill>
              <a:latin typeface="Simplified Arabic" panose="02020603050405020304" pitchFamily="18" charset="-78"/>
              <a:cs typeface="Simplified Arabic" panose="02020603050405020304" pitchFamily="18" charset="-78"/>
            </a:endParaRPr>
          </a:p>
        </p:txBody>
      </p:sp>
      <p:sp>
        <p:nvSpPr>
          <p:cNvPr id="10" name="Left Arrow Callout 9"/>
          <p:cNvSpPr/>
          <p:nvPr/>
        </p:nvSpPr>
        <p:spPr>
          <a:xfrm>
            <a:off x="6047961" y="2783301"/>
            <a:ext cx="2438400" cy="1918252"/>
          </a:xfrm>
          <a:prstGeom prst="leftArrowCallout">
            <a:avLst/>
          </a:prstGeom>
        </p:spPr>
        <p:style>
          <a:lnRef idx="3">
            <a:schemeClr val="lt1"/>
          </a:lnRef>
          <a:fillRef idx="1">
            <a:schemeClr val="accent1"/>
          </a:fillRef>
          <a:effectRef idx="1">
            <a:schemeClr val="accent1"/>
          </a:effectRef>
          <a:fontRef idx="minor">
            <a:schemeClr val="lt1"/>
          </a:fontRef>
        </p:style>
        <p:txBody>
          <a:bodyPr rtlCol="0" anchor="ctr"/>
          <a:lstStyle/>
          <a:p>
            <a:pPr marL="1103313" lvl="2" indent="-609600" algn="r" rtl="1">
              <a:lnSpc>
                <a:spcPct val="150000"/>
              </a:lnSpc>
            </a:pPr>
            <a:endParaRPr lang="ar-JO" altLang="ar-JO" sz="2000"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11" name="Right Arrow Callout 10"/>
          <p:cNvSpPr/>
          <p:nvPr/>
        </p:nvSpPr>
        <p:spPr>
          <a:xfrm>
            <a:off x="477079" y="2828027"/>
            <a:ext cx="2375452" cy="1828800"/>
          </a:xfrm>
          <a:prstGeom prst="rightArrowCallou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sz="2000" dirty="0">
              <a:solidFill>
                <a:srgbClr val="FFFF00"/>
              </a:solidFill>
              <a:latin typeface="Simplified Arabic" panose="02020603050405020304" pitchFamily="18" charset="-78"/>
              <a:cs typeface="Simplified Arabic" panose="02020603050405020304" pitchFamily="18" charset="-78"/>
            </a:endParaRPr>
          </a:p>
        </p:txBody>
      </p:sp>
      <p:sp>
        <p:nvSpPr>
          <p:cNvPr id="12" name="Down Arrow Callout 11"/>
          <p:cNvSpPr/>
          <p:nvPr/>
        </p:nvSpPr>
        <p:spPr>
          <a:xfrm>
            <a:off x="3182592" y="196632"/>
            <a:ext cx="2535306" cy="1769165"/>
          </a:xfrm>
          <a:prstGeom prst="downArrowCallou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sz="2000" dirty="0">
              <a:solidFill>
                <a:srgbClr val="FFFF00"/>
              </a:solidFill>
              <a:latin typeface="Simplified Arabic" panose="02020603050405020304" pitchFamily="18" charset="-78"/>
              <a:cs typeface="Simplified Arabic" panose="02020603050405020304" pitchFamily="18" charset="-78"/>
            </a:endParaRPr>
          </a:p>
        </p:txBody>
      </p:sp>
      <p:sp>
        <p:nvSpPr>
          <p:cNvPr id="13" name="Up Arrow Callout 12"/>
          <p:cNvSpPr/>
          <p:nvPr/>
        </p:nvSpPr>
        <p:spPr>
          <a:xfrm>
            <a:off x="3084029" y="5215900"/>
            <a:ext cx="2732433" cy="1542086"/>
          </a:xfrm>
          <a:prstGeom prst="upArrowCallou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sz="2000" dirty="0">
              <a:solidFill>
                <a:srgbClr val="FFFF00"/>
              </a:solidFill>
              <a:latin typeface="Simplified Arabic" panose="02020603050405020304" pitchFamily="18" charset="-78"/>
              <a:cs typeface="Simplified Arabic" panose="02020603050405020304" pitchFamily="18" charset="-78"/>
            </a:endParaRPr>
          </a:p>
        </p:txBody>
      </p:sp>
      <p:sp>
        <p:nvSpPr>
          <p:cNvPr id="14" name="TextBox 13"/>
          <p:cNvSpPr txBox="1"/>
          <p:nvPr/>
        </p:nvSpPr>
        <p:spPr>
          <a:xfrm>
            <a:off x="7086600" y="3265373"/>
            <a:ext cx="1295400" cy="954107"/>
          </a:xfrm>
          <a:prstGeom prst="rect">
            <a:avLst/>
          </a:prstGeom>
          <a:noFill/>
        </p:spPr>
        <p:txBody>
          <a:bodyPr wrap="square" rtlCol="0">
            <a:spAutoFit/>
          </a:bodyPr>
          <a:lstStyle>
            <a:defPPr>
              <a:defRPr lang="en-US"/>
            </a:defPPr>
            <a:lvl1pPr algn="ctr" rtl="1">
              <a:defRPr sz="2800" b="1">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defRPr>
            </a:lvl1pPr>
          </a:lstStyle>
          <a:p>
            <a:r>
              <a:rPr lang="ar-JO" dirty="0"/>
              <a:t>قاعدة ملزمة</a:t>
            </a:r>
            <a:endParaRPr lang="en-US" dirty="0"/>
          </a:p>
        </p:txBody>
      </p:sp>
      <p:sp>
        <p:nvSpPr>
          <p:cNvPr id="15" name="TextBox 14"/>
          <p:cNvSpPr txBox="1"/>
          <p:nvPr/>
        </p:nvSpPr>
        <p:spPr>
          <a:xfrm>
            <a:off x="3581400" y="396079"/>
            <a:ext cx="1981200" cy="1231106"/>
          </a:xfrm>
          <a:prstGeom prst="rect">
            <a:avLst/>
          </a:prstGeom>
          <a:noFill/>
        </p:spPr>
        <p:txBody>
          <a:bodyPr wrap="square" rtlCol="0">
            <a:spAutoFit/>
          </a:bodyPr>
          <a:lstStyle/>
          <a:p>
            <a:pPr algn="ctr" rtl="1"/>
            <a:r>
              <a:rPr lang="ar-JO" altLang="ar-JO" sz="2800" b="1" dirty="0" smtClean="0">
                <a:solidFill>
                  <a:srgbClr val="FFFF00"/>
                </a:solidFill>
                <a:latin typeface="Simplified Arabic" panose="02020603050405020304" pitchFamily="18" charset="-78"/>
                <a:cs typeface="Simplified Arabic" panose="02020603050405020304" pitchFamily="18" charset="-78"/>
              </a:rPr>
              <a:t>قاعدة عامة ومجردة</a:t>
            </a:r>
            <a:endParaRPr lang="en-US" sz="2800" b="1" dirty="0"/>
          </a:p>
          <a:p>
            <a:endParaRPr lang="en-US" dirty="0"/>
          </a:p>
        </p:txBody>
      </p:sp>
      <p:sp>
        <p:nvSpPr>
          <p:cNvPr id="16" name="TextBox 15"/>
          <p:cNvSpPr txBox="1"/>
          <p:nvPr/>
        </p:nvSpPr>
        <p:spPr>
          <a:xfrm>
            <a:off x="679175" y="3258979"/>
            <a:ext cx="1219200" cy="1231106"/>
          </a:xfrm>
          <a:prstGeom prst="rect">
            <a:avLst/>
          </a:prstGeom>
          <a:noFill/>
        </p:spPr>
        <p:txBody>
          <a:bodyPr wrap="square" rtlCol="0">
            <a:spAutoFit/>
          </a:bodyPr>
          <a:lstStyle/>
          <a:p>
            <a:pPr algn="ctr" rtl="1"/>
            <a:r>
              <a:rPr lang="ar-JO" alt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قاعدة اجتماعية</a:t>
            </a:r>
            <a:endParaRPr lang="en-US" sz="2800" b="1" dirty="0">
              <a:effectLst>
                <a:outerShdw blurRad="38100" dist="38100" dir="2700000" algn="tl">
                  <a:srgbClr val="000000">
                    <a:alpha val="43137"/>
                  </a:srgbClr>
                </a:outerShdw>
              </a:effectLst>
            </a:endParaRPr>
          </a:p>
          <a:p>
            <a:pPr algn="r" rtl="1"/>
            <a:endParaRPr lang="en-US" dirty="0">
              <a:effectLst>
                <a:outerShdw blurRad="38100" dist="38100" dir="2700000" algn="tl">
                  <a:srgbClr val="000000">
                    <a:alpha val="43137"/>
                  </a:srgbClr>
                </a:outerShdw>
              </a:effectLst>
            </a:endParaRPr>
          </a:p>
        </p:txBody>
      </p:sp>
      <p:sp>
        <p:nvSpPr>
          <p:cNvPr id="17" name="TextBox 16"/>
          <p:cNvSpPr txBox="1"/>
          <p:nvPr/>
        </p:nvSpPr>
        <p:spPr>
          <a:xfrm>
            <a:off x="3365500" y="5850698"/>
            <a:ext cx="2209800" cy="800219"/>
          </a:xfrm>
          <a:prstGeom prst="rect">
            <a:avLst/>
          </a:prstGeom>
          <a:noFill/>
        </p:spPr>
        <p:txBody>
          <a:bodyPr wrap="square" rtlCol="0">
            <a:spAutoFit/>
          </a:bodyPr>
          <a:lstStyle/>
          <a:p>
            <a:pPr algn="ctr" rtl="1"/>
            <a:r>
              <a:rPr lang="ar-JO" alt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قاعدة سلوكية</a:t>
            </a:r>
            <a:endParaRPr lang="en-US"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endParaRPr lang="en-US" dirty="0"/>
          </a:p>
        </p:txBody>
      </p:sp>
      <p:pic>
        <p:nvPicPr>
          <p:cNvPr id="18" name="Picture 17">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a:t>
            </a:fld>
            <a:endParaRPr lang="en-US" altLang="en-US" dirty="0"/>
          </a:p>
        </p:txBody>
      </p:sp>
    </p:spTree>
    <p:extLst>
      <p:ext uri="{BB962C8B-B14F-4D97-AF65-F5344CB8AC3E}">
        <p14:creationId xmlns:p14="http://schemas.microsoft.com/office/powerpoint/2010/main" val="389285752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1000"/>
                                        <p:tgtEl>
                                          <p:spTgt spid="12"/>
                                        </p:tgtEl>
                                      </p:cBhvr>
                                    </p:animEffect>
                                    <p:anim calcmode="lin" valueType="num">
                                      <p:cBhvr>
                                        <p:cTn id="14" dur="1000" fill="hold"/>
                                        <p:tgtEl>
                                          <p:spTgt spid="12"/>
                                        </p:tgtEl>
                                        <p:attrNameLst>
                                          <p:attrName>ppt_x</p:attrName>
                                        </p:attrNameLst>
                                      </p:cBhvr>
                                      <p:tavLst>
                                        <p:tav tm="0">
                                          <p:val>
                                            <p:strVal val="#ppt_x"/>
                                          </p:val>
                                        </p:tav>
                                        <p:tav tm="100000">
                                          <p:val>
                                            <p:strVal val="#ppt_x"/>
                                          </p:val>
                                        </p:tav>
                                      </p:tavLst>
                                    </p:anim>
                                    <p:anim calcmode="lin" valueType="num">
                                      <p:cBhvr>
                                        <p:cTn id="1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15">
                                            <p:txEl>
                                              <p:pRg st="0" end="0"/>
                                            </p:txEl>
                                          </p:spTgt>
                                        </p:tgtEl>
                                        <p:attrNameLst>
                                          <p:attrName>style.visibility</p:attrName>
                                        </p:attrNameLst>
                                      </p:cBhvr>
                                      <p:to>
                                        <p:strVal val="visible"/>
                                      </p:to>
                                    </p:set>
                                    <p:animEffect transition="in" filter="fade">
                                      <p:cBhvr>
                                        <p:cTn id="20" dur="1000"/>
                                        <p:tgtEl>
                                          <p:spTgt spid="15">
                                            <p:txEl>
                                              <p:pRg st="0" end="0"/>
                                            </p:txEl>
                                          </p:spTgt>
                                        </p:tgtEl>
                                      </p:cBhvr>
                                    </p:animEffect>
                                    <p:anim calcmode="lin" valueType="num">
                                      <p:cBhvr>
                                        <p:cTn id="21" dur="10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1000"/>
                                        <p:tgtEl>
                                          <p:spTgt spid="11"/>
                                        </p:tgtEl>
                                      </p:cBhvr>
                                    </p:animEffect>
                                    <p:anim calcmode="lin" valueType="num">
                                      <p:cBhvr>
                                        <p:cTn id="28" dur="1000" fill="hold"/>
                                        <p:tgtEl>
                                          <p:spTgt spid="11"/>
                                        </p:tgtEl>
                                        <p:attrNameLst>
                                          <p:attrName>ppt_x</p:attrName>
                                        </p:attrNameLst>
                                      </p:cBhvr>
                                      <p:tavLst>
                                        <p:tav tm="0">
                                          <p:val>
                                            <p:strVal val="#ppt_x"/>
                                          </p:val>
                                        </p:tav>
                                        <p:tav tm="100000">
                                          <p:val>
                                            <p:strVal val="#ppt_x"/>
                                          </p:val>
                                        </p:tav>
                                      </p:tavLst>
                                    </p:anim>
                                    <p:anim calcmode="lin" valueType="num">
                                      <p:cBhvr>
                                        <p:cTn id="2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16">
                                            <p:txEl>
                                              <p:pRg st="0" end="0"/>
                                            </p:txEl>
                                          </p:spTgt>
                                        </p:tgtEl>
                                        <p:attrNameLst>
                                          <p:attrName>style.visibility</p:attrName>
                                        </p:attrNameLst>
                                      </p:cBhvr>
                                      <p:to>
                                        <p:strVal val="visible"/>
                                      </p:to>
                                    </p:set>
                                    <p:animEffect transition="in" filter="fade">
                                      <p:cBhvr>
                                        <p:cTn id="34" dur="1000"/>
                                        <p:tgtEl>
                                          <p:spTgt spid="16">
                                            <p:txEl>
                                              <p:pRg st="0" end="0"/>
                                            </p:txEl>
                                          </p:spTgt>
                                        </p:tgtEl>
                                      </p:cBhvr>
                                    </p:animEffect>
                                    <p:anim calcmode="lin" valueType="num">
                                      <p:cBhvr>
                                        <p:cTn id="35" dur="1000" fill="hold"/>
                                        <p:tgtEl>
                                          <p:spTgt spid="16">
                                            <p:txEl>
                                              <p:pRg st="0" end="0"/>
                                            </p:txEl>
                                          </p:spTgt>
                                        </p:tgtEl>
                                        <p:attrNameLst>
                                          <p:attrName>ppt_x</p:attrName>
                                        </p:attrNameLst>
                                      </p:cBhvr>
                                      <p:tavLst>
                                        <p:tav tm="0">
                                          <p:val>
                                            <p:strVal val="#ppt_x"/>
                                          </p:val>
                                        </p:tav>
                                        <p:tav tm="100000">
                                          <p:val>
                                            <p:strVal val="#ppt_x"/>
                                          </p:val>
                                        </p:tav>
                                      </p:tavLst>
                                    </p:anim>
                                    <p:anim calcmode="lin" valueType="num">
                                      <p:cBhvr>
                                        <p:cTn id="36" dur="1000" fill="hold"/>
                                        <p:tgtEl>
                                          <p:spTgt spid="1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fade">
                                      <p:cBhvr>
                                        <p:cTn id="41" dur="1000"/>
                                        <p:tgtEl>
                                          <p:spTgt spid="13"/>
                                        </p:tgtEl>
                                      </p:cBhvr>
                                    </p:animEffect>
                                    <p:anim calcmode="lin" valueType="num">
                                      <p:cBhvr>
                                        <p:cTn id="42" dur="1000" fill="hold"/>
                                        <p:tgtEl>
                                          <p:spTgt spid="13"/>
                                        </p:tgtEl>
                                        <p:attrNameLst>
                                          <p:attrName>ppt_x</p:attrName>
                                        </p:attrNameLst>
                                      </p:cBhvr>
                                      <p:tavLst>
                                        <p:tav tm="0">
                                          <p:val>
                                            <p:strVal val="#ppt_x"/>
                                          </p:val>
                                        </p:tav>
                                        <p:tav tm="100000">
                                          <p:val>
                                            <p:strVal val="#ppt_x"/>
                                          </p:val>
                                        </p:tav>
                                      </p:tavLst>
                                    </p:anim>
                                    <p:anim calcmode="lin" valueType="num">
                                      <p:cBhvr>
                                        <p:cTn id="43"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17">
                                            <p:txEl>
                                              <p:pRg st="0" end="0"/>
                                            </p:txEl>
                                          </p:spTgt>
                                        </p:tgtEl>
                                        <p:attrNameLst>
                                          <p:attrName>style.visibility</p:attrName>
                                        </p:attrNameLst>
                                      </p:cBhvr>
                                      <p:to>
                                        <p:strVal val="visible"/>
                                      </p:to>
                                    </p:set>
                                    <p:animEffect transition="in" filter="fade">
                                      <p:cBhvr>
                                        <p:cTn id="48" dur="1000"/>
                                        <p:tgtEl>
                                          <p:spTgt spid="17">
                                            <p:txEl>
                                              <p:pRg st="0" end="0"/>
                                            </p:txEl>
                                          </p:spTgt>
                                        </p:tgtEl>
                                      </p:cBhvr>
                                    </p:animEffect>
                                    <p:anim calcmode="lin" valueType="num">
                                      <p:cBhvr>
                                        <p:cTn id="49" dur="1000" fill="hold"/>
                                        <p:tgtEl>
                                          <p:spTgt spid="17">
                                            <p:txEl>
                                              <p:pRg st="0" end="0"/>
                                            </p:txEl>
                                          </p:spTgt>
                                        </p:tgtEl>
                                        <p:attrNameLst>
                                          <p:attrName>ppt_x</p:attrName>
                                        </p:attrNameLst>
                                      </p:cBhvr>
                                      <p:tavLst>
                                        <p:tav tm="0">
                                          <p:val>
                                            <p:strVal val="#ppt_x"/>
                                          </p:val>
                                        </p:tav>
                                        <p:tav tm="100000">
                                          <p:val>
                                            <p:strVal val="#ppt_x"/>
                                          </p:val>
                                        </p:tav>
                                      </p:tavLst>
                                    </p:anim>
                                    <p:anim calcmode="lin" valueType="num">
                                      <p:cBhvr>
                                        <p:cTn id="50" dur="1000" fill="hold"/>
                                        <p:tgtEl>
                                          <p:spTgt spid="1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animEffect transition="in" filter="fade">
                                      <p:cBhvr>
                                        <p:cTn id="55" dur="1000"/>
                                        <p:tgtEl>
                                          <p:spTgt spid="10"/>
                                        </p:tgtEl>
                                      </p:cBhvr>
                                    </p:animEffect>
                                    <p:anim calcmode="lin" valueType="num">
                                      <p:cBhvr>
                                        <p:cTn id="56" dur="1000" fill="hold"/>
                                        <p:tgtEl>
                                          <p:spTgt spid="10"/>
                                        </p:tgtEl>
                                        <p:attrNameLst>
                                          <p:attrName>ppt_x</p:attrName>
                                        </p:attrNameLst>
                                      </p:cBhvr>
                                      <p:tavLst>
                                        <p:tav tm="0">
                                          <p:val>
                                            <p:strVal val="#ppt_x"/>
                                          </p:val>
                                        </p:tav>
                                        <p:tav tm="100000">
                                          <p:val>
                                            <p:strVal val="#ppt_x"/>
                                          </p:val>
                                        </p:tav>
                                      </p:tavLst>
                                    </p:anim>
                                    <p:anim calcmode="lin" valueType="num">
                                      <p:cBhvr>
                                        <p:cTn id="5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nodeType="clickEffect">
                                  <p:stCondLst>
                                    <p:cond delay="0"/>
                                  </p:stCondLst>
                                  <p:childTnLst>
                                    <p:set>
                                      <p:cBhvr>
                                        <p:cTn id="61" dur="1" fill="hold">
                                          <p:stCondLst>
                                            <p:cond delay="0"/>
                                          </p:stCondLst>
                                        </p:cTn>
                                        <p:tgtEl>
                                          <p:spTgt spid="14">
                                            <p:txEl>
                                              <p:pRg st="0" end="0"/>
                                            </p:txEl>
                                          </p:spTgt>
                                        </p:tgtEl>
                                        <p:attrNameLst>
                                          <p:attrName>style.visibility</p:attrName>
                                        </p:attrNameLst>
                                      </p:cBhvr>
                                      <p:to>
                                        <p:strVal val="visible"/>
                                      </p:to>
                                    </p:set>
                                    <p:animEffect transition="in" filter="fade">
                                      <p:cBhvr>
                                        <p:cTn id="62" dur="1000"/>
                                        <p:tgtEl>
                                          <p:spTgt spid="14">
                                            <p:txEl>
                                              <p:pRg st="0" end="0"/>
                                            </p:txEl>
                                          </p:spTgt>
                                        </p:tgtEl>
                                      </p:cBhvr>
                                    </p:animEffect>
                                    <p:anim calcmode="lin" valueType="num">
                                      <p:cBhvr>
                                        <p:cTn id="63" dur="10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64" dur="1000" fill="hold"/>
                                        <p:tgtEl>
                                          <p:spTgt spid="1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639762"/>
          </a:xfrm>
        </p:spPr>
        <p:txBody>
          <a:bodyPr>
            <a:normAutofit fontScale="90000"/>
          </a:bodyPr>
          <a:lstStyle/>
          <a:p>
            <a:pPr algn="just" rtl="1">
              <a:lnSpc>
                <a:spcPct val="150000"/>
              </a:lnSpc>
            </a:pPr>
            <a:r>
              <a:rPr lang="ar-JO" dirty="0" smtClean="0">
                <a:solidFill>
                  <a:schemeClr val="bg1"/>
                </a:solidFill>
              </a:rPr>
              <a:t>تقسيمات القاعدة القانونية </a:t>
            </a:r>
            <a:endParaRPr lang="en-US" dirty="0">
              <a:solidFill>
                <a:schemeClr val="bg1"/>
              </a:solidFill>
            </a:endParaRPr>
          </a:p>
        </p:txBody>
      </p:sp>
      <p:sp>
        <p:nvSpPr>
          <p:cNvPr id="6" name="Rounded Rectangle 5"/>
          <p:cNvSpPr/>
          <p:nvPr/>
        </p:nvSpPr>
        <p:spPr>
          <a:xfrm>
            <a:off x="6461760" y="1630680"/>
            <a:ext cx="2209800" cy="762000"/>
          </a:xfrm>
          <a:prstGeom prst="roundRect">
            <a:avLst/>
          </a:prstGeom>
          <a:solidFill>
            <a:schemeClr val="accent1">
              <a:lumMod val="60000"/>
              <a:lumOff val="40000"/>
            </a:schemeClr>
          </a:solidFill>
          <a:ln>
            <a:solidFill>
              <a:schemeClr val="bg2">
                <a:lumMod val="75000"/>
              </a:schemeClr>
            </a:solidFill>
          </a:ln>
        </p:spPr>
        <p:style>
          <a:lnRef idx="3">
            <a:schemeClr val="lt1"/>
          </a:lnRef>
          <a:fillRef idx="1">
            <a:schemeClr val="accent1"/>
          </a:fillRef>
          <a:effectRef idx="1">
            <a:schemeClr val="accent1"/>
          </a:effectRef>
          <a:fontRef idx="minor">
            <a:schemeClr val="lt1"/>
          </a:fontRef>
        </p:style>
        <p:txBody>
          <a:bodyPr rtlCol="0" anchor="ctr"/>
          <a:lstStyle/>
          <a:p>
            <a:pPr lvl="0" algn="ctr" rtl="1"/>
            <a:r>
              <a:rPr lang="ar-JO" sz="2400" b="1" dirty="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حيث </a:t>
            </a:r>
            <a:r>
              <a:rPr lang="ar-JO" sz="2400" b="1" dirty="0" smtClean="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قوتها الالزامية</a:t>
            </a:r>
            <a:endParaRPr lang="ar-JO" sz="2400" b="1" dirty="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7" name="Round Single Corner Rectangle 6"/>
          <p:cNvSpPr/>
          <p:nvPr/>
        </p:nvSpPr>
        <p:spPr>
          <a:xfrm>
            <a:off x="2057400" y="3783335"/>
            <a:ext cx="4008120" cy="908050"/>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1"/>
            <a:r>
              <a:rPr lang="ar-JO" sz="2000" b="1" dirty="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قواعد</a:t>
            </a:r>
            <a:r>
              <a:rPr lang="ar-JO" sz="2000" b="1" dirty="0" smtClean="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2000" b="1" dirty="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موضوعية  </a:t>
            </a:r>
          </a:p>
          <a:p>
            <a:pPr lvl="0" algn="ctr" rtl="1"/>
            <a:r>
              <a:rPr lang="ar-JO" sz="2000" b="1" dirty="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قواعد</a:t>
            </a:r>
            <a:r>
              <a:rPr lang="ar-JO" sz="2000" b="1" dirty="0" smtClean="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2000" b="1" dirty="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شكلية</a:t>
            </a:r>
            <a:endParaRPr lang="en-US" sz="2000" b="1" dirty="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8" name="Rounded Rectangle 7"/>
          <p:cNvSpPr/>
          <p:nvPr/>
        </p:nvSpPr>
        <p:spPr>
          <a:xfrm>
            <a:off x="6461760" y="4965704"/>
            <a:ext cx="2209800" cy="762000"/>
          </a:xfrm>
          <a:prstGeom prst="roundRect">
            <a:avLst/>
          </a:prstGeom>
          <a:solidFill>
            <a:schemeClr val="accent1">
              <a:lumMod val="60000"/>
              <a:lumOff val="40000"/>
            </a:schemeClr>
          </a:solidFill>
          <a:ln>
            <a:solidFill>
              <a:schemeClr val="bg2">
                <a:lumMod val="75000"/>
              </a:schemeClr>
            </a:solidFill>
          </a:ln>
        </p:spPr>
        <p:style>
          <a:lnRef idx="3">
            <a:schemeClr val="lt1"/>
          </a:lnRef>
          <a:fillRef idx="1">
            <a:schemeClr val="accent1"/>
          </a:fillRef>
          <a:effectRef idx="1">
            <a:schemeClr val="accent1"/>
          </a:effectRef>
          <a:fontRef idx="minor">
            <a:schemeClr val="lt1"/>
          </a:fontRef>
        </p:style>
        <p:txBody>
          <a:bodyPr rtlCol="0" anchor="ctr"/>
          <a:lstStyle/>
          <a:p>
            <a:pPr algn="ctr"/>
            <a:r>
              <a:rPr lang="ar-JO" sz="2400" b="1" dirty="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حيث التدوين</a:t>
            </a:r>
            <a:endParaRPr lang="en-US" sz="2400" b="1" dirty="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9" name="Rounded Rectangle 8"/>
          <p:cNvSpPr/>
          <p:nvPr/>
        </p:nvSpPr>
        <p:spPr>
          <a:xfrm>
            <a:off x="6461760" y="3935891"/>
            <a:ext cx="2209800" cy="762000"/>
          </a:xfrm>
          <a:prstGeom prst="roundRect">
            <a:avLst/>
          </a:prstGeom>
          <a:solidFill>
            <a:schemeClr val="accent1">
              <a:lumMod val="60000"/>
              <a:lumOff val="40000"/>
            </a:schemeClr>
          </a:solidFill>
          <a:ln>
            <a:solidFill>
              <a:schemeClr val="bg2">
                <a:lumMod val="75000"/>
              </a:schemeClr>
            </a:solidFill>
          </a:ln>
        </p:spPr>
        <p:style>
          <a:lnRef idx="3">
            <a:schemeClr val="lt1"/>
          </a:lnRef>
          <a:fillRef idx="1">
            <a:schemeClr val="accent1"/>
          </a:fillRef>
          <a:effectRef idx="1">
            <a:schemeClr val="accent1"/>
          </a:effectRef>
          <a:fontRef idx="minor">
            <a:schemeClr val="lt1"/>
          </a:fontRef>
        </p:style>
        <p:txBody>
          <a:bodyPr rtlCol="0" anchor="ctr"/>
          <a:lstStyle/>
          <a:p>
            <a:pPr algn="ctr"/>
            <a:r>
              <a:rPr lang="ar-JO"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حيث تنظيمها للحقوق</a:t>
            </a:r>
            <a:endPar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10" name="Rounded Rectangle 9"/>
          <p:cNvSpPr/>
          <p:nvPr/>
        </p:nvSpPr>
        <p:spPr>
          <a:xfrm>
            <a:off x="6512560" y="2727960"/>
            <a:ext cx="2209800" cy="762000"/>
          </a:xfrm>
          <a:prstGeom prst="roundRect">
            <a:avLst/>
          </a:prstGeom>
          <a:solidFill>
            <a:schemeClr val="accent1">
              <a:lumMod val="60000"/>
              <a:lumOff val="40000"/>
            </a:schemeClr>
          </a:solidFill>
          <a:ln>
            <a:solidFill>
              <a:schemeClr val="bg2">
                <a:lumMod val="75000"/>
              </a:schemeClr>
            </a:solidFill>
          </a:ln>
        </p:spPr>
        <p:style>
          <a:lnRef idx="3">
            <a:schemeClr val="lt1"/>
          </a:lnRef>
          <a:fillRef idx="1">
            <a:schemeClr val="accent1"/>
          </a:fillRef>
          <a:effectRef idx="1">
            <a:schemeClr val="accent1"/>
          </a:effectRef>
          <a:fontRef idx="minor">
            <a:schemeClr val="lt1"/>
          </a:fontRef>
        </p:style>
        <p:txBody>
          <a:bodyPr rtlCol="0" anchor="ctr"/>
          <a:lstStyle/>
          <a:p>
            <a:pPr algn="ctr"/>
            <a:r>
              <a:rPr lang="ar-JO"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حيث طبيعة الروابط القانونية</a:t>
            </a:r>
            <a:endPar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13" name="Content Placeholder 12"/>
          <p:cNvSpPr>
            <a:spLocks noGrp="1"/>
          </p:cNvSpPr>
          <p:nvPr>
            <p:ph idx="1"/>
          </p:nvPr>
        </p:nvSpPr>
        <p:spPr>
          <a:xfrm>
            <a:off x="2057400" y="2497457"/>
            <a:ext cx="3962400" cy="1011559"/>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09537" lvl="0" indent="0" algn="just" rtl="1">
              <a:buNone/>
            </a:pPr>
            <a:endParaRPr lang="ar-JO" sz="2000" b="1" dirty="0" smtClean="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lvl="0" indent="0" algn="just" rtl="1">
              <a:buNone/>
            </a:pPr>
            <a:r>
              <a:rPr lang="ar-JO" sz="2000" b="1" dirty="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قواعد تابعة للقانون  العام </a:t>
            </a:r>
          </a:p>
          <a:p>
            <a:pPr marL="109537" lvl="0" indent="0" algn="just" rtl="1">
              <a:buNone/>
            </a:pPr>
            <a:r>
              <a:rPr lang="ar-JO" sz="2000" b="1" dirty="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قواعد تابعة ل</a:t>
            </a:r>
            <a:r>
              <a:rPr lang="ar-JO" sz="2000" b="1" dirty="0" smtClean="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لقانون </a:t>
            </a:r>
            <a:r>
              <a:rPr lang="ar-JO" sz="2000" b="1" dirty="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الخاص</a:t>
            </a:r>
          </a:p>
          <a:p>
            <a:pPr marL="109537" indent="0" algn="just" rtl="1">
              <a:lnSpc>
                <a:spcPct val="150000"/>
              </a:lnSpc>
              <a:buNone/>
            </a:pPr>
            <a:endParaRPr lang="en-US" sz="2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14" name="Round Single Corner Rectangle 13"/>
          <p:cNvSpPr/>
          <p:nvPr/>
        </p:nvSpPr>
        <p:spPr>
          <a:xfrm>
            <a:off x="2057400" y="4965704"/>
            <a:ext cx="4008120" cy="1182368"/>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1"/>
            <a:r>
              <a:rPr lang="ar-JO" sz="2000" b="1" dirty="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قواعد </a:t>
            </a:r>
            <a:r>
              <a:rPr lang="ar-JO" sz="2000" b="1" dirty="0" smtClean="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مكتوبة   </a:t>
            </a:r>
            <a:endParaRPr lang="ar-JO" sz="2000" b="1" dirty="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ctr" rtl="1"/>
            <a:r>
              <a:rPr lang="ar-JO" sz="2000" b="1" dirty="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قواعد</a:t>
            </a:r>
            <a:r>
              <a:rPr lang="ar-JO" sz="2000" b="1" dirty="0" smtClean="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2000" b="1" dirty="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غير مكتوبة</a:t>
            </a:r>
            <a:endParaRPr lang="en-US" sz="2000" b="1" dirty="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15" name="Round Single Corner Rectangle 14"/>
          <p:cNvSpPr/>
          <p:nvPr/>
        </p:nvSpPr>
        <p:spPr>
          <a:xfrm>
            <a:off x="2057400" y="1043305"/>
            <a:ext cx="3886200" cy="1174750"/>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1"/>
            <a:r>
              <a:rPr lang="ar-JO" sz="2000" b="1" dirty="0" smtClean="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2000" b="1" dirty="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قاعدة آمرة </a:t>
            </a:r>
          </a:p>
          <a:p>
            <a:pPr lvl="0" algn="ctr" rtl="1"/>
            <a:r>
              <a:rPr lang="ar-JO" sz="2000" b="1" dirty="0" smtClean="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قاعدة </a:t>
            </a:r>
            <a:r>
              <a:rPr lang="ar-JO" sz="2000" b="1" dirty="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مكملة</a:t>
            </a:r>
            <a:endParaRPr lang="en-US" sz="2000" b="1" dirty="0">
              <a:ln/>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cxnSp>
        <p:nvCxnSpPr>
          <p:cNvPr id="26" name="Elbow Connector 25"/>
          <p:cNvCxnSpPr>
            <a:stCxn id="6" idx="1"/>
            <a:endCxn id="15" idx="3"/>
          </p:cNvCxnSpPr>
          <p:nvPr/>
        </p:nvCxnSpPr>
        <p:spPr>
          <a:xfrm rot="10800000">
            <a:off x="5943600" y="1630680"/>
            <a:ext cx="518160" cy="381000"/>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27" name="Elbow Connector 26"/>
          <p:cNvCxnSpPr/>
          <p:nvPr/>
        </p:nvCxnSpPr>
        <p:spPr>
          <a:xfrm rot="10800000">
            <a:off x="5981700" y="2749552"/>
            <a:ext cx="518160" cy="381000"/>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28" name="Elbow Connector 27"/>
          <p:cNvCxnSpPr/>
          <p:nvPr/>
        </p:nvCxnSpPr>
        <p:spPr>
          <a:xfrm rot="10800000">
            <a:off x="5928360" y="3971300"/>
            <a:ext cx="518160" cy="381000"/>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29" name="Elbow Connector 28"/>
          <p:cNvCxnSpPr/>
          <p:nvPr/>
        </p:nvCxnSpPr>
        <p:spPr>
          <a:xfrm rot="10800000">
            <a:off x="5943600" y="5177162"/>
            <a:ext cx="518160" cy="381000"/>
          </a:xfrm>
          <a:prstGeom prst="bentConnector3">
            <a:avLst/>
          </a:prstGeom>
        </p:spPr>
        <p:style>
          <a:lnRef idx="1">
            <a:schemeClr val="accent1"/>
          </a:lnRef>
          <a:fillRef idx="0">
            <a:schemeClr val="accent1"/>
          </a:fillRef>
          <a:effectRef idx="0">
            <a:schemeClr val="accent1"/>
          </a:effectRef>
          <a:fontRef idx="minor">
            <a:schemeClr val="tx1"/>
          </a:fontRef>
        </p:style>
      </p:cxnSp>
      <p:pic>
        <p:nvPicPr>
          <p:cNvPr id="30" name="Picture 29">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4</a:t>
            </a:fld>
            <a:endParaRPr lang="en-US" altLang="en-US" dirty="0"/>
          </a:p>
        </p:txBody>
      </p:sp>
    </p:spTree>
    <p:extLst>
      <p:ext uri="{BB962C8B-B14F-4D97-AF65-F5344CB8AC3E}">
        <p14:creationId xmlns:p14="http://schemas.microsoft.com/office/powerpoint/2010/main" val="32210151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6"/>
                                        </p:tgtEl>
                                        <p:attrNameLst>
                                          <p:attrName>style.visibility</p:attrName>
                                        </p:attrNameLst>
                                      </p:cBhvr>
                                      <p:to>
                                        <p:strVal val="visible"/>
                                      </p:to>
                                    </p:set>
                                    <p:animEffect transition="in" filter="fade">
                                      <p:cBhvr>
                                        <p:cTn id="19" dur="1000"/>
                                        <p:tgtEl>
                                          <p:spTgt spid="26"/>
                                        </p:tgtEl>
                                      </p:cBhvr>
                                    </p:animEffect>
                                    <p:anim calcmode="lin" valueType="num">
                                      <p:cBhvr>
                                        <p:cTn id="20" dur="1000" fill="hold"/>
                                        <p:tgtEl>
                                          <p:spTgt spid="26"/>
                                        </p:tgtEl>
                                        <p:attrNameLst>
                                          <p:attrName>ppt_x</p:attrName>
                                        </p:attrNameLst>
                                      </p:cBhvr>
                                      <p:tavLst>
                                        <p:tav tm="0">
                                          <p:val>
                                            <p:strVal val="#ppt_x"/>
                                          </p:val>
                                        </p:tav>
                                        <p:tav tm="100000">
                                          <p:val>
                                            <p:strVal val="#ppt_x"/>
                                          </p:val>
                                        </p:tav>
                                      </p:tavLst>
                                    </p:anim>
                                    <p:anim calcmode="lin" valueType="num">
                                      <p:cBhvr>
                                        <p:cTn id="21"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5"/>
                                        </p:tgtEl>
                                        <p:attrNameLst>
                                          <p:attrName>style.visibility</p:attrName>
                                        </p:attrNameLst>
                                      </p:cBhvr>
                                      <p:to>
                                        <p:strVal val="visible"/>
                                      </p:to>
                                    </p:set>
                                    <p:anim calcmode="lin" valueType="num">
                                      <p:cBhvr additive="base">
                                        <p:cTn id="26" dur="500" fill="hold"/>
                                        <p:tgtEl>
                                          <p:spTgt spid="15"/>
                                        </p:tgtEl>
                                        <p:attrNameLst>
                                          <p:attrName>ppt_x</p:attrName>
                                        </p:attrNameLst>
                                      </p:cBhvr>
                                      <p:tavLst>
                                        <p:tav tm="0">
                                          <p:val>
                                            <p:strVal val="#ppt_x"/>
                                          </p:val>
                                        </p:tav>
                                        <p:tav tm="100000">
                                          <p:val>
                                            <p:strVal val="#ppt_x"/>
                                          </p:val>
                                        </p:tav>
                                      </p:tavLst>
                                    </p:anim>
                                    <p:anim calcmode="lin" valueType="num">
                                      <p:cBhvr additive="base">
                                        <p:cTn id="27"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15">
                                            <p:txEl>
                                              <p:pRg st="0" end="0"/>
                                            </p:txEl>
                                          </p:spTgt>
                                        </p:tgtEl>
                                        <p:attrNameLst>
                                          <p:attrName>style.visibility</p:attrName>
                                        </p:attrNameLst>
                                      </p:cBhvr>
                                      <p:to>
                                        <p:strVal val="visible"/>
                                      </p:to>
                                    </p:set>
                                    <p:animEffect transition="in" filter="fade">
                                      <p:cBhvr>
                                        <p:cTn id="32" dur="1000"/>
                                        <p:tgtEl>
                                          <p:spTgt spid="15">
                                            <p:txEl>
                                              <p:pRg st="0" end="0"/>
                                            </p:txEl>
                                          </p:spTgt>
                                        </p:tgtEl>
                                      </p:cBhvr>
                                    </p:animEffect>
                                    <p:anim calcmode="lin" valueType="num">
                                      <p:cBhvr>
                                        <p:cTn id="33" dur="10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34" dur="1000" fill="hold"/>
                                        <p:tgtEl>
                                          <p:spTgt spid="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15">
                                            <p:txEl>
                                              <p:pRg st="1" end="1"/>
                                            </p:txEl>
                                          </p:spTgt>
                                        </p:tgtEl>
                                        <p:attrNameLst>
                                          <p:attrName>style.visibility</p:attrName>
                                        </p:attrNameLst>
                                      </p:cBhvr>
                                      <p:to>
                                        <p:strVal val="visible"/>
                                      </p:to>
                                    </p:set>
                                    <p:animEffect transition="in" filter="fade">
                                      <p:cBhvr>
                                        <p:cTn id="39" dur="1000"/>
                                        <p:tgtEl>
                                          <p:spTgt spid="15">
                                            <p:txEl>
                                              <p:pRg st="1" end="1"/>
                                            </p:txEl>
                                          </p:spTgt>
                                        </p:tgtEl>
                                      </p:cBhvr>
                                    </p:animEffect>
                                    <p:anim calcmode="lin" valueType="num">
                                      <p:cBhvr>
                                        <p:cTn id="40" dur="1000" fill="hold"/>
                                        <p:tgtEl>
                                          <p:spTgt spid="15">
                                            <p:txEl>
                                              <p:pRg st="1" end="1"/>
                                            </p:txEl>
                                          </p:spTgt>
                                        </p:tgtEl>
                                        <p:attrNameLst>
                                          <p:attrName>ppt_x</p:attrName>
                                        </p:attrNameLst>
                                      </p:cBhvr>
                                      <p:tavLst>
                                        <p:tav tm="0">
                                          <p:val>
                                            <p:strVal val="#ppt_x"/>
                                          </p:val>
                                        </p:tav>
                                        <p:tav tm="100000">
                                          <p:val>
                                            <p:strVal val="#ppt_x"/>
                                          </p:val>
                                        </p:tav>
                                      </p:tavLst>
                                    </p:anim>
                                    <p:anim calcmode="lin" valueType="num">
                                      <p:cBhvr>
                                        <p:cTn id="41" dur="1000" fill="hold"/>
                                        <p:tgtEl>
                                          <p:spTgt spid="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10"/>
                                        </p:tgtEl>
                                        <p:attrNameLst>
                                          <p:attrName>style.visibility</p:attrName>
                                        </p:attrNameLst>
                                      </p:cBhvr>
                                      <p:to>
                                        <p:strVal val="visible"/>
                                      </p:to>
                                    </p:set>
                                    <p:anim calcmode="lin" valueType="num">
                                      <p:cBhvr additive="base">
                                        <p:cTn id="46" dur="500" fill="hold"/>
                                        <p:tgtEl>
                                          <p:spTgt spid="10"/>
                                        </p:tgtEl>
                                        <p:attrNameLst>
                                          <p:attrName>ppt_x</p:attrName>
                                        </p:attrNameLst>
                                      </p:cBhvr>
                                      <p:tavLst>
                                        <p:tav tm="0">
                                          <p:val>
                                            <p:strVal val="#ppt_x"/>
                                          </p:val>
                                        </p:tav>
                                        <p:tav tm="100000">
                                          <p:val>
                                            <p:strVal val="#ppt_x"/>
                                          </p:val>
                                        </p:tav>
                                      </p:tavLst>
                                    </p:anim>
                                    <p:anim calcmode="lin" valueType="num">
                                      <p:cBhvr additive="base">
                                        <p:cTn id="47"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nodeType="clickEffect">
                                  <p:stCondLst>
                                    <p:cond delay="0"/>
                                  </p:stCondLst>
                                  <p:childTnLst>
                                    <p:set>
                                      <p:cBhvr>
                                        <p:cTn id="51" dur="1" fill="hold">
                                          <p:stCondLst>
                                            <p:cond delay="0"/>
                                          </p:stCondLst>
                                        </p:cTn>
                                        <p:tgtEl>
                                          <p:spTgt spid="27"/>
                                        </p:tgtEl>
                                        <p:attrNameLst>
                                          <p:attrName>style.visibility</p:attrName>
                                        </p:attrNameLst>
                                      </p:cBhvr>
                                      <p:to>
                                        <p:strVal val="visible"/>
                                      </p:to>
                                    </p:set>
                                    <p:animEffect transition="in" filter="fade">
                                      <p:cBhvr>
                                        <p:cTn id="52" dur="1000"/>
                                        <p:tgtEl>
                                          <p:spTgt spid="27"/>
                                        </p:tgtEl>
                                      </p:cBhvr>
                                    </p:animEffect>
                                    <p:anim calcmode="lin" valueType="num">
                                      <p:cBhvr>
                                        <p:cTn id="53" dur="1000" fill="hold"/>
                                        <p:tgtEl>
                                          <p:spTgt spid="27"/>
                                        </p:tgtEl>
                                        <p:attrNameLst>
                                          <p:attrName>ppt_x</p:attrName>
                                        </p:attrNameLst>
                                      </p:cBhvr>
                                      <p:tavLst>
                                        <p:tav tm="0">
                                          <p:val>
                                            <p:strVal val="#ppt_x"/>
                                          </p:val>
                                        </p:tav>
                                        <p:tav tm="100000">
                                          <p:val>
                                            <p:strVal val="#ppt_x"/>
                                          </p:val>
                                        </p:tav>
                                      </p:tavLst>
                                    </p:anim>
                                    <p:anim calcmode="lin" valueType="num">
                                      <p:cBhvr>
                                        <p:cTn id="54"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3">
                                            <p:bg/>
                                          </p:spTgt>
                                        </p:tgtEl>
                                        <p:attrNameLst>
                                          <p:attrName>style.visibility</p:attrName>
                                        </p:attrNameLst>
                                      </p:cBhvr>
                                      <p:to>
                                        <p:strVal val="visible"/>
                                      </p:to>
                                    </p:set>
                                    <p:anim calcmode="lin" valueType="num">
                                      <p:cBhvr additive="base">
                                        <p:cTn id="59" dur="500" fill="hold"/>
                                        <p:tgtEl>
                                          <p:spTgt spid="13">
                                            <p:bg/>
                                          </p:spTgt>
                                        </p:tgtEl>
                                        <p:attrNameLst>
                                          <p:attrName>ppt_x</p:attrName>
                                        </p:attrNameLst>
                                      </p:cBhvr>
                                      <p:tavLst>
                                        <p:tav tm="0">
                                          <p:val>
                                            <p:strVal val="#ppt_x"/>
                                          </p:val>
                                        </p:tav>
                                        <p:tav tm="100000">
                                          <p:val>
                                            <p:strVal val="#ppt_x"/>
                                          </p:val>
                                        </p:tav>
                                      </p:tavLst>
                                    </p:anim>
                                    <p:anim calcmode="lin" valueType="num">
                                      <p:cBhvr additive="base">
                                        <p:cTn id="60" dur="500" fill="hold"/>
                                        <p:tgtEl>
                                          <p:spTgt spid="13">
                                            <p:bg/>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2" presetClass="entr" presetSubtype="0" fill="hold" grpId="0" nodeType="clickEffect">
                                  <p:stCondLst>
                                    <p:cond delay="0"/>
                                  </p:stCondLst>
                                  <p:childTnLst>
                                    <p:set>
                                      <p:cBhvr>
                                        <p:cTn id="64" dur="1" fill="hold">
                                          <p:stCondLst>
                                            <p:cond delay="0"/>
                                          </p:stCondLst>
                                        </p:cTn>
                                        <p:tgtEl>
                                          <p:spTgt spid="13">
                                            <p:txEl>
                                              <p:pRg st="1" end="1"/>
                                            </p:txEl>
                                          </p:spTgt>
                                        </p:tgtEl>
                                        <p:attrNameLst>
                                          <p:attrName>style.visibility</p:attrName>
                                        </p:attrNameLst>
                                      </p:cBhvr>
                                      <p:to>
                                        <p:strVal val="visible"/>
                                      </p:to>
                                    </p:set>
                                    <p:animEffect transition="in" filter="fade">
                                      <p:cBhvr>
                                        <p:cTn id="65" dur="1000"/>
                                        <p:tgtEl>
                                          <p:spTgt spid="13">
                                            <p:txEl>
                                              <p:pRg st="1" end="1"/>
                                            </p:txEl>
                                          </p:spTgt>
                                        </p:tgtEl>
                                      </p:cBhvr>
                                    </p:animEffect>
                                    <p:anim calcmode="lin" valueType="num">
                                      <p:cBhvr>
                                        <p:cTn id="66" dur="1000" fill="hold"/>
                                        <p:tgtEl>
                                          <p:spTgt spid="13">
                                            <p:txEl>
                                              <p:pRg st="1" end="1"/>
                                            </p:txEl>
                                          </p:spTgt>
                                        </p:tgtEl>
                                        <p:attrNameLst>
                                          <p:attrName>ppt_x</p:attrName>
                                        </p:attrNameLst>
                                      </p:cBhvr>
                                      <p:tavLst>
                                        <p:tav tm="0">
                                          <p:val>
                                            <p:strVal val="#ppt_x"/>
                                          </p:val>
                                        </p:tav>
                                        <p:tav tm="100000">
                                          <p:val>
                                            <p:strVal val="#ppt_x"/>
                                          </p:val>
                                        </p:tav>
                                      </p:tavLst>
                                    </p:anim>
                                    <p:anim calcmode="lin" valueType="num">
                                      <p:cBhvr>
                                        <p:cTn id="67" dur="1000" fill="hold"/>
                                        <p:tgtEl>
                                          <p:spTgt spid="1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42" presetClass="entr" presetSubtype="0" fill="hold" grpId="0" nodeType="clickEffect">
                                  <p:stCondLst>
                                    <p:cond delay="0"/>
                                  </p:stCondLst>
                                  <p:childTnLst>
                                    <p:set>
                                      <p:cBhvr>
                                        <p:cTn id="71" dur="1" fill="hold">
                                          <p:stCondLst>
                                            <p:cond delay="0"/>
                                          </p:stCondLst>
                                        </p:cTn>
                                        <p:tgtEl>
                                          <p:spTgt spid="13">
                                            <p:txEl>
                                              <p:pRg st="2" end="2"/>
                                            </p:txEl>
                                          </p:spTgt>
                                        </p:tgtEl>
                                        <p:attrNameLst>
                                          <p:attrName>style.visibility</p:attrName>
                                        </p:attrNameLst>
                                      </p:cBhvr>
                                      <p:to>
                                        <p:strVal val="visible"/>
                                      </p:to>
                                    </p:set>
                                    <p:animEffect transition="in" filter="fade">
                                      <p:cBhvr>
                                        <p:cTn id="72" dur="1000"/>
                                        <p:tgtEl>
                                          <p:spTgt spid="13">
                                            <p:txEl>
                                              <p:pRg st="2" end="2"/>
                                            </p:txEl>
                                          </p:spTgt>
                                        </p:tgtEl>
                                      </p:cBhvr>
                                    </p:animEffect>
                                    <p:anim calcmode="lin" valueType="num">
                                      <p:cBhvr>
                                        <p:cTn id="73" dur="1000" fill="hold"/>
                                        <p:tgtEl>
                                          <p:spTgt spid="13">
                                            <p:txEl>
                                              <p:pRg st="2" end="2"/>
                                            </p:txEl>
                                          </p:spTgt>
                                        </p:tgtEl>
                                        <p:attrNameLst>
                                          <p:attrName>ppt_x</p:attrName>
                                        </p:attrNameLst>
                                      </p:cBhvr>
                                      <p:tavLst>
                                        <p:tav tm="0">
                                          <p:val>
                                            <p:strVal val="#ppt_x"/>
                                          </p:val>
                                        </p:tav>
                                        <p:tav tm="100000">
                                          <p:val>
                                            <p:strVal val="#ppt_x"/>
                                          </p:val>
                                        </p:tav>
                                      </p:tavLst>
                                    </p:anim>
                                    <p:anim calcmode="lin" valueType="num">
                                      <p:cBhvr>
                                        <p:cTn id="74" dur="1000" fill="hold"/>
                                        <p:tgtEl>
                                          <p:spTgt spid="1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9"/>
                                        </p:tgtEl>
                                        <p:attrNameLst>
                                          <p:attrName>style.visibility</p:attrName>
                                        </p:attrNameLst>
                                      </p:cBhvr>
                                      <p:to>
                                        <p:strVal val="visible"/>
                                      </p:to>
                                    </p:set>
                                    <p:anim calcmode="lin" valueType="num">
                                      <p:cBhvr additive="base">
                                        <p:cTn id="79" dur="500" fill="hold"/>
                                        <p:tgtEl>
                                          <p:spTgt spid="9"/>
                                        </p:tgtEl>
                                        <p:attrNameLst>
                                          <p:attrName>ppt_x</p:attrName>
                                        </p:attrNameLst>
                                      </p:cBhvr>
                                      <p:tavLst>
                                        <p:tav tm="0">
                                          <p:val>
                                            <p:strVal val="#ppt_x"/>
                                          </p:val>
                                        </p:tav>
                                        <p:tav tm="100000">
                                          <p:val>
                                            <p:strVal val="#ppt_x"/>
                                          </p:val>
                                        </p:tav>
                                      </p:tavLst>
                                    </p:anim>
                                    <p:anim calcmode="lin" valueType="num">
                                      <p:cBhvr additive="base">
                                        <p:cTn id="8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42" presetClass="entr" presetSubtype="0" fill="hold" nodeType="clickEffect">
                                  <p:stCondLst>
                                    <p:cond delay="0"/>
                                  </p:stCondLst>
                                  <p:childTnLst>
                                    <p:set>
                                      <p:cBhvr>
                                        <p:cTn id="84" dur="1" fill="hold">
                                          <p:stCondLst>
                                            <p:cond delay="0"/>
                                          </p:stCondLst>
                                        </p:cTn>
                                        <p:tgtEl>
                                          <p:spTgt spid="28"/>
                                        </p:tgtEl>
                                        <p:attrNameLst>
                                          <p:attrName>style.visibility</p:attrName>
                                        </p:attrNameLst>
                                      </p:cBhvr>
                                      <p:to>
                                        <p:strVal val="visible"/>
                                      </p:to>
                                    </p:set>
                                    <p:animEffect transition="in" filter="fade">
                                      <p:cBhvr>
                                        <p:cTn id="85" dur="1000"/>
                                        <p:tgtEl>
                                          <p:spTgt spid="28"/>
                                        </p:tgtEl>
                                      </p:cBhvr>
                                    </p:animEffect>
                                    <p:anim calcmode="lin" valueType="num">
                                      <p:cBhvr>
                                        <p:cTn id="86" dur="1000" fill="hold"/>
                                        <p:tgtEl>
                                          <p:spTgt spid="28"/>
                                        </p:tgtEl>
                                        <p:attrNameLst>
                                          <p:attrName>ppt_x</p:attrName>
                                        </p:attrNameLst>
                                      </p:cBhvr>
                                      <p:tavLst>
                                        <p:tav tm="0">
                                          <p:val>
                                            <p:strVal val="#ppt_x"/>
                                          </p:val>
                                        </p:tav>
                                        <p:tav tm="100000">
                                          <p:val>
                                            <p:strVal val="#ppt_x"/>
                                          </p:val>
                                        </p:tav>
                                      </p:tavLst>
                                    </p:anim>
                                    <p:anim calcmode="lin" valueType="num">
                                      <p:cBhvr>
                                        <p:cTn id="87"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2" presetClass="entr" presetSubtype="4" fill="hold" grpId="0" nodeType="clickEffect">
                                  <p:stCondLst>
                                    <p:cond delay="0"/>
                                  </p:stCondLst>
                                  <p:childTnLst>
                                    <p:set>
                                      <p:cBhvr>
                                        <p:cTn id="91" dur="1" fill="hold">
                                          <p:stCondLst>
                                            <p:cond delay="0"/>
                                          </p:stCondLst>
                                        </p:cTn>
                                        <p:tgtEl>
                                          <p:spTgt spid="7"/>
                                        </p:tgtEl>
                                        <p:attrNameLst>
                                          <p:attrName>style.visibility</p:attrName>
                                        </p:attrNameLst>
                                      </p:cBhvr>
                                      <p:to>
                                        <p:strVal val="visible"/>
                                      </p:to>
                                    </p:set>
                                    <p:anim calcmode="lin" valueType="num">
                                      <p:cBhvr additive="base">
                                        <p:cTn id="92" dur="500" fill="hold"/>
                                        <p:tgtEl>
                                          <p:spTgt spid="7"/>
                                        </p:tgtEl>
                                        <p:attrNameLst>
                                          <p:attrName>ppt_x</p:attrName>
                                        </p:attrNameLst>
                                      </p:cBhvr>
                                      <p:tavLst>
                                        <p:tav tm="0">
                                          <p:val>
                                            <p:strVal val="#ppt_x"/>
                                          </p:val>
                                        </p:tav>
                                        <p:tav tm="100000">
                                          <p:val>
                                            <p:strVal val="#ppt_x"/>
                                          </p:val>
                                        </p:tav>
                                      </p:tavLst>
                                    </p:anim>
                                    <p:anim calcmode="lin" valueType="num">
                                      <p:cBhvr additive="base">
                                        <p:cTn id="9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nodeType="clickEffect">
                                  <p:stCondLst>
                                    <p:cond delay="0"/>
                                  </p:stCondLst>
                                  <p:childTnLst>
                                    <p:set>
                                      <p:cBhvr>
                                        <p:cTn id="97" dur="1" fill="hold">
                                          <p:stCondLst>
                                            <p:cond delay="0"/>
                                          </p:stCondLst>
                                        </p:cTn>
                                        <p:tgtEl>
                                          <p:spTgt spid="7">
                                            <p:txEl>
                                              <p:pRg st="0" end="0"/>
                                            </p:txEl>
                                          </p:spTgt>
                                        </p:tgtEl>
                                        <p:attrNameLst>
                                          <p:attrName>style.visibility</p:attrName>
                                        </p:attrNameLst>
                                      </p:cBhvr>
                                      <p:to>
                                        <p:strVal val="visible"/>
                                      </p:to>
                                    </p:set>
                                    <p:animEffect transition="in" filter="fade">
                                      <p:cBhvr>
                                        <p:cTn id="98" dur="1000"/>
                                        <p:tgtEl>
                                          <p:spTgt spid="7">
                                            <p:txEl>
                                              <p:pRg st="0" end="0"/>
                                            </p:txEl>
                                          </p:spTgt>
                                        </p:tgtEl>
                                      </p:cBhvr>
                                    </p:animEffect>
                                    <p:anim calcmode="lin" valueType="num">
                                      <p:cBhvr>
                                        <p:cTn id="99"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00"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2" presetClass="entr" presetSubtype="0" fill="hold" nodeType="clickEffect">
                                  <p:stCondLst>
                                    <p:cond delay="0"/>
                                  </p:stCondLst>
                                  <p:childTnLst>
                                    <p:set>
                                      <p:cBhvr>
                                        <p:cTn id="104" dur="1" fill="hold">
                                          <p:stCondLst>
                                            <p:cond delay="0"/>
                                          </p:stCondLst>
                                        </p:cTn>
                                        <p:tgtEl>
                                          <p:spTgt spid="7">
                                            <p:txEl>
                                              <p:pRg st="1" end="1"/>
                                            </p:txEl>
                                          </p:spTgt>
                                        </p:tgtEl>
                                        <p:attrNameLst>
                                          <p:attrName>style.visibility</p:attrName>
                                        </p:attrNameLst>
                                      </p:cBhvr>
                                      <p:to>
                                        <p:strVal val="visible"/>
                                      </p:to>
                                    </p:set>
                                    <p:animEffect transition="in" filter="fade">
                                      <p:cBhvr>
                                        <p:cTn id="105" dur="1000"/>
                                        <p:tgtEl>
                                          <p:spTgt spid="7">
                                            <p:txEl>
                                              <p:pRg st="1" end="1"/>
                                            </p:txEl>
                                          </p:spTgt>
                                        </p:tgtEl>
                                      </p:cBhvr>
                                    </p:animEffect>
                                    <p:anim calcmode="lin" valueType="num">
                                      <p:cBhvr>
                                        <p:cTn id="106"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07"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2" presetClass="entr" presetSubtype="4" fill="hold" grpId="0" nodeType="clickEffect">
                                  <p:stCondLst>
                                    <p:cond delay="0"/>
                                  </p:stCondLst>
                                  <p:childTnLst>
                                    <p:set>
                                      <p:cBhvr>
                                        <p:cTn id="111" dur="1" fill="hold">
                                          <p:stCondLst>
                                            <p:cond delay="0"/>
                                          </p:stCondLst>
                                        </p:cTn>
                                        <p:tgtEl>
                                          <p:spTgt spid="8"/>
                                        </p:tgtEl>
                                        <p:attrNameLst>
                                          <p:attrName>style.visibility</p:attrName>
                                        </p:attrNameLst>
                                      </p:cBhvr>
                                      <p:to>
                                        <p:strVal val="visible"/>
                                      </p:to>
                                    </p:set>
                                    <p:anim calcmode="lin" valueType="num">
                                      <p:cBhvr additive="base">
                                        <p:cTn id="112" dur="500" fill="hold"/>
                                        <p:tgtEl>
                                          <p:spTgt spid="8"/>
                                        </p:tgtEl>
                                        <p:attrNameLst>
                                          <p:attrName>ppt_x</p:attrName>
                                        </p:attrNameLst>
                                      </p:cBhvr>
                                      <p:tavLst>
                                        <p:tav tm="0">
                                          <p:val>
                                            <p:strVal val="#ppt_x"/>
                                          </p:val>
                                        </p:tav>
                                        <p:tav tm="100000">
                                          <p:val>
                                            <p:strVal val="#ppt_x"/>
                                          </p:val>
                                        </p:tav>
                                      </p:tavLst>
                                    </p:anim>
                                    <p:anim calcmode="lin" valueType="num">
                                      <p:cBhvr additive="base">
                                        <p:cTn id="11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14" fill="hold">
                      <p:stCondLst>
                        <p:cond delay="indefinite"/>
                      </p:stCondLst>
                      <p:childTnLst>
                        <p:par>
                          <p:cTn id="115" fill="hold">
                            <p:stCondLst>
                              <p:cond delay="0"/>
                            </p:stCondLst>
                            <p:childTnLst>
                              <p:par>
                                <p:cTn id="116" presetID="42" presetClass="entr" presetSubtype="0" fill="hold" nodeType="clickEffect">
                                  <p:stCondLst>
                                    <p:cond delay="0"/>
                                  </p:stCondLst>
                                  <p:childTnLst>
                                    <p:set>
                                      <p:cBhvr>
                                        <p:cTn id="117" dur="1" fill="hold">
                                          <p:stCondLst>
                                            <p:cond delay="0"/>
                                          </p:stCondLst>
                                        </p:cTn>
                                        <p:tgtEl>
                                          <p:spTgt spid="29"/>
                                        </p:tgtEl>
                                        <p:attrNameLst>
                                          <p:attrName>style.visibility</p:attrName>
                                        </p:attrNameLst>
                                      </p:cBhvr>
                                      <p:to>
                                        <p:strVal val="visible"/>
                                      </p:to>
                                    </p:set>
                                    <p:animEffect transition="in" filter="fade">
                                      <p:cBhvr>
                                        <p:cTn id="118" dur="1000"/>
                                        <p:tgtEl>
                                          <p:spTgt spid="29"/>
                                        </p:tgtEl>
                                      </p:cBhvr>
                                    </p:animEffect>
                                    <p:anim calcmode="lin" valueType="num">
                                      <p:cBhvr>
                                        <p:cTn id="119" dur="1000" fill="hold"/>
                                        <p:tgtEl>
                                          <p:spTgt spid="29"/>
                                        </p:tgtEl>
                                        <p:attrNameLst>
                                          <p:attrName>ppt_x</p:attrName>
                                        </p:attrNameLst>
                                      </p:cBhvr>
                                      <p:tavLst>
                                        <p:tav tm="0">
                                          <p:val>
                                            <p:strVal val="#ppt_x"/>
                                          </p:val>
                                        </p:tav>
                                        <p:tav tm="100000">
                                          <p:val>
                                            <p:strVal val="#ppt_x"/>
                                          </p:val>
                                        </p:tav>
                                      </p:tavLst>
                                    </p:anim>
                                    <p:anim calcmode="lin" valueType="num">
                                      <p:cBhvr>
                                        <p:cTn id="120"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121" fill="hold">
                      <p:stCondLst>
                        <p:cond delay="indefinite"/>
                      </p:stCondLst>
                      <p:childTnLst>
                        <p:par>
                          <p:cTn id="122" fill="hold">
                            <p:stCondLst>
                              <p:cond delay="0"/>
                            </p:stCondLst>
                            <p:childTnLst>
                              <p:par>
                                <p:cTn id="123" presetID="2" presetClass="entr" presetSubtype="4" fill="hold" grpId="0" nodeType="clickEffect">
                                  <p:stCondLst>
                                    <p:cond delay="0"/>
                                  </p:stCondLst>
                                  <p:childTnLst>
                                    <p:set>
                                      <p:cBhvr>
                                        <p:cTn id="124" dur="1" fill="hold">
                                          <p:stCondLst>
                                            <p:cond delay="0"/>
                                          </p:stCondLst>
                                        </p:cTn>
                                        <p:tgtEl>
                                          <p:spTgt spid="14"/>
                                        </p:tgtEl>
                                        <p:attrNameLst>
                                          <p:attrName>style.visibility</p:attrName>
                                        </p:attrNameLst>
                                      </p:cBhvr>
                                      <p:to>
                                        <p:strVal val="visible"/>
                                      </p:to>
                                    </p:set>
                                    <p:anim calcmode="lin" valueType="num">
                                      <p:cBhvr additive="base">
                                        <p:cTn id="125" dur="500" fill="hold"/>
                                        <p:tgtEl>
                                          <p:spTgt spid="14"/>
                                        </p:tgtEl>
                                        <p:attrNameLst>
                                          <p:attrName>ppt_x</p:attrName>
                                        </p:attrNameLst>
                                      </p:cBhvr>
                                      <p:tavLst>
                                        <p:tav tm="0">
                                          <p:val>
                                            <p:strVal val="#ppt_x"/>
                                          </p:val>
                                        </p:tav>
                                        <p:tav tm="100000">
                                          <p:val>
                                            <p:strVal val="#ppt_x"/>
                                          </p:val>
                                        </p:tav>
                                      </p:tavLst>
                                    </p:anim>
                                    <p:anim calcmode="lin" valueType="num">
                                      <p:cBhvr additive="base">
                                        <p:cTn id="1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27" fill="hold">
                      <p:stCondLst>
                        <p:cond delay="indefinite"/>
                      </p:stCondLst>
                      <p:childTnLst>
                        <p:par>
                          <p:cTn id="128" fill="hold">
                            <p:stCondLst>
                              <p:cond delay="0"/>
                            </p:stCondLst>
                            <p:childTnLst>
                              <p:par>
                                <p:cTn id="129" presetID="42" presetClass="entr" presetSubtype="0" fill="hold" nodeType="clickEffect">
                                  <p:stCondLst>
                                    <p:cond delay="0"/>
                                  </p:stCondLst>
                                  <p:childTnLst>
                                    <p:set>
                                      <p:cBhvr>
                                        <p:cTn id="130" dur="1" fill="hold">
                                          <p:stCondLst>
                                            <p:cond delay="0"/>
                                          </p:stCondLst>
                                        </p:cTn>
                                        <p:tgtEl>
                                          <p:spTgt spid="14">
                                            <p:txEl>
                                              <p:pRg st="0" end="0"/>
                                            </p:txEl>
                                          </p:spTgt>
                                        </p:tgtEl>
                                        <p:attrNameLst>
                                          <p:attrName>style.visibility</p:attrName>
                                        </p:attrNameLst>
                                      </p:cBhvr>
                                      <p:to>
                                        <p:strVal val="visible"/>
                                      </p:to>
                                    </p:set>
                                    <p:animEffect transition="in" filter="fade">
                                      <p:cBhvr>
                                        <p:cTn id="131" dur="1000"/>
                                        <p:tgtEl>
                                          <p:spTgt spid="14">
                                            <p:txEl>
                                              <p:pRg st="0" end="0"/>
                                            </p:txEl>
                                          </p:spTgt>
                                        </p:tgtEl>
                                      </p:cBhvr>
                                    </p:animEffect>
                                    <p:anim calcmode="lin" valueType="num">
                                      <p:cBhvr>
                                        <p:cTn id="132" dur="10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133" dur="1000" fill="hold"/>
                                        <p:tgtEl>
                                          <p:spTgt spid="1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34" fill="hold">
                      <p:stCondLst>
                        <p:cond delay="indefinite"/>
                      </p:stCondLst>
                      <p:childTnLst>
                        <p:par>
                          <p:cTn id="135" fill="hold">
                            <p:stCondLst>
                              <p:cond delay="0"/>
                            </p:stCondLst>
                            <p:childTnLst>
                              <p:par>
                                <p:cTn id="136" presetID="42" presetClass="entr" presetSubtype="0" fill="hold" nodeType="clickEffect">
                                  <p:stCondLst>
                                    <p:cond delay="0"/>
                                  </p:stCondLst>
                                  <p:childTnLst>
                                    <p:set>
                                      <p:cBhvr>
                                        <p:cTn id="137" dur="1" fill="hold">
                                          <p:stCondLst>
                                            <p:cond delay="0"/>
                                          </p:stCondLst>
                                        </p:cTn>
                                        <p:tgtEl>
                                          <p:spTgt spid="14">
                                            <p:txEl>
                                              <p:pRg st="1" end="1"/>
                                            </p:txEl>
                                          </p:spTgt>
                                        </p:tgtEl>
                                        <p:attrNameLst>
                                          <p:attrName>style.visibility</p:attrName>
                                        </p:attrNameLst>
                                      </p:cBhvr>
                                      <p:to>
                                        <p:strVal val="visible"/>
                                      </p:to>
                                    </p:set>
                                    <p:animEffect transition="in" filter="fade">
                                      <p:cBhvr>
                                        <p:cTn id="138" dur="1000"/>
                                        <p:tgtEl>
                                          <p:spTgt spid="14">
                                            <p:txEl>
                                              <p:pRg st="1" end="1"/>
                                            </p:txEl>
                                          </p:spTgt>
                                        </p:tgtEl>
                                      </p:cBhvr>
                                    </p:animEffect>
                                    <p:anim calcmode="lin" valueType="num">
                                      <p:cBhvr>
                                        <p:cTn id="139" dur="1000" fill="hold"/>
                                        <p:tgtEl>
                                          <p:spTgt spid="14">
                                            <p:txEl>
                                              <p:pRg st="1" end="1"/>
                                            </p:txEl>
                                          </p:spTgt>
                                        </p:tgtEl>
                                        <p:attrNameLst>
                                          <p:attrName>ppt_x</p:attrName>
                                        </p:attrNameLst>
                                      </p:cBhvr>
                                      <p:tavLst>
                                        <p:tav tm="0">
                                          <p:val>
                                            <p:strVal val="#ppt_x"/>
                                          </p:val>
                                        </p:tav>
                                        <p:tav tm="100000">
                                          <p:val>
                                            <p:strVal val="#ppt_x"/>
                                          </p:val>
                                        </p:tav>
                                      </p:tavLst>
                                    </p:anim>
                                    <p:anim calcmode="lin" valueType="num">
                                      <p:cBhvr>
                                        <p:cTn id="140" dur="1000" fill="hold"/>
                                        <p:tgtEl>
                                          <p:spTgt spid="1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7" grpId="0" animBg="1"/>
      <p:bldP spid="8" grpId="0" animBg="1"/>
      <p:bldP spid="9" grpId="0" animBg="1"/>
      <p:bldP spid="10" grpId="0" animBg="1"/>
      <p:bldP spid="13" grpId="0" build="p" animBg="1"/>
      <p:bldP spid="14" grpId="0" animBg="1"/>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rtl="1">
              <a:lnSpc>
                <a:spcPct val="150000"/>
              </a:lnSpc>
            </a:pPr>
            <a:r>
              <a:rPr lang="ar-JO" sz="3600" dirty="0" smtClean="0">
                <a:solidFill>
                  <a:schemeClr val="bg1"/>
                </a:solidFill>
                <a:latin typeface="Simplified Arabic" panose="02020603050405020304" pitchFamily="18" charset="-78"/>
                <a:cs typeface="Simplified Arabic" panose="02020603050405020304" pitchFamily="18" charset="-78"/>
              </a:rPr>
              <a:t>القاعدة الآمرة: </a:t>
            </a:r>
            <a:r>
              <a:rPr lang="ar-JO" sz="3600" dirty="0" smtClean="0">
                <a:solidFill>
                  <a:srgbClr val="FFFF00"/>
                </a:solidFill>
                <a:latin typeface="Simplified Arabic" panose="02020603050405020304" pitchFamily="18" charset="-78"/>
                <a:cs typeface="Simplified Arabic" panose="02020603050405020304" pitchFamily="18" charset="-78"/>
              </a:rPr>
              <a:t>هي القاعدة التي لا يجوز للأفراد مخالفتها او الاتفاق على خلافها او استبعاد حكمها.</a:t>
            </a:r>
          </a:p>
          <a:p>
            <a:pPr algn="just" rtl="1">
              <a:lnSpc>
                <a:spcPct val="150000"/>
              </a:lnSpc>
            </a:pPr>
            <a:endParaRPr lang="ar-JO" sz="3600" dirty="0" smtClean="0">
              <a:solidFill>
                <a:srgbClr val="FFFF00"/>
              </a:solidFill>
              <a:latin typeface="Simplified Arabic" panose="02020603050405020304" pitchFamily="18" charset="-78"/>
              <a:cs typeface="Simplified Arabic" panose="02020603050405020304" pitchFamily="18" charset="-78"/>
            </a:endParaRPr>
          </a:p>
          <a:p>
            <a:pPr algn="just" rtl="1">
              <a:lnSpc>
                <a:spcPct val="150000"/>
              </a:lnSpc>
            </a:pPr>
            <a:r>
              <a:rPr lang="ar-JO" sz="3600" dirty="0" smtClean="0">
                <a:solidFill>
                  <a:srgbClr val="FFFF00"/>
                </a:solidFill>
                <a:latin typeface="Simplified Arabic" panose="02020603050405020304" pitchFamily="18" charset="-78"/>
                <a:cs typeface="Simplified Arabic" panose="02020603050405020304" pitchFamily="18" charset="-78"/>
              </a:rPr>
              <a:t>هي قاعدة </a:t>
            </a:r>
            <a:r>
              <a:rPr lang="ar-JO" sz="3600" dirty="0" smtClean="0">
                <a:solidFill>
                  <a:schemeClr val="bg1"/>
                </a:solidFill>
                <a:latin typeface="Simplified Arabic" panose="02020603050405020304" pitchFamily="18" charset="-78"/>
                <a:cs typeface="Simplified Arabic" panose="02020603050405020304" pitchFamily="18" charset="-78"/>
              </a:rPr>
              <a:t>مطلقة</a:t>
            </a:r>
            <a:r>
              <a:rPr lang="ar-JO" sz="3600" dirty="0" smtClean="0">
                <a:solidFill>
                  <a:srgbClr val="FFFF00"/>
                </a:solidFill>
                <a:latin typeface="Simplified Arabic" panose="02020603050405020304" pitchFamily="18" charset="-78"/>
                <a:cs typeface="Simplified Arabic" panose="02020603050405020304" pitchFamily="18" charset="-78"/>
              </a:rPr>
              <a:t> من حيث تطبيقها</a:t>
            </a:r>
            <a:endParaRPr lang="en-US" sz="3600" dirty="0">
              <a:solidFill>
                <a:srgbClr val="FFFF00"/>
              </a:solidFill>
              <a:latin typeface="Simplified Arabic" panose="02020603050405020304" pitchFamily="18" charset="-78"/>
              <a:cs typeface="Simplified Arabic" panose="02020603050405020304" pitchFamily="18" charset="-78"/>
            </a:endParaRPr>
          </a:p>
          <a:p>
            <a:pPr marL="109537" indent="0" algn="just" rtl="1">
              <a:lnSpc>
                <a:spcPct val="150000"/>
              </a:lnSpc>
              <a:buNone/>
            </a:pPr>
            <a:r>
              <a:rPr lang="ar-JO" sz="3600" dirty="0" smtClean="0">
                <a:solidFill>
                  <a:srgbClr val="FFFF00"/>
                </a:solidFill>
                <a:latin typeface="Simplified Arabic" panose="02020603050405020304" pitchFamily="18" charset="-78"/>
                <a:cs typeface="Simplified Arabic" panose="02020603050405020304" pitchFamily="18" charset="-78"/>
              </a:rPr>
              <a:t> وتنعدم في مواجهتها  حرية الافراد  </a:t>
            </a:r>
            <a:endParaRPr lang="en-US" sz="3600" dirty="0">
              <a:solidFill>
                <a:srgbClr val="FFFF00"/>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normAutofit/>
          </a:bodyPr>
          <a:lstStyle/>
          <a:p>
            <a:pPr algn="just" rtl="1">
              <a:lnSpc>
                <a:spcPct val="150000"/>
              </a:lnSpc>
            </a:pPr>
            <a:r>
              <a:rPr lang="ar-JO" sz="3600" dirty="0" smtClean="0">
                <a:ln/>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القاعدة القانونية من حيث قوتها الالزامية</a:t>
            </a:r>
            <a:endParaRPr lang="en-US" sz="3600" dirty="0">
              <a:solidFill>
                <a:schemeClr val="bg1"/>
              </a:solidFill>
              <a:latin typeface="Simplified Arabic" panose="02020603050405020304" pitchFamily="18" charset="-78"/>
              <a:cs typeface="Simplified Arabic" panose="02020603050405020304" pitchFamily="18" charset="-78"/>
            </a:endParaRPr>
          </a:p>
        </p:txBody>
      </p:sp>
      <p:pic>
        <p:nvPicPr>
          <p:cNvPr id="7" name="Picture 6">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3429000"/>
            <a:ext cx="2590247" cy="1975154"/>
          </a:xfrm>
          <a:prstGeom prst="ellipse">
            <a:avLst/>
          </a:prstGeom>
          <a:ln>
            <a:noFill/>
          </a:ln>
          <a:effectLst>
            <a:softEdge rad="112500"/>
          </a:effectLst>
        </p:spPr>
      </p:pic>
      <p:sp>
        <p:nvSpPr>
          <p:cNvPr id="5" name="Slide Number Placeholder 4"/>
          <p:cNvSpPr>
            <a:spLocks noGrp="1"/>
          </p:cNvSpPr>
          <p:nvPr>
            <p:ph type="sldNum" sz="quarter" idx="12"/>
          </p:nvPr>
        </p:nvSpPr>
        <p:spPr/>
        <p:txBody>
          <a:bodyPr/>
          <a:lstStyle/>
          <a:p>
            <a:fld id="{5CC9CE27-4982-444C-9312-3DD47D12EDF3}" type="slidenum">
              <a:rPr lang="en-US" altLang="en-US" smtClean="0"/>
              <a:pPr/>
              <a:t>5</a:t>
            </a:fld>
            <a:endParaRPr lang="en-US" altLang="en-US" dirty="0"/>
          </a:p>
        </p:txBody>
      </p:sp>
    </p:spTree>
    <p:extLst>
      <p:ext uri="{BB962C8B-B14F-4D97-AF65-F5344CB8AC3E}">
        <p14:creationId xmlns:p14="http://schemas.microsoft.com/office/powerpoint/2010/main" val="119164152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
                                            <p:txEl>
                                              <p:pRg st="0" end="0"/>
                                            </p:txEl>
                                          </p:spTgt>
                                        </p:tgtEl>
                                        <p:attrNameLst>
                                          <p:attrName>style.visibility</p:attrName>
                                        </p:attrNameLst>
                                      </p:cBhvr>
                                      <p:to>
                                        <p:strVal val="visible"/>
                                      </p:to>
                                    </p:set>
                                    <p:animEffect transition="in" filter="fade">
                                      <p:cBhvr>
                                        <p:cTn id="19" dur="1000"/>
                                        <p:tgtEl>
                                          <p:spTgt spid="2">
                                            <p:txEl>
                                              <p:pRg st="0" end="0"/>
                                            </p:txEl>
                                          </p:spTgt>
                                        </p:tgtEl>
                                      </p:cBhvr>
                                    </p:animEffect>
                                    <p:anim calcmode="lin" valueType="num">
                                      <p:cBhvr>
                                        <p:cTn id="20"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2">
                                            <p:txEl>
                                              <p:pRg st="2" end="2"/>
                                            </p:txEl>
                                          </p:spTgt>
                                        </p:tgtEl>
                                        <p:attrNameLst>
                                          <p:attrName>style.visibility</p:attrName>
                                        </p:attrNameLst>
                                      </p:cBhvr>
                                      <p:to>
                                        <p:strVal val="visible"/>
                                      </p:to>
                                    </p:set>
                                    <p:animEffect transition="in" filter="fade">
                                      <p:cBhvr>
                                        <p:cTn id="26" dur="1000"/>
                                        <p:tgtEl>
                                          <p:spTgt spid="2">
                                            <p:txEl>
                                              <p:pRg st="2" end="2"/>
                                            </p:txEl>
                                          </p:spTgt>
                                        </p:tgtEl>
                                      </p:cBhvr>
                                    </p:animEffect>
                                    <p:anim calcmode="lin" valueType="num">
                                      <p:cBhvr>
                                        <p:cTn id="27"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fade">
                                      <p:cBhvr>
                                        <p:cTn id="31" dur="1000"/>
                                        <p:tgtEl>
                                          <p:spTgt spid="2">
                                            <p:txEl>
                                              <p:pRg st="3" end="3"/>
                                            </p:txEl>
                                          </p:spTgt>
                                        </p:tgtEl>
                                      </p:cBhvr>
                                    </p:animEffect>
                                    <p:anim calcmode="lin" valueType="num">
                                      <p:cBhvr>
                                        <p:cTn id="3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5245100"/>
          </a:xfrm>
        </p:spPr>
        <p:txBody>
          <a:bodyPr/>
          <a:lstStyle/>
          <a:p>
            <a:pPr marL="109537" indent="0" algn="just" rtl="1">
              <a:lnSpc>
                <a:spcPct val="150000"/>
              </a:lnSpc>
              <a:buNone/>
            </a:pPr>
            <a:r>
              <a:rPr lang="ar-JO" sz="3600" dirty="0" smtClean="0">
                <a:solidFill>
                  <a:srgbClr val="FFFF00"/>
                </a:solidFill>
                <a:latin typeface="Simplified Arabic" panose="02020603050405020304" pitchFamily="18" charset="-78"/>
                <a:cs typeface="Simplified Arabic" panose="02020603050405020304" pitchFamily="18" charset="-78"/>
              </a:rPr>
              <a:t>القاعدة </a:t>
            </a:r>
            <a:r>
              <a:rPr lang="ar-JO" sz="3600" dirty="0" smtClean="0">
                <a:solidFill>
                  <a:schemeClr val="bg1"/>
                </a:solidFill>
                <a:latin typeface="Simplified Arabic" panose="02020603050405020304" pitchFamily="18" charset="-78"/>
                <a:cs typeface="Simplified Arabic" panose="02020603050405020304" pitchFamily="18" charset="-78"/>
              </a:rPr>
              <a:t>المكملة</a:t>
            </a:r>
            <a:r>
              <a:rPr lang="ar-JO" sz="3600" dirty="0" smtClean="0">
                <a:solidFill>
                  <a:srgbClr val="FFFF00"/>
                </a:solidFill>
                <a:latin typeface="Simplified Arabic" panose="02020603050405020304" pitchFamily="18" charset="-78"/>
                <a:cs typeface="Simplified Arabic" panose="02020603050405020304" pitchFamily="18" charset="-78"/>
              </a:rPr>
              <a:t>: </a:t>
            </a:r>
          </a:p>
          <a:p>
            <a:pPr algn="just" rtl="1">
              <a:lnSpc>
                <a:spcPct val="150000"/>
              </a:lnSpc>
            </a:pPr>
            <a:r>
              <a:rPr lang="ar-JO" sz="3600" dirty="0" smtClean="0">
                <a:solidFill>
                  <a:srgbClr val="FFFF00"/>
                </a:solidFill>
                <a:latin typeface="Simplified Arabic" panose="02020603050405020304" pitchFamily="18" charset="-78"/>
                <a:cs typeface="Simplified Arabic" panose="02020603050405020304" pitchFamily="18" charset="-78"/>
              </a:rPr>
              <a:t>هي القاعدة التي يجوز للأفراد الاتفاق على ما يخالف حكمها .</a:t>
            </a:r>
          </a:p>
          <a:p>
            <a:pPr algn="just" rtl="1">
              <a:lnSpc>
                <a:spcPct val="150000"/>
              </a:lnSpc>
            </a:pPr>
            <a:endParaRPr lang="ar-JO" sz="3600" dirty="0" smtClean="0">
              <a:solidFill>
                <a:srgbClr val="FFFF00"/>
              </a:solidFill>
              <a:latin typeface="Simplified Arabic" panose="02020603050405020304" pitchFamily="18" charset="-78"/>
              <a:cs typeface="Simplified Arabic" panose="02020603050405020304" pitchFamily="18" charset="-78"/>
            </a:endParaRPr>
          </a:p>
          <a:p>
            <a:pPr algn="just" rtl="1">
              <a:lnSpc>
                <a:spcPct val="150000"/>
              </a:lnSpc>
            </a:pPr>
            <a:r>
              <a:rPr lang="ar-JO" sz="3600" dirty="0" smtClean="0">
                <a:solidFill>
                  <a:srgbClr val="FFFF00"/>
                </a:solidFill>
                <a:latin typeface="Simplified Arabic" panose="02020603050405020304" pitchFamily="18" charset="-78"/>
                <a:cs typeface="Simplified Arabic" panose="02020603050405020304" pitchFamily="18" charset="-78"/>
              </a:rPr>
              <a:t>المشرع وضعها لتكملة إرادة الافراد حين سكوتها عن حكم رابطة او مسألة معينة. </a:t>
            </a:r>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0" y="2819400"/>
            <a:ext cx="3214666" cy="1286152"/>
          </a:xfrm>
          <a:prstGeom prst="rect">
            <a:avLst/>
          </a:prstGeom>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6</a:t>
            </a:fld>
            <a:endParaRPr lang="en-US" altLang="en-US" dirty="0"/>
          </a:p>
        </p:txBody>
      </p:sp>
    </p:spTree>
    <p:extLst>
      <p:ext uri="{BB962C8B-B14F-4D97-AF65-F5344CB8AC3E}">
        <p14:creationId xmlns:p14="http://schemas.microsoft.com/office/powerpoint/2010/main" val="345343492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fade">
                                      <p:cBhvr>
                                        <p:cTn id="13" dur="1000"/>
                                        <p:tgtEl>
                                          <p:spTgt spid="2">
                                            <p:txEl>
                                              <p:pRg st="1" end="1"/>
                                            </p:txEl>
                                          </p:spTgt>
                                        </p:tgtEl>
                                      </p:cBhvr>
                                    </p:animEffect>
                                    <p:anim calcmode="lin" valueType="num">
                                      <p:cBhvr>
                                        <p:cTn id="14"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anim calcmode="lin" valueType="num">
                                      <p:cBhvr additive="base">
                                        <p:cTn id="20" dur="500" fill="hold"/>
                                        <p:tgtEl>
                                          <p:spTgt spid="3"/>
                                        </p:tgtEl>
                                        <p:attrNameLst>
                                          <p:attrName>ppt_x</p:attrName>
                                        </p:attrNameLst>
                                      </p:cBhvr>
                                      <p:tavLst>
                                        <p:tav tm="0">
                                          <p:val>
                                            <p:strVal val="#ppt_x"/>
                                          </p:val>
                                        </p:tav>
                                        <p:tav tm="100000">
                                          <p:val>
                                            <p:strVal val="#ppt_x"/>
                                          </p:val>
                                        </p:tav>
                                      </p:tavLst>
                                    </p:anim>
                                    <p:anim calcmode="lin" valueType="num">
                                      <p:cBhvr additive="base">
                                        <p:cTn id="21"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2">
                                            <p:txEl>
                                              <p:pRg st="3" end="3"/>
                                            </p:txEl>
                                          </p:spTgt>
                                        </p:tgtEl>
                                        <p:attrNameLst>
                                          <p:attrName>style.visibility</p:attrName>
                                        </p:attrNameLst>
                                      </p:cBhvr>
                                      <p:to>
                                        <p:strVal val="visible"/>
                                      </p:to>
                                    </p:set>
                                    <p:anim calcmode="lin" valueType="num">
                                      <p:cBhvr additive="base">
                                        <p:cTn id="26"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762000"/>
            <a:ext cx="8229600" cy="5821363"/>
          </a:xfrm>
        </p:spPr>
        <p:txBody>
          <a:bodyPr/>
          <a:lstStyle/>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الحرية الشخصية مصونة بموجب نص الدستور، الا انه ولاعتبارات شتى، فان هذه الحرية تنتهي عندما تبدأ حرية الآخرين والا سادت الفوضى في المجتمع.</a:t>
            </a:r>
          </a:p>
          <a:p>
            <a:pPr algn="just"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تتضمن القوانين المختلفة مجموعة من الأوامر والنواهي والتي يجب على الافراد اتباعها جبرا والا سيخضعون للعقاب من قبل السلطة العامة المختصة.</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7</a:t>
            </a:fld>
            <a:endParaRPr lang="en-US" altLang="en-US" dirty="0"/>
          </a:p>
        </p:txBody>
      </p:sp>
    </p:spTree>
    <p:extLst>
      <p:ext uri="{BB962C8B-B14F-4D97-AF65-F5344CB8AC3E}">
        <p14:creationId xmlns:p14="http://schemas.microsoft.com/office/powerpoint/2010/main" val="111333488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33600"/>
            <a:ext cx="8229600" cy="3873691"/>
          </a:xfrm>
        </p:spPr>
        <p:txBody>
          <a:bodyPr>
            <a:normAutofit/>
          </a:bodyPr>
          <a:lstStyle/>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على الرغم من ذلك فانه لا يمكن القول بأن القانون قد اعدم الحرية الشخصية، اذ اننا نجد بعض النصوص القانونية التي تعطي الحق لاطراف العلاقة القانونية بالاتفاق على مخالفة مضمون القاعدة القانونية.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lstStyle/>
          <a:p>
            <a:pPr algn="just" rtl="1"/>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0400" y="4462295"/>
            <a:ext cx="3214666" cy="1286152"/>
          </a:xfrm>
          <a:prstGeom prst="rect">
            <a:avLst/>
          </a:prstGeom>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8</a:t>
            </a:fld>
            <a:endParaRPr lang="en-US" altLang="en-US" dirty="0"/>
          </a:p>
        </p:txBody>
      </p:sp>
    </p:spTree>
    <p:extLst>
      <p:ext uri="{BB962C8B-B14F-4D97-AF65-F5344CB8AC3E}">
        <p14:creationId xmlns:p14="http://schemas.microsoft.com/office/powerpoint/2010/main" val="184162218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Effect transition="in" filter="fade">
                                      <p:cBhvr>
                                        <p:cTn id="13" dur="1000"/>
                                        <p:tgtEl>
                                          <p:spTgt spid="2">
                                            <p:txEl>
                                              <p:pRg st="0" end="0"/>
                                            </p:txEl>
                                          </p:spTgt>
                                        </p:tgtEl>
                                      </p:cBhvr>
                                    </p:animEffect>
                                    <p:anim calcmode="lin" valueType="num">
                                      <p:cBhvr>
                                        <p:cTn id="14"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33600"/>
            <a:ext cx="8229600" cy="3873691"/>
          </a:xfrm>
        </p:spPr>
        <p:txBody>
          <a:bodyPr/>
          <a:lstStyle/>
          <a:p>
            <a:pPr algn="just" rtl="1">
              <a:buNone/>
            </a:pPr>
            <a:r>
              <a:rPr lang="ar-JO" sz="3600" dirty="0" smtClean="0">
                <a:solidFill>
                  <a:srgbClr val="FFFF00"/>
                </a:solidFill>
                <a:latin typeface="Simplified Arabic" panose="02020603050405020304" pitchFamily="18" charset="-78"/>
                <a:cs typeface="Simplified Arabic" panose="02020603050405020304" pitchFamily="18" charset="-78"/>
              </a:rPr>
              <a:t> </a:t>
            </a:r>
            <a:endParaRPr lang="en-US" sz="3600" dirty="0">
              <a:solidFill>
                <a:srgbClr val="FFFF00"/>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914400" y="152400"/>
            <a:ext cx="6858000" cy="1143000"/>
          </a:xfrm>
        </p:spPr>
        <p:txBody>
          <a:bodyPr>
            <a:noAutofit/>
          </a:bodyPr>
          <a:lstStyle/>
          <a:p>
            <a:pPr algn="just" rtl="1"/>
            <a:r>
              <a:rPr lang="ar-JO" sz="3600"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اولاً : تعريف القاعدة الآمرة والقاعدة المكملة </a:t>
            </a:r>
            <a:r>
              <a:rPr lang="en-US" sz="3600"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3600"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endParaRPr lang="en-US" sz="3600" dirty="0">
              <a:solidFill>
                <a:srgbClr val="FFFF00"/>
              </a:solidFill>
              <a:latin typeface="Simplified Arabic" panose="02020603050405020304" pitchFamily="18" charset="-78"/>
              <a:cs typeface="Simplified Arabic" panose="02020603050405020304" pitchFamily="18" charset="-78"/>
            </a:endParaRPr>
          </a:p>
        </p:txBody>
      </p:sp>
      <p:graphicFrame>
        <p:nvGraphicFramePr>
          <p:cNvPr id="5" name="Diagram 4"/>
          <p:cNvGraphicFramePr/>
          <p:nvPr>
            <p:extLst>
              <p:ext uri="{D42A27DB-BD31-4B8C-83A1-F6EECF244321}">
                <p14:modId xmlns:p14="http://schemas.microsoft.com/office/powerpoint/2010/main" val="1914807965"/>
              </p:ext>
            </p:extLst>
          </p:nvPr>
        </p:nvGraphicFramePr>
        <p:xfrm>
          <a:off x="304800" y="1371600"/>
          <a:ext cx="8610600" cy="518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9</a:t>
            </a:fld>
            <a:endParaRPr lang="en-US" altLang="en-US" dirty="0"/>
          </a:p>
        </p:txBody>
      </p:sp>
    </p:spTree>
    <p:extLst>
      <p:ext uri="{BB962C8B-B14F-4D97-AF65-F5344CB8AC3E}">
        <p14:creationId xmlns:p14="http://schemas.microsoft.com/office/powerpoint/2010/main" val="174941784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box(in)">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Graphic spid="5" grpId="0">
        <p:bldAsOne/>
      </p:bldGraphic>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18062</TotalTime>
  <Words>1024</Words>
  <Application>Microsoft Office PowerPoint</Application>
  <PresentationFormat>On-screen Show (4:3)</PresentationFormat>
  <Paragraphs>139</Paragraphs>
  <Slides>26</Slides>
  <Notes>1</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Concourse</vt:lpstr>
      <vt:lpstr>المدخل الى علم القانون  القاعدة القانونية: القاعدة الامرة  والقاعدة المكملة</vt:lpstr>
      <vt:lpstr>PowerPoint Presentation</vt:lpstr>
      <vt:lpstr>PowerPoint Presentation</vt:lpstr>
      <vt:lpstr>تقسيمات القاعدة القانونية </vt:lpstr>
      <vt:lpstr>القاعدة القانونية من حيث قوتها الالزامية</vt:lpstr>
      <vt:lpstr>PowerPoint Presentation</vt:lpstr>
      <vt:lpstr>PowerPoint Presentation</vt:lpstr>
      <vt:lpstr>PowerPoint Presentation</vt:lpstr>
      <vt:lpstr>اولاً : تعريف القاعدة الآمرة والقاعدة المكملة  </vt:lpstr>
      <vt:lpstr>PowerPoint Presentation</vt:lpstr>
      <vt:lpstr>PowerPoint Presentation</vt:lpstr>
      <vt:lpstr>PowerPoint Presentation</vt:lpstr>
      <vt:lpstr>PowerPoint Presentation</vt:lpstr>
      <vt:lpstr>معيار التفرقة بين القواعد الآمرة والقواعد المكملة </vt:lpstr>
      <vt:lpstr>PowerPoint Presentation</vt:lpstr>
      <vt:lpstr>PowerPoint Presentation</vt:lpstr>
      <vt:lpstr>PowerPoint Presentation</vt:lpstr>
      <vt:lpstr>ما هي المعيار المتبعة للتفرقة بين القواعد الآمرة والقواعد المكملة ؟</vt:lpstr>
      <vt:lpstr>المعيار الشكلي</vt:lpstr>
      <vt:lpstr>PowerPoint Presentation</vt:lpstr>
      <vt:lpstr>PowerPoint Presentation</vt:lpstr>
      <vt:lpstr>PowerPoint Presentation</vt:lpstr>
      <vt:lpstr>المعيار الموضوعي</vt:lpstr>
      <vt:lpstr>PowerPoint Presentation</vt:lpstr>
      <vt:lpstr>PowerPoint Presentation</vt:lpstr>
      <vt:lpstr>شكراً لحسن استماعكم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Philad</cp:lastModifiedBy>
  <cp:revision>345</cp:revision>
  <dcterms:created xsi:type="dcterms:W3CDTF">2016-01-06T11:52:01Z</dcterms:created>
  <dcterms:modified xsi:type="dcterms:W3CDTF">2019-01-31T08:23:43Z</dcterms:modified>
</cp:coreProperties>
</file>