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Override3.xml" ContentType="application/vnd.openxmlformats-officedocument.themeOverride+xml"/>
  <Override PartName="/ppt/theme/themeOverride4.xml" ContentType="application/vnd.openxmlformats-officedocument.themeOverride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0"/>
  </p:notesMasterIdLst>
  <p:sldIdLst>
    <p:sldId id="277" r:id="rId2"/>
    <p:sldId id="382" r:id="rId3"/>
    <p:sldId id="383" r:id="rId4"/>
    <p:sldId id="384" r:id="rId5"/>
    <p:sldId id="385" r:id="rId6"/>
    <p:sldId id="386" r:id="rId7"/>
    <p:sldId id="387" r:id="rId8"/>
    <p:sldId id="388" r:id="rId9"/>
    <p:sldId id="389" r:id="rId10"/>
    <p:sldId id="390" r:id="rId11"/>
    <p:sldId id="391" r:id="rId12"/>
    <p:sldId id="392" r:id="rId13"/>
    <p:sldId id="393" r:id="rId14"/>
    <p:sldId id="394" r:id="rId15"/>
    <p:sldId id="395" r:id="rId16"/>
    <p:sldId id="396" r:id="rId17"/>
    <p:sldId id="397" r:id="rId18"/>
    <p:sldId id="290" r:id="rId19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87" autoAdjust="0"/>
    <p:restoredTop sz="86441" autoAdjust="0"/>
  </p:normalViewPr>
  <p:slideViewPr>
    <p:cSldViewPr>
      <p:cViewPr varScale="1">
        <p:scale>
          <a:sx n="73" d="100"/>
          <a:sy n="73" d="100"/>
        </p:scale>
        <p:origin x="1109" y="43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446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-312"/>
    </p:cViewPr>
  </p:sorterViewPr>
  <p:notesViewPr>
    <p:cSldViewPr>
      <p:cViewPr varScale="1">
        <p:scale>
          <a:sx n="67" d="100"/>
          <a:sy n="67" d="100"/>
        </p:scale>
        <p:origin x="3120" y="77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37" Type="http://schemas.microsoft.com/office/2015/10/relationships/revisionInfo" Target="revisionInfo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763438F2-FFAF-47A5-9663-DC5DB7901D17}" type="datetimeFigureOut">
              <a:rPr lang="en-US"/>
              <a:pPr>
                <a:defRPr/>
              </a:pPr>
              <a:t>1/30/2019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  <a:cs typeface="Simplified Arabic" panose="02020603050405020304" pitchFamily="18" charset="-78"/>
              </a:defRPr>
            </a:lvl1pPr>
          </a:lstStyle>
          <a:p>
            <a:fld id="{53A078BA-11B0-4AA5-882C-B3ABA81EA047}" type="slidenum">
              <a:rPr lang="en-US" altLang="en-US" smtClean="0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93067184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A078BA-11B0-4AA5-882C-B3ABA81EA047}" type="slidenum">
              <a:rPr lang="en-US" altLang="en-US" smtClean="0"/>
              <a:pPr/>
              <a:t>2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42229552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A078BA-11B0-4AA5-882C-B3ABA81EA047}" type="slidenum">
              <a:rPr lang="en-US" altLang="en-US" smtClean="0"/>
              <a:pPr/>
              <a:t>18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4294881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3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ight Triangle 3"/>
          <p:cNvSpPr/>
          <p:nvPr/>
        </p:nvSpPr>
        <p:spPr>
          <a:xfrm>
            <a:off x="0" y="4664075"/>
            <a:ext cx="9150350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grpSp>
        <p:nvGrpSpPr>
          <p:cNvPr id="5" name="Group 15"/>
          <p:cNvGrpSpPr>
            <a:grpSpLocks/>
          </p:cNvGrpSpPr>
          <p:nvPr/>
        </p:nvGrpSpPr>
        <p:grpSpPr bwMode="auto">
          <a:xfrm>
            <a:off x="-3175" y="4953000"/>
            <a:ext cx="9147175" cy="1911350"/>
            <a:chOff x="-3765" y="4832896"/>
            <a:chExt cx="9147765" cy="2032192"/>
          </a:xfrm>
        </p:grpSpPr>
        <p:sp>
          <p:nvSpPr>
            <p:cNvPr id="6" name="Freeform 5"/>
            <p:cNvSpPr>
              <a:spLocks/>
            </p:cNvSpPr>
            <p:nvPr/>
          </p:nvSpPr>
          <p:spPr bwMode="auto">
            <a:xfrm>
              <a:off x="1687032" y="4832896"/>
              <a:ext cx="7456968" cy="51817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  <a:cs typeface="Simplified Arabic" panose="02020603050405020304" pitchFamily="18" charset="-78"/>
              </a:endParaRPr>
            </a:p>
          </p:txBody>
        </p:sp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35926" y="5135025"/>
              <a:ext cx="9108074" cy="838869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  <a:cs typeface="Simplified Arabic" panose="02020603050405020304" pitchFamily="18" charset="-78"/>
              </a:endParaRPr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cxnSp>
          <p:nvCxnSpPr>
            <p:cNvPr id="10" name="Straight Connector 9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anchor="b"/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1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F84567BF-7291-4088-81F0-CAE6AEDEC646}" type="datetime1">
              <a:rPr lang="en-US" smtClean="0"/>
              <a:t>1/30/2019</a:t>
            </a:fld>
            <a:endParaRPr lang="en-US" dirty="0"/>
          </a:p>
        </p:txBody>
      </p:sp>
      <p:sp>
        <p:nvSpPr>
          <p:cNvPr id="12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13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D6DA028E-B514-4AB6-B2EA-B51A3B5E11CF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965838522"/>
      </p:ext>
    </p:extLst>
  </p:cSld>
  <p:clrMapOvr>
    <a:masterClrMapping/>
  </p:clrMapOvr>
  <p:transition spd="slow">
    <p:push dir="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7B095A-4062-409D-9BB7-9336A138B351}" type="datetime1">
              <a:rPr lang="en-US" smtClean="0"/>
              <a:t>1/30/2019</a:t>
            </a:fld>
            <a:endParaRPr lang="en-US" dirty="0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9F4A4D9-ED05-4ACE-8A1A-B56A75B5D0D1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798441020"/>
      </p:ext>
    </p:extLst>
  </p:cSld>
  <p:clrMapOvr>
    <a:masterClrMapping/>
  </p:clrMapOvr>
  <p:transition spd="slow">
    <p:push dir="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940C57-C3D7-40D5-9077-55AAAAE9B88C}" type="datetime1">
              <a:rPr lang="en-US" smtClean="0"/>
              <a:t>1/30/2019</a:t>
            </a:fld>
            <a:endParaRPr lang="en-US" dirty="0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4F7AE81-4ABA-4122-AA68-6A9C22319880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628316200"/>
      </p:ext>
    </p:extLst>
  </p:cSld>
  <p:clrMapOvr>
    <a:masterClrMapping/>
  </p:clrMapOvr>
  <p:transition spd="slow">
    <p:push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626C4D-5EF0-4682-8A13-420A21402AAD}" type="datetime1">
              <a:rPr lang="en-US" smtClean="0"/>
              <a:t>1/30/2019</a:t>
            </a:fld>
            <a:endParaRPr lang="en-US" dirty="0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CC9CE27-4982-444C-9312-3DD47D12EDF3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547888255"/>
      </p:ext>
    </p:extLst>
  </p:cSld>
  <p:clrMapOvr>
    <a:masterClrMapping/>
  </p:clrMapOvr>
  <p:transition spd="slow">
    <p:push dir="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hevron 3"/>
          <p:cNvSpPr/>
          <p:nvPr/>
        </p:nvSpPr>
        <p:spPr>
          <a:xfrm>
            <a:off x="3636963" y="3005138"/>
            <a:ext cx="182562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5" name="Chevron 4"/>
          <p:cNvSpPr/>
          <p:nvPr/>
        </p:nvSpPr>
        <p:spPr>
          <a:xfrm>
            <a:off x="3449638" y="3005138"/>
            <a:ext cx="18415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anchor="b"/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8B28A849-DC87-40D2-A0F7-87D15FBFCB11}" type="datetime1">
              <a:rPr lang="en-US" smtClean="0"/>
              <a:t>1/30/2019</a:t>
            </a:fld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F130A3-53D0-4DA5-AFC3-BDBB5488FCCC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17720522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push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6739F6F3-BE09-4352-A336-8BDC5C9D24A8}" type="datetime1">
              <a:rPr lang="en-US" smtClean="0"/>
              <a:t>1/30/2019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712445D-6287-4F25-973C-D1263A2BE7DF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16283707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push dir="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/>
          <a:lstStyle>
            <a:lvl1pPr>
              <a:defRPr/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B6D8579B-9DA6-4506-83BE-477BDD8251B1}" type="datetime1">
              <a:rPr lang="en-US" smtClean="0"/>
              <a:t>1/30/2019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13609EC-8B2B-4DD3-B05B-EE53E6BEA5B3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50043726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push dir="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22A6678-6998-406B-852B-8170410CC5F2}" type="datetime1">
              <a:rPr lang="en-US" smtClean="0"/>
              <a:t>1/30/2019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179A3DA-7CEC-45FF-91E5-2A27438CC260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92119839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push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DE4849-3642-4675-83A4-B1ACCAC2AD9A}" type="datetime1">
              <a:rPr lang="en-US" smtClean="0"/>
              <a:t>1/30/2019</a:t>
            </a:fld>
            <a:endParaRPr lang="en-US" dirty="0"/>
          </a:p>
        </p:txBody>
      </p:sp>
      <p:sp>
        <p:nvSpPr>
          <p:cNvPr id="3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DC03BF1-4270-4B6D-84EA-FD2A929024F0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605166619"/>
      </p:ext>
    </p:extLst>
  </p:cSld>
  <p:clrMapOvr>
    <a:masterClrMapping/>
  </p:clrMapOvr>
  <p:transition spd="slow">
    <p:push dir="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86346F35-C137-4343-ADB7-2FE3A5AC456E}" type="datetime1">
              <a:rPr lang="en-US" smtClean="0"/>
              <a:t>1/30/2019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6CF19CC-F72A-450D-942A-CED7DC44845B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68578150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push dir="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4"/>
          <p:cNvSpPr>
            <a:spLocks/>
          </p:cNvSpPr>
          <p:nvPr/>
        </p:nvSpPr>
        <p:spPr bwMode="auto">
          <a:xfrm>
            <a:off x="500063" y="5945188"/>
            <a:ext cx="4940300" cy="9207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Simplified Arabic" panose="02020603050405020304" pitchFamily="18" charset="-78"/>
            </a:endParaRPr>
          </a:p>
        </p:txBody>
      </p:sp>
      <p:sp>
        <p:nvSpPr>
          <p:cNvPr id="6" name="Freeform 5"/>
          <p:cNvSpPr>
            <a:spLocks/>
          </p:cNvSpPr>
          <p:nvPr/>
        </p:nvSpPr>
        <p:spPr bwMode="auto">
          <a:xfrm>
            <a:off x="485775" y="5938838"/>
            <a:ext cx="3690938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Simplified Arabic" panose="02020603050405020304" pitchFamily="18" charset="-78"/>
            </a:endParaRPr>
          </a:p>
        </p:txBody>
      </p:sp>
      <p:sp>
        <p:nvSpPr>
          <p:cNvPr id="7" name="Right Triangle 6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Chevron 8"/>
          <p:cNvSpPr/>
          <p:nvPr/>
        </p:nvSpPr>
        <p:spPr>
          <a:xfrm>
            <a:off x="8664575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0" name="Chevron 9"/>
          <p:cNvSpPr/>
          <p:nvPr/>
        </p:nvSpPr>
        <p:spPr>
          <a:xfrm>
            <a:off x="8477250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tIns="0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en-US" noProof="0" dirty="0"/>
              <a:t>Click icon to add picture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1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E1A0D326-C9DB-4CF6-B386-1EDFBB530BF8}" type="datetime1">
              <a:rPr lang="en-US" smtClean="0"/>
              <a:t>1/30/2019</a:t>
            </a:fld>
            <a:endParaRPr lang="en-US" dirty="0"/>
          </a:p>
        </p:txBody>
      </p:sp>
      <p:sp>
        <p:nvSpPr>
          <p:cNvPr id="12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13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E1FC46B-7DE7-4DE1-B5DD-59B25234D861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98255201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push dir="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66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500063" y="5945188"/>
            <a:ext cx="4940300" cy="9207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Simplified Arabic" panose="02020603050405020304" pitchFamily="18" charset="-78"/>
            </a:endParaRPr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75" y="5938838"/>
            <a:ext cx="3690938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Simplified Arabic" panose="02020603050405020304" pitchFamily="18" charset="-78"/>
            </a:endParaRPr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033" name="Text Placeholder 29"/>
          <p:cNvSpPr>
            <a:spLocks noGrp="1"/>
          </p:cNvSpPr>
          <p:nvPr>
            <p:ph type="body" idx="1"/>
          </p:nvPr>
        </p:nvSpPr>
        <p:spPr bwMode="auto">
          <a:xfrm>
            <a:off x="457200" y="1481138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825" y="6408738"/>
            <a:ext cx="1919288" cy="365125"/>
          </a:xfrm>
          <a:prstGeom prst="rect">
            <a:avLst/>
          </a:prstGeom>
        </p:spPr>
        <p:txBody>
          <a:bodyPr vert="horz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 smtClean="0">
                <a:solidFill>
                  <a:schemeClr val="tx1"/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fld id="{6864BD5E-6002-49EF-8596-C19B27036AF1}" type="datetime1">
              <a:rPr lang="en-US" smtClean="0"/>
              <a:t>1/30/2019</a:t>
            </a:fld>
            <a:endParaRPr lang="en-US" dirty="0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79913" y="6408738"/>
            <a:ext cx="2351087" cy="365125"/>
          </a:xfrm>
          <a:prstGeom prst="rect">
            <a:avLst/>
          </a:prstGeom>
        </p:spPr>
        <p:txBody>
          <a:bodyPr vert="horz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tx1"/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113" y="6408738"/>
            <a:ext cx="366712" cy="365125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000">
                <a:latin typeface="Lucida Sans Unicode" panose="020B0602030504020204" pitchFamily="34" charset="0"/>
                <a:cs typeface="Simplified Arabic" panose="02020603050405020304" pitchFamily="18" charset="-78"/>
              </a:defRPr>
            </a:lvl1pPr>
          </a:lstStyle>
          <a:p>
            <a:fld id="{F4F7265A-0115-4F7F-9917-C4E5D848EC5A}" type="slidenum">
              <a:rPr lang="en-US" altLang="en-US" smtClean="0"/>
              <a:pPr/>
              <a:t>‹#›</a:t>
            </a:fld>
            <a:endParaRPr lang="en-US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79" r:id="rId2"/>
    <p:sldLayoutId id="2147483684" r:id="rId3"/>
    <p:sldLayoutId id="2147483685" r:id="rId4"/>
    <p:sldLayoutId id="2147483686" r:id="rId5"/>
    <p:sldLayoutId id="2147483687" r:id="rId6"/>
    <p:sldLayoutId id="2147483680" r:id="rId7"/>
    <p:sldLayoutId id="2147483688" r:id="rId8"/>
    <p:sldLayoutId id="2147483689" r:id="rId9"/>
    <p:sldLayoutId id="2147483681" r:id="rId10"/>
    <p:sldLayoutId id="2147483682" r:id="rId11"/>
  </p:sldLayoutIdLst>
  <p:transition spd="slow">
    <p:push dir="u"/>
  </p:transition>
  <p:hf hdr="0" ftr="0" dt="0"/>
  <p:txStyles>
    <p:titleStyle>
      <a:lvl1pPr algn="l" rtl="0" fontAlgn="base">
        <a:spcBef>
          <a:spcPct val="0"/>
        </a:spcBef>
        <a:spcAft>
          <a:spcPct val="0"/>
        </a:spcAft>
        <a:defRPr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anose="020B0602030504020204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anose="020B0602030504020204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anose="020B0602030504020204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anose="020B060203050402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anose="020B060203050402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anose="020B060203050402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anose="020B060203050402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anose="020B0602030504020204" pitchFamily="34" charset="0"/>
        </a:defRPr>
      </a:lvl9pPr>
      <a:extLst/>
    </p:titleStyle>
    <p:bodyStyle>
      <a:lvl1pPr marL="365125" indent="-255588" algn="l" rtl="0" fontAlgn="base">
        <a:spcBef>
          <a:spcPts val="400"/>
        </a:spcBef>
        <a:spcAft>
          <a:spcPct val="0"/>
        </a:spcAft>
        <a:buClr>
          <a:schemeClr val="accent1"/>
        </a:buClr>
        <a:buSzPct val="68000"/>
        <a:buFont typeface="Wingdings 3" panose="05040102010807070707" pitchFamily="18" charset="2"/>
        <a:buChar char=""/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0713" indent="-228600" algn="l" rtl="0" fontAlgn="base">
        <a:spcBef>
          <a:spcPts val="325"/>
        </a:spcBef>
        <a:spcAft>
          <a:spcPct val="0"/>
        </a:spcAft>
        <a:buClr>
          <a:schemeClr val="accent1"/>
        </a:buClr>
        <a:buFont typeface="Verdana" panose="020B0604030504040204" pitchFamily="34" charset="0"/>
        <a:buChar char="◦"/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8838" indent="-228600" algn="l" rtl="0" fontAlgn="base">
        <a:spcBef>
          <a:spcPts val="350"/>
        </a:spcBef>
        <a:spcAft>
          <a:spcPct val="0"/>
        </a:spcAft>
        <a:buClr>
          <a:schemeClr val="accent2"/>
        </a:buClr>
        <a:buSzPct val="100000"/>
        <a:buFont typeface="Wingdings 2" panose="05020102010507070707" pitchFamily="18" charset="2"/>
        <a:buChar char="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fontAlgn="base">
        <a:spcBef>
          <a:spcPts val="350"/>
        </a:spcBef>
        <a:spcAft>
          <a:spcPct val="0"/>
        </a:spcAft>
        <a:buClr>
          <a:schemeClr val="accent2"/>
        </a:buClr>
        <a:buFont typeface="Wingdings 2" panose="05020102010507070707" pitchFamily="18" charset="2"/>
        <a:buChar char="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fontAlgn="base">
        <a:spcBef>
          <a:spcPts val="350"/>
        </a:spcBef>
        <a:spcAft>
          <a:spcPct val="0"/>
        </a:spcAft>
        <a:buClr>
          <a:schemeClr val="accent2"/>
        </a:buClr>
        <a:buFont typeface="Wingdings 2" panose="05020102010507070707" pitchFamily="18" charset="2"/>
        <a:buChar char="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66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3"/>
          <p:cNvPicPr preferRelativeResize="0">
            <a:picLocks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24200" y="3657600"/>
            <a:ext cx="2286000" cy="2286000"/>
          </a:xfrm>
          <a:prstGeom prst="ellipse">
            <a:avLst/>
          </a:prstGeom>
          <a:ln w="9525">
            <a:solidFill>
              <a:srgbClr val="000000"/>
            </a:solidFill>
            <a:miter lim="800000"/>
            <a:headEnd/>
            <a:tailEnd/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685800" y="1295400"/>
            <a:ext cx="7772400" cy="2057400"/>
          </a:xfrm>
        </p:spPr>
        <p:txBody>
          <a:bodyPr>
            <a:normAutofit fontScale="90000"/>
          </a:bodyPr>
          <a:lstStyle/>
          <a:p>
            <a:pPr algn="ctr" rtl="1">
              <a:lnSpc>
                <a:spcPct val="200000"/>
              </a:lnSpc>
            </a:pPr>
            <a:r>
              <a:rPr lang="ar-JO" sz="4400" dirty="0" smtClean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المدخل الى علم القانون</a:t>
            </a:r>
            <a:r>
              <a:rPr lang="ar-JO" sz="3600" dirty="0" smtClean="0">
                <a:solidFill>
                  <a:schemeClr val="bg1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/>
            </a:r>
            <a:br>
              <a:rPr lang="ar-JO" sz="3600" dirty="0" smtClean="0">
                <a:solidFill>
                  <a:schemeClr val="bg1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</a:br>
            <a:r>
              <a:rPr lang="ar-JO" sz="3600" dirty="0" smtClean="0">
                <a:solidFill>
                  <a:schemeClr val="bg1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القاعدة القانونية والنظام العام </a:t>
            </a:r>
            <a:endParaRPr lang="en-US" sz="3600" dirty="0">
              <a:solidFill>
                <a:schemeClr val="bg1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DA028E-B514-4AB6-B2EA-B51A3B5E11CF}" type="slidenum">
              <a:rPr lang="en-US" altLang="en-US" smtClean="0"/>
              <a:pPr/>
              <a:t>1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34839854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533400" y="228600"/>
            <a:ext cx="8229600" cy="4525963"/>
          </a:xfrm>
        </p:spPr>
        <p:txBody>
          <a:bodyPr/>
          <a:lstStyle/>
          <a:p>
            <a:pPr marL="109537" indent="0" algn="justLow" rtl="1">
              <a:buNone/>
            </a:pPr>
            <a:r>
              <a:rPr 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4.القواعد المتعلقة بالحريات العامة: </a:t>
            </a:r>
          </a:p>
          <a:p>
            <a:pPr marL="109537" indent="0" algn="justLow" rtl="1">
              <a:buNone/>
            </a:pPr>
            <a:r>
              <a:rPr 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لقد نص الدستور الاردني على مجموعة من الحريات </a:t>
            </a:r>
            <a:r>
              <a:rPr 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والتي </a:t>
            </a:r>
            <a:r>
              <a:rPr 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تعتبر من النظام العام بحيث لا يجوز للافراد النزول عنها . </a:t>
            </a:r>
            <a:endParaRPr lang="ar-JO" sz="36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marL="109537" indent="0" algn="justLow" rtl="1">
              <a:buNone/>
            </a:pPr>
            <a:r>
              <a:rPr 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 أكد القانون المدني في مادته 47 على انه </a:t>
            </a:r>
            <a:r>
              <a:rPr 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:</a:t>
            </a:r>
            <a:r>
              <a:rPr lang="en-US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”</a:t>
            </a:r>
            <a:r>
              <a:rPr 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ليس </a:t>
            </a:r>
            <a:r>
              <a:rPr 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لأحد النزول عن حريته الشخصية ولا عن أهليته أو التعديل في أحكامها“.</a:t>
            </a:r>
          </a:p>
          <a:p>
            <a:pPr marL="109537" indent="0" algn="justLow" rtl="1">
              <a:buNone/>
            </a:pPr>
            <a:endParaRPr lang="ar-JO" sz="3600" b="1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marL="109537" indent="0" algn="justLow" rtl="1">
              <a:buNone/>
            </a:pPr>
            <a:r>
              <a:rPr 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 من الامثلة المتعلقة بالحريات: حرية الاقامة وحرية المعتقدات الدينية </a:t>
            </a:r>
            <a:r>
              <a:rPr 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وحرية </a:t>
            </a:r>
            <a:r>
              <a:rPr 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العمل </a:t>
            </a:r>
            <a:r>
              <a:rPr lang="ar-JO" sz="3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و</a:t>
            </a:r>
            <a:r>
              <a:rPr 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التعليم</a:t>
            </a:r>
            <a:r>
              <a:rPr 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.</a:t>
            </a:r>
            <a:endParaRPr lang="en-US" sz="36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3C629F20-261C-40C8-B823-D1796472EE9E}"/>
              </a:ext>
            </a:extLst>
          </p:cNvPr>
          <p:cNvPicPr preferRelativeResize="0">
            <a:picLocks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073" y="5404154"/>
            <a:ext cx="1371600" cy="1371600"/>
          </a:xfrm>
          <a:prstGeom prst="ellipse">
            <a:avLst/>
          </a:prstGeom>
          <a:ln w="9525">
            <a:solidFill>
              <a:srgbClr val="000000"/>
            </a:solidFill>
            <a:miter lim="800000"/>
            <a:headEnd/>
            <a:tailEnd/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8001000" y="6408738"/>
            <a:ext cx="1012825" cy="365125"/>
          </a:xfrm>
        </p:spPr>
        <p:txBody>
          <a:bodyPr/>
          <a:lstStyle/>
          <a:p>
            <a:pPr algn="l" rtl="1"/>
            <a:fld id="{5CC9CE27-4982-444C-9312-3DD47D12EDF3}" type="slidenum">
              <a:rPr lang="en-US" altLang="en-US" smtClean="0"/>
              <a:pPr algn="l" rtl="1"/>
              <a:t>10</a:t>
            </a:fld>
            <a:r>
              <a:rPr lang="ar-JO" altLang="en-US" dirty="0" smtClean="0"/>
              <a:t>/18</a:t>
            </a: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51170499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62844"/>
            <a:ext cx="8229600" cy="4343400"/>
          </a:xfrm>
        </p:spPr>
        <p:txBody>
          <a:bodyPr/>
          <a:lstStyle/>
          <a:p>
            <a:pPr marL="109537" indent="0" algn="justLow" rtl="1">
              <a:buNone/>
            </a:pPr>
            <a:r>
              <a:rPr 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ان فكرة النظام العام تمتد لتشمل كافة العلاقات التي تنشأ و المحكومة بالقانون الخاص، و تشمل روابط الاحوال الشخصية والاحوال العينية.</a:t>
            </a:r>
          </a:p>
          <a:p>
            <a:pPr marL="109537" indent="0" algn="justLow" rtl="1">
              <a:buNone/>
            </a:pPr>
            <a:endParaRPr lang="ar-JO" sz="3600" b="1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marL="109537" indent="0" algn="justLow" rtl="1">
              <a:buNone/>
            </a:pPr>
            <a:r>
              <a:rPr 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اولاً روابط الاحوال الشخصية:</a:t>
            </a:r>
          </a:p>
          <a:p>
            <a:pPr marL="109537" indent="0" algn="justLow" rtl="1">
              <a:buNone/>
            </a:pPr>
            <a:r>
              <a:rPr 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و هذه الروابط اما ان تشمل حالة الشخص الفرد وأهليته، او من حيث كونه عضواً في أسرة.</a:t>
            </a:r>
          </a:p>
          <a:p>
            <a:pPr marL="109537" indent="0" algn="justLow" rtl="1">
              <a:buNone/>
            </a:pPr>
            <a:endParaRPr lang="ar-JO" sz="3600" b="1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marL="109537" indent="0" algn="justLow" rtl="1">
              <a:buNone/>
            </a:pPr>
            <a:endParaRPr lang="ar-JO" sz="3600" b="1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marL="109537" indent="0" algn="justLow" rtl="1">
              <a:buNone/>
            </a:pPr>
            <a:endParaRPr lang="ar-JO" sz="3600" b="1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0" indent="0" algn="ctr" rtl="1">
              <a:buFont typeface="Arial" panose="020B0604020202020204" pitchFamily="34" charset="0"/>
              <a:buNone/>
            </a:pPr>
            <a:r>
              <a:rPr lang="ar-JO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التطبيقات في نطاق القانون الخاص</a:t>
            </a:r>
            <a:endParaRPr lang="en-US" sz="3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3C629F20-261C-40C8-B823-D1796472EE9E}"/>
              </a:ext>
            </a:extLst>
          </p:cNvPr>
          <p:cNvPicPr preferRelativeResize="0">
            <a:picLocks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073" y="5404154"/>
            <a:ext cx="1371600" cy="1371600"/>
          </a:xfrm>
          <a:prstGeom prst="ellipse">
            <a:avLst/>
          </a:prstGeom>
          <a:ln w="9525">
            <a:solidFill>
              <a:srgbClr val="000000"/>
            </a:solidFill>
            <a:miter lim="800000"/>
            <a:headEnd/>
            <a:tailEnd/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458200" y="6408738"/>
            <a:ext cx="555625" cy="365125"/>
          </a:xfrm>
        </p:spPr>
        <p:txBody>
          <a:bodyPr/>
          <a:lstStyle/>
          <a:p>
            <a:pPr algn="l" rtl="1"/>
            <a:fld id="{5CC9CE27-4982-444C-9312-3DD47D12EDF3}" type="slidenum">
              <a:rPr lang="en-US" altLang="en-US" smtClean="0"/>
              <a:pPr algn="l" rtl="1"/>
              <a:t>11</a:t>
            </a:fld>
            <a:r>
              <a:rPr lang="ar-JO" altLang="en-US" dirty="0" smtClean="0"/>
              <a:t>/18</a:t>
            </a: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4740313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428148"/>
            <a:ext cx="8229600" cy="4525963"/>
          </a:xfrm>
        </p:spPr>
        <p:txBody>
          <a:bodyPr>
            <a:normAutofit fontScale="92500" lnSpcReduction="10000"/>
          </a:bodyPr>
          <a:lstStyle/>
          <a:p>
            <a:pPr marL="109537" indent="0" algn="justLow" rtl="1">
              <a:buNone/>
            </a:pPr>
            <a:r>
              <a:rPr 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اما فيما يتعلق بالحالة المدنية للشخص، فانه يقع </a:t>
            </a:r>
            <a:r>
              <a:rPr lang="ar-JO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باطلاً</a:t>
            </a:r>
            <a:r>
              <a:rPr 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 كل اتفاق يقصد به تعديل الاحكام المتعلقة بالجنسية او تغير الاسم ، حيث انه لا يقصد من وراء ذلك حماية الشخص نفسه بل يمتد ليشمل حماية الجماعة التي ينتمي لها ذلك الشخص.</a:t>
            </a:r>
          </a:p>
          <a:p>
            <a:pPr marL="109537" indent="0" algn="justLow" rtl="1">
              <a:buNone/>
            </a:pPr>
            <a:endParaRPr lang="ar-JO" sz="3600" b="1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marL="109537" indent="0" algn="justLow" rtl="1">
              <a:buNone/>
            </a:pPr>
            <a:r>
              <a:rPr 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بالاضافة لما سبق، فان قواعد الاهلية متعلقة بالنظام العام فلا يجور الاتفاق على تعديل الاحكام المنظة لها او النزول عنها.</a:t>
            </a:r>
            <a:endParaRPr lang="en-US" sz="36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indent="0" algn="justLow" rtl="1">
              <a:buFont typeface="Arial" panose="020B0604020202020204" pitchFamily="34" charset="0"/>
              <a:buNone/>
            </a:pPr>
            <a:endParaRPr lang="en-US" sz="36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3C629F20-261C-40C8-B823-D1796472EE9E}"/>
              </a:ext>
            </a:extLst>
          </p:cNvPr>
          <p:cNvPicPr preferRelativeResize="0">
            <a:picLocks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073" y="5404154"/>
            <a:ext cx="1371600" cy="1371600"/>
          </a:xfrm>
          <a:prstGeom prst="ellipse">
            <a:avLst/>
          </a:prstGeom>
          <a:ln w="9525">
            <a:solidFill>
              <a:srgbClr val="000000"/>
            </a:solidFill>
            <a:miter lim="800000"/>
            <a:headEnd/>
            <a:tailEnd/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458200" y="6408738"/>
            <a:ext cx="555625" cy="365125"/>
          </a:xfrm>
        </p:spPr>
        <p:txBody>
          <a:bodyPr/>
          <a:lstStyle/>
          <a:p>
            <a:pPr algn="l" rtl="1"/>
            <a:fld id="{5CC9CE27-4982-444C-9312-3DD47D12EDF3}" type="slidenum">
              <a:rPr lang="en-US" altLang="en-US" smtClean="0"/>
              <a:pPr algn="l" rtl="1"/>
              <a:t>12</a:t>
            </a:fld>
            <a:r>
              <a:rPr lang="ar-JO" altLang="en-US" dirty="0" smtClean="0"/>
              <a:t>/18</a:t>
            </a: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413566228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124267"/>
            <a:ext cx="8229600" cy="4525963"/>
          </a:xfrm>
        </p:spPr>
        <p:txBody>
          <a:bodyPr>
            <a:normAutofit/>
          </a:bodyPr>
          <a:lstStyle/>
          <a:p>
            <a:pPr marL="109537" indent="0" algn="justLow" rtl="1">
              <a:buNone/>
            </a:pPr>
            <a:r>
              <a:rPr 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اما على نطاق الاسرة ، فان العلاقة الزوجية من العلاقات المقدسة في المجتمع و لذلك اعتبرت الخقوق و الواجبات الزوجية من النظام العام.</a:t>
            </a:r>
          </a:p>
          <a:p>
            <a:pPr marL="109537" indent="0" algn="justLow" rtl="1">
              <a:buNone/>
            </a:pPr>
            <a:endParaRPr lang="ar-JO" sz="3600" b="1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marL="109537" indent="0" algn="justLow" rtl="1">
              <a:buNone/>
            </a:pPr>
            <a:r>
              <a:rPr 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كما و يعتبر من النظام العام السلطة الابوية فلا يجوز الاتفاق مقدماً على التزام الاب بطريقة معينة لتربية الاولاد .</a:t>
            </a:r>
            <a:endParaRPr lang="en-US" sz="36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indent="0" algn="justLow" rtl="1">
              <a:buFont typeface="Arial" panose="020B0604020202020204" pitchFamily="34" charset="0"/>
              <a:buNone/>
            </a:pPr>
            <a:endParaRPr lang="en-US" sz="36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3C629F20-261C-40C8-B823-D1796472EE9E}"/>
              </a:ext>
            </a:extLst>
          </p:cNvPr>
          <p:cNvPicPr preferRelativeResize="0">
            <a:picLocks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073" y="5404154"/>
            <a:ext cx="1371600" cy="1371600"/>
          </a:xfrm>
          <a:prstGeom prst="ellipse">
            <a:avLst/>
          </a:prstGeom>
          <a:ln w="9525">
            <a:solidFill>
              <a:srgbClr val="000000"/>
            </a:solidFill>
            <a:miter lim="800000"/>
            <a:headEnd/>
            <a:tailEnd/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458200" y="6408738"/>
            <a:ext cx="555625" cy="365125"/>
          </a:xfrm>
        </p:spPr>
        <p:txBody>
          <a:bodyPr/>
          <a:lstStyle/>
          <a:p>
            <a:pPr algn="l" rtl="1"/>
            <a:fld id="{5CC9CE27-4982-444C-9312-3DD47D12EDF3}" type="slidenum">
              <a:rPr lang="en-US" altLang="en-US" smtClean="0"/>
              <a:pPr algn="l" rtl="1"/>
              <a:t>13</a:t>
            </a:fld>
            <a:r>
              <a:rPr lang="ar-JO" altLang="en-US" dirty="0" smtClean="0"/>
              <a:t>/18</a:t>
            </a: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68037094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791200"/>
          </a:xfrm>
        </p:spPr>
        <p:txBody>
          <a:bodyPr/>
          <a:lstStyle/>
          <a:p>
            <a:pPr marL="109537" indent="0" algn="justLow" rtl="1">
              <a:buNone/>
            </a:pPr>
            <a:r>
              <a:rPr 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ثانياً: قواعد الاحوال العينية:</a:t>
            </a:r>
          </a:p>
          <a:p>
            <a:pPr marL="109537" indent="0" algn="justLow" rtl="1">
              <a:buNone/>
            </a:pPr>
            <a:endParaRPr lang="ar-JO" sz="3600" b="1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marL="109537" indent="0" algn="justLow" rtl="1">
              <a:buNone/>
            </a:pPr>
            <a:r>
              <a:rPr 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 هي تلك القواعد المتعلقة بروابط الفرد بغيره من الافراد من حيث المال.</a:t>
            </a:r>
          </a:p>
          <a:p>
            <a:pPr marL="109537" indent="0" algn="justLow" rtl="1">
              <a:buNone/>
            </a:pPr>
            <a:r>
              <a:rPr 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تشمل القواعد التي تضع قيوداً على حرية تداول الاموال والقواعد التي تحمي الطرف الضعيف في التصرفات ، بحيث يقع باطلاً كل اتفاق من شأنه مخالفة قواعد قانون العمل والتي تحمي حقوق العامل.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indent="0" algn="justLow" rtl="1">
              <a:buFont typeface="Arial" panose="020B0604020202020204" pitchFamily="34" charset="0"/>
              <a:buNone/>
            </a:pPr>
            <a:endParaRPr lang="en-US" sz="36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3C629F20-261C-40C8-B823-D1796472EE9E}"/>
              </a:ext>
            </a:extLst>
          </p:cNvPr>
          <p:cNvPicPr preferRelativeResize="0">
            <a:picLocks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073" y="5404154"/>
            <a:ext cx="1371600" cy="1371600"/>
          </a:xfrm>
          <a:prstGeom prst="ellipse">
            <a:avLst/>
          </a:prstGeom>
          <a:ln w="9525">
            <a:solidFill>
              <a:srgbClr val="000000"/>
            </a:solidFill>
            <a:miter lim="800000"/>
            <a:headEnd/>
            <a:tailEnd/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382000" y="6408738"/>
            <a:ext cx="631825" cy="365125"/>
          </a:xfrm>
        </p:spPr>
        <p:txBody>
          <a:bodyPr/>
          <a:lstStyle/>
          <a:p>
            <a:pPr algn="l" rtl="1"/>
            <a:fld id="{5CC9CE27-4982-444C-9312-3DD47D12EDF3}" type="slidenum">
              <a:rPr lang="en-US" altLang="en-US" smtClean="0"/>
              <a:pPr algn="l" rtl="1"/>
              <a:t>14</a:t>
            </a:fld>
            <a:r>
              <a:rPr lang="ar-JO" altLang="en-US" dirty="0" smtClean="0"/>
              <a:t>/18</a:t>
            </a: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428112655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09600" y="1295400"/>
            <a:ext cx="8229600" cy="3873691"/>
          </a:xfrm>
        </p:spPr>
        <p:txBody>
          <a:bodyPr/>
          <a:lstStyle/>
          <a:p>
            <a:pPr marL="109537" indent="0" algn="justLow" rtl="1">
              <a:buNone/>
            </a:pPr>
            <a:r>
              <a:rPr 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ان تحديد التعريف الخاص بالآداب ليس بأسهل من حالة وضع تعريف للنظام العام.</a:t>
            </a:r>
          </a:p>
          <a:p>
            <a:pPr marL="109537" indent="0" algn="justLow" rtl="1">
              <a:buNone/>
            </a:pPr>
            <a:endParaRPr lang="ar-JO" sz="3600" b="1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marL="109537" indent="0" algn="justLow" rtl="1">
              <a:buNone/>
            </a:pPr>
            <a:r>
              <a:rPr 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و عليه فان انسب طريقة في تحديد التعريف هو النظر الى الآداب كفكرة .</a:t>
            </a:r>
          </a:p>
          <a:p>
            <a:pPr marL="109537" indent="0" algn="justLow" rtl="1">
              <a:buNone/>
            </a:pPr>
            <a:endParaRPr lang="ar-JO" sz="3600" b="1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marL="109537" indent="0" algn="justLow" rtl="1">
              <a:buNone/>
            </a:pPr>
            <a:r>
              <a:rPr 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فكرة الآداب تقوم على تقدير الرأي العام و ما يتأثر به من عوامل أخلاقية واجتماعية </a:t>
            </a:r>
            <a:endParaRPr lang="en-US" sz="36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458200" cy="1143000"/>
          </a:xfrm>
        </p:spPr>
        <p:txBody>
          <a:bodyPr/>
          <a:lstStyle/>
          <a:p>
            <a:pPr marL="0" indent="0" algn="ctr" rtl="1">
              <a:buFont typeface="Arial" panose="020B0604020202020204" pitchFamily="34" charset="0"/>
              <a:buNone/>
            </a:pPr>
            <a:r>
              <a:rPr lang="ar-JO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ثانياً: الآداب</a:t>
            </a:r>
            <a:endParaRPr lang="en-US" sz="3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3C629F20-261C-40C8-B823-D1796472EE9E}"/>
              </a:ext>
            </a:extLst>
          </p:cNvPr>
          <p:cNvPicPr preferRelativeResize="0">
            <a:picLocks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073" y="5404154"/>
            <a:ext cx="1371600" cy="1371600"/>
          </a:xfrm>
          <a:prstGeom prst="ellipse">
            <a:avLst/>
          </a:prstGeom>
          <a:ln w="9525">
            <a:solidFill>
              <a:srgbClr val="000000"/>
            </a:solidFill>
            <a:miter lim="800000"/>
            <a:headEnd/>
            <a:tailEnd/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153400" y="6408738"/>
            <a:ext cx="860425" cy="365125"/>
          </a:xfrm>
        </p:spPr>
        <p:txBody>
          <a:bodyPr/>
          <a:lstStyle/>
          <a:p>
            <a:pPr algn="l" rtl="1"/>
            <a:fld id="{5CC9CE27-4982-444C-9312-3DD47D12EDF3}" type="slidenum">
              <a:rPr lang="en-US" altLang="en-US" smtClean="0"/>
              <a:pPr algn="l" rtl="1"/>
              <a:t>15</a:t>
            </a:fld>
            <a:r>
              <a:rPr lang="ar-JO" altLang="en-US" dirty="0" smtClean="0"/>
              <a:t>/18</a:t>
            </a: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83812858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3949891"/>
          </a:xfrm>
        </p:spPr>
        <p:txBody>
          <a:bodyPr/>
          <a:lstStyle/>
          <a:p>
            <a:pPr marL="109537" indent="0" algn="justLow" rtl="1">
              <a:buNone/>
            </a:pPr>
            <a:r>
              <a:rPr 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ان فكرة الآداب تتأثر بالمعتقدات الدينية السائدة داخل المجتمع بالاضافة الى العادات والتقاليد والاعراف.</a:t>
            </a:r>
          </a:p>
          <a:p>
            <a:pPr marL="109537" indent="0" algn="justLow" rtl="1">
              <a:buNone/>
            </a:pPr>
            <a:endParaRPr lang="ar-JO" sz="3600" b="1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marL="109537" indent="0" algn="justLow" rtl="1">
              <a:buNone/>
            </a:pPr>
            <a:r>
              <a:rPr 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و عليه فالآداب يختلف من دولة لدولة ومن زمن لآخر و من جماعة لأخرى. من الامثلة على الاتفاقيات ال</a:t>
            </a:r>
            <a:r>
              <a:rPr lang="ar-JO" sz="3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م</a:t>
            </a:r>
            <a:r>
              <a:rPr 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خالفة للآداب : الاتفاقيات المتعلقة باستغلال دور القمار.</a:t>
            </a:r>
            <a:endParaRPr lang="en-US" sz="36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indent="0" algn="justLow" rtl="1">
              <a:buFont typeface="Arial" panose="020B0604020202020204" pitchFamily="34" charset="0"/>
              <a:buNone/>
            </a:pPr>
            <a:endParaRPr lang="en-US" sz="36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3C629F20-261C-40C8-B823-D1796472EE9E}"/>
              </a:ext>
            </a:extLst>
          </p:cNvPr>
          <p:cNvPicPr preferRelativeResize="0">
            <a:picLocks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073" y="5404154"/>
            <a:ext cx="1371600" cy="1371600"/>
          </a:xfrm>
          <a:prstGeom prst="ellipse">
            <a:avLst/>
          </a:prstGeom>
          <a:ln w="9525">
            <a:solidFill>
              <a:srgbClr val="000000"/>
            </a:solidFill>
            <a:miter lim="800000"/>
            <a:headEnd/>
            <a:tailEnd/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305800" y="6408738"/>
            <a:ext cx="708025" cy="365125"/>
          </a:xfrm>
        </p:spPr>
        <p:txBody>
          <a:bodyPr/>
          <a:lstStyle/>
          <a:p>
            <a:pPr algn="l" rtl="1"/>
            <a:fld id="{5CC9CE27-4982-444C-9312-3DD47D12EDF3}" type="slidenum">
              <a:rPr lang="en-US" altLang="en-US" smtClean="0"/>
              <a:pPr algn="l" rtl="1"/>
              <a:t>16</a:t>
            </a:fld>
            <a:r>
              <a:rPr lang="ar-JO" altLang="en-US" dirty="0" smtClean="0"/>
              <a:t>/18</a:t>
            </a: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92216742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67710" y="1295400"/>
            <a:ext cx="8229600" cy="3873691"/>
          </a:xfrm>
        </p:spPr>
        <p:txBody>
          <a:bodyPr/>
          <a:lstStyle/>
          <a:p>
            <a:pPr marL="109537" indent="0" algn="justLow" rtl="1">
              <a:buNone/>
            </a:pPr>
            <a:r>
              <a:rPr 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يلعب القضاء دوراً هاماً في تقدير مدى توافق الروابط الاجتماعية مع النظام العام و الآداب.</a:t>
            </a:r>
          </a:p>
          <a:p>
            <a:pPr marL="109537" indent="0" algn="justLow" rtl="1">
              <a:buNone/>
            </a:pPr>
            <a:endParaRPr lang="ar-JO" sz="3600" b="1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marL="109537" indent="0" algn="justLow" rtl="1">
              <a:buNone/>
            </a:pPr>
            <a:r>
              <a:rPr 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عند النظر في مسألة معينية و تقدير مدى توافقها مع النظام العام و الآداب ، فان القاضي لا يرجع في ذلك الى أفكاره و مبادئه الخاصة و انما الى الرأي العام في المجتمع الذي ينتمي اليه.</a:t>
            </a:r>
          </a:p>
          <a:p>
            <a:pPr algn="ctr" rtl="1">
              <a:buNone/>
            </a:pPr>
            <a:r>
              <a:rPr lang="ar-JO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***</a:t>
            </a:r>
            <a:endParaRPr lang="en-US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indent="0" algn="justLow" rtl="1">
              <a:buFont typeface="Arial" panose="020B0604020202020204" pitchFamily="34" charset="0"/>
              <a:buNone/>
            </a:pPr>
            <a:endParaRPr lang="en-US" sz="36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3C629F20-261C-40C8-B823-D1796472EE9E}"/>
              </a:ext>
            </a:extLst>
          </p:cNvPr>
          <p:cNvPicPr preferRelativeResize="0">
            <a:picLocks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073" y="5404154"/>
            <a:ext cx="1371600" cy="1371600"/>
          </a:xfrm>
          <a:prstGeom prst="ellipse">
            <a:avLst/>
          </a:prstGeom>
          <a:ln w="9525">
            <a:solidFill>
              <a:srgbClr val="000000"/>
            </a:solidFill>
            <a:miter lim="800000"/>
            <a:headEnd/>
            <a:tailEnd/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229600" y="6408738"/>
            <a:ext cx="784225" cy="365125"/>
          </a:xfrm>
        </p:spPr>
        <p:txBody>
          <a:bodyPr/>
          <a:lstStyle/>
          <a:p>
            <a:fld id="{5CC9CE27-4982-444C-9312-3DD47D12EDF3}" type="slidenum">
              <a:rPr lang="en-US" altLang="en-US" smtClean="0"/>
              <a:pPr/>
              <a:t>17</a:t>
            </a:fld>
            <a:r>
              <a:rPr lang="en-US" altLang="en-US" dirty="0" smtClean="0"/>
              <a:t>/18</a:t>
            </a: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04947867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0" y="990600"/>
            <a:ext cx="8991600" cy="1676400"/>
          </a:xfrm>
        </p:spPr>
        <p:txBody>
          <a:bodyPr>
            <a:normAutofit/>
          </a:bodyPr>
          <a:lstStyle/>
          <a:p>
            <a:pPr algn="ctr" rtl="1">
              <a:lnSpc>
                <a:spcPct val="150000"/>
              </a:lnSpc>
              <a:defRPr/>
            </a:pPr>
            <a:r>
              <a:rPr lang="ar-JO" sz="3600" dirty="0" smtClean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شكراً لحسن استماعكم</a:t>
            </a:r>
            <a:endParaRPr lang="en-US" sz="3600" dirty="0">
              <a:solidFill>
                <a:srgbClr val="FFFF00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pic>
        <p:nvPicPr>
          <p:cNvPr id="5" name="Content Placeholder 3"/>
          <p:cNvPicPr preferRelativeResize="0">
            <a:picLocks noGrp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8190" y="2720309"/>
            <a:ext cx="2047619" cy="2047619"/>
          </a:xfrm>
          <a:prstGeom prst="ellipse">
            <a:avLst/>
          </a:prstGeom>
          <a:ln w="9525">
            <a:solidFill>
              <a:srgbClr val="000000"/>
            </a:solidFill>
            <a:miter lim="800000"/>
            <a:headEnd/>
            <a:tailEnd/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C9CE27-4982-444C-9312-3DD47D12EDF3}" type="slidenum">
              <a:rPr lang="en-US" altLang="en-US" smtClean="0"/>
              <a:pPr/>
              <a:t>18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69312693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endParaRPr lang="en-US" sz="3600" dirty="0"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3C629F20-261C-40C8-B823-D1796472EE9E}"/>
              </a:ext>
            </a:extLst>
          </p:cNvPr>
          <p:cNvPicPr preferRelativeResize="0">
            <a:picLocks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073" y="5404154"/>
            <a:ext cx="1371600" cy="1371600"/>
          </a:xfrm>
          <a:prstGeom prst="ellipse">
            <a:avLst/>
          </a:prstGeom>
          <a:ln w="9525">
            <a:solidFill>
              <a:srgbClr val="000000"/>
            </a:solidFill>
            <a:miter lim="800000"/>
            <a:headEnd/>
            <a:tailEnd/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Content Placeholder 2"/>
          <p:cNvPicPr>
            <a:picLocks noGrp="1" noChangeAspect="1"/>
          </p:cNvPicPr>
          <p:nvPr>
            <p:ph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8800" y="1752600"/>
            <a:ext cx="6349206" cy="3796825"/>
          </a:xfrm>
        </p:spPr>
      </p:pic>
      <p:sp>
        <p:nvSpPr>
          <p:cNvPr id="7" name="TextBox 6"/>
          <p:cNvSpPr txBox="1"/>
          <p:nvPr/>
        </p:nvSpPr>
        <p:spPr>
          <a:xfrm>
            <a:off x="2133600" y="2362200"/>
            <a:ext cx="55626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JO" sz="3600" dirty="0" smtClean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ما المقصود بالنظام العام و الآداب؟</a:t>
            </a:r>
          </a:p>
          <a:p>
            <a:pPr algn="just" rtl="1"/>
            <a:r>
              <a:rPr lang="ar-JO" sz="3600" dirty="0" smtClean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وهل مفهوم النظام العام واحد في كل الدول؟</a:t>
            </a:r>
          </a:p>
          <a:p>
            <a:pPr algn="r" rtl="1"/>
            <a:endParaRPr lang="en-US" sz="3600" dirty="0">
              <a:solidFill>
                <a:srgbClr val="FFFF00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8382000" y="6408738"/>
            <a:ext cx="631825" cy="365125"/>
          </a:xfrm>
        </p:spPr>
        <p:txBody>
          <a:bodyPr/>
          <a:lstStyle/>
          <a:p>
            <a:pPr algn="l" rtl="1"/>
            <a:fld id="{5CC9CE27-4982-444C-9312-3DD47D12EDF3}" type="slidenum">
              <a:rPr lang="en-US" altLang="en-US" smtClean="0"/>
              <a:pPr algn="l" rtl="1"/>
              <a:t>2</a:t>
            </a:fld>
            <a:r>
              <a:rPr lang="ar-JO" altLang="en-US" dirty="0" smtClean="0"/>
              <a:t>/18</a:t>
            </a: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16646846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3949891"/>
          </a:xfrm>
        </p:spPr>
        <p:txBody>
          <a:bodyPr/>
          <a:lstStyle/>
          <a:p>
            <a:pPr marL="109537" indent="0" algn="justLow" rtl="1">
              <a:buNone/>
            </a:pPr>
            <a:r>
              <a:rPr 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يعتبر  تعريف النظام العام من الامور المثيرة للجدل في الفقه و تختلف باختلاف الزاوية التي يتم النظر من خلالها للنظام العام.</a:t>
            </a:r>
          </a:p>
          <a:p>
            <a:pPr marL="109537" indent="0" algn="justLow" rtl="1">
              <a:buNone/>
            </a:pPr>
            <a:endParaRPr lang="ar-JO" sz="3600" b="1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marL="109537" indent="0" algn="justLow" rtl="1">
              <a:buNone/>
            </a:pPr>
            <a:r>
              <a:rPr 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نتيجة لذلك كان تحديد فكرة النظام العام على وجه دقيق صعب نتيجة لتعدد التعاريف .</a:t>
            </a:r>
          </a:p>
          <a:p>
            <a:pPr marL="109537" indent="0" algn="justLow" rtl="1">
              <a:buNone/>
            </a:pPr>
            <a:endParaRPr lang="ar-JO" sz="3600" b="1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marL="109537" indent="0" algn="justLow" rtl="1">
              <a:buNone/>
            </a:pPr>
            <a:endParaRPr lang="en-US" sz="36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533400" y="609600"/>
            <a:ext cx="8382000" cy="1143000"/>
          </a:xfrm>
        </p:spPr>
        <p:txBody>
          <a:bodyPr>
            <a:normAutofit/>
          </a:bodyPr>
          <a:lstStyle/>
          <a:p>
            <a:pPr algn="ctr" rtl="1"/>
            <a:r>
              <a:rPr lang="ar-JO" sz="3600" dirty="0" smtClean="0">
                <a:solidFill>
                  <a:schemeClr val="bg1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أولاً: النظام العام</a:t>
            </a:r>
            <a:endParaRPr lang="en-US" sz="3600" dirty="0">
              <a:solidFill>
                <a:schemeClr val="bg1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3C629F20-261C-40C8-B823-D1796472EE9E}"/>
              </a:ext>
            </a:extLst>
          </p:cNvPr>
          <p:cNvPicPr preferRelativeResize="0">
            <a:picLocks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073" y="5404154"/>
            <a:ext cx="1371600" cy="1371600"/>
          </a:xfrm>
          <a:prstGeom prst="ellipse">
            <a:avLst/>
          </a:prstGeom>
          <a:ln w="9525">
            <a:solidFill>
              <a:srgbClr val="000000"/>
            </a:solidFill>
            <a:miter lim="800000"/>
            <a:headEnd/>
            <a:tailEnd/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382000" y="6408738"/>
            <a:ext cx="631825" cy="365125"/>
          </a:xfrm>
        </p:spPr>
        <p:txBody>
          <a:bodyPr/>
          <a:lstStyle/>
          <a:p>
            <a:r>
              <a:rPr lang="ar-JO" altLang="en-US" dirty="0" smtClean="0"/>
              <a:t>3/18</a:t>
            </a: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17687339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09600" y="381000"/>
            <a:ext cx="8229600" cy="3873691"/>
          </a:xfrm>
        </p:spPr>
        <p:txBody>
          <a:bodyPr/>
          <a:lstStyle/>
          <a:p>
            <a:pPr marL="109537" indent="0" algn="justLow" rtl="1">
              <a:buNone/>
            </a:pPr>
            <a:r>
              <a:rPr 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ان النظام العام اساسه فكرة المصلحة العامة داخل الدولة سواء أكانت اجتماعية ام اقتصادية ام سياسية ام غيرها.</a:t>
            </a:r>
          </a:p>
          <a:p>
            <a:pPr marL="109537" indent="0" algn="justLow" rtl="1">
              <a:buNone/>
            </a:pPr>
            <a:endParaRPr lang="ar-JO" sz="3600" b="1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marL="109537" indent="0" algn="justLow" rtl="1">
              <a:buNone/>
            </a:pPr>
            <a:r>
              <a:rPr 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فكرة المصلحة العامة تختلف من دولة </a:t>
            </a:r>
            <a:r>
              <a:rPr lang="ar-JO" sz="3600" b="1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لاخرى</a:t>
            </a:r>
            <a:r>
              <a:rPr 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 ومن زمن </a:t>
            </a:r>
            <a:r>
              <a:rPr lang="ar-JO" sz="3600" b="1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لاخر</a:t>
            </a:r>
            <a:r>
              <a:rPr 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 ، فالنظام </a:t>
            </a:r>
            <a:r>
              <a:rPr 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العام فكرة متغيرة ، مثال ذلك مسألة تعدد الزوجات و مسألة الرق.</a:t>
            </a:r>
            <a:endParaRPr lang="en-US" sz="36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3C629F20-261C-40C8-B823-D1796472EE9E}"/>
              </a:ext>
            </a:extLst>
          </p:cNvPr>
          <p:cNvPicPr preferRelativeResize="0">
            <a:picLocks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073" y="5404154"/>
            <a:ext cx="1371600" cy="1371600"/>
          </a:xfrm>
          <a:prstGeom prst="ellipse">
            <a:avLst/>
          </a:prstGeom>
          <a:ln w="9525">
            <a:solidFill>
              <a:srgbClr val="000000"/>
            </a:solidFill>
            <a:miter lim="800000"/>
            <a:headEnd/>
            <a:tailEnd/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8305800" y="6408738"/>
            <a:ext cx="708025" cy="365125"/>
          </a:xfrm>
        </p:spPr>
        <p:txBody>
          <a:bodyPr/>
          <a:lstStyle/>
          <a:p>
            <a:r>
              <a:rPr lang="ar-JO" altLang="en-US" dirty="0" smtClean="0"/>
              <a:t>/18</a:t>
            </a:r>
            <a:fld id="{5CC9CE27-4982-444C-9312-3DD47D12EDF3}" type="slidenum">
              <a:rPr lang="en-US" altLang="en-US" smtClean="0"/>
              <a:pPr/>
              <a:t>4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74425818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506412" y="1417638"/>
            <a:ext cx="8229600" cy="4525963"/>
          </a:xfrm>
        </p:spPr>
        <p:txBody>
          <a:bodyPr/>
          <a:lstStyle/>
          <a:p>
            <a:pPr marL="109537" indent="0" algn="justLow" rtl="1">
              <a:buNone/>
            </a:pPr>
            <a:endParaRPr lang="ar-JO" sz="3600" b="1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marL="109537" indent="0" algn="justLow" rtl="1">
              <a:buNone/>
            </a:pPr>
            <a:r>
              <a:rPr 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لغايات فهم فكرة النظام العام بشكل </a:t>
            </a:r>
            <a:r>
              <a:rPr 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واضح، </a:t>
            </a:r>
            <a:r>
              <a:rPr 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فان الاجدر بنا ان نتطرق الى تطبيقات النظام العام في القانون العام والخاص.</a:t>
            </a:r>
            <a:endParaRPr lang="en-US" sz="3600" b="1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marL="109537" indent="0" algn="justLow" rtl="1">
              <a:buNone/>
            </a:pPr>
            <a:r>
              <a:rPr 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لابد من التنويه على أن ما سيتم ذكره هو على سبيل المثال لا الحصر.</a:t>
            </a:r>
          </a:p>
          <a:p>
            <a:pPr marL="109537" indent="0" algn="justLow" rtl="1">
              <a:buNone/>
            </a:pPr>
            <a:endParaRPr lang="en-US" sz="36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indent="0" algn="justLow" rtl="1">
              <a:buFont typeface="Arial" panose="020B0604020202020204" pitchFamily="34" charset="0"/>
              <a:buNone/>
            </a:pPr>
            <a:endParaRPr lang="en-US" sz="36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3C629F20-261C-40C8-B823-D1796472EE9E}"/>
              </a:ext>
            </a:extLst>
          </p:cNvPr>
          <p:cNvPicPr preferRelativeResize="0">
            <a:picLocks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073" y="5404154"/>
            <a:ext cx="1371600" cy="1371600"/>
          </a:xfrm>
          <a:prstGeom prst="ellipse">
            <a:avLst/>
          </a:prstGeom>
          <a:ln w="9525">
            <a:solidFill>
              <a:srgbClr val="000000"/>
            </a:solidFill>
            <a:miter lim="800000"/>
            <a:headEnd/>
            <a:tailEnd/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458200" y="6408738"/>
            <a:ext cx="555625" cy="365125"/>
          </a:xfrm>
        </p:spPr>
        <p:txBody>
          <a:bodyPr/>
          <a:lstStyle/>
          <a:p>
            <a:pPr algn="l" rtl="1"/>
            <a:fld id="{5CC9CE27-4982-444C-9312-3DD47D12EDF3}" type="slidenum">
              <a:rPr lang="en-US" altLang="en-US" smtClean="0"/>
              <a:pPr algn="l" rtl="1"/>
              <a:t>5</a:t>
            </a:fld>
            <a:r>
              <a:rPr lang="ar-JO" altLang="en-US" dirty="0" smtClean="0"/>
              <a:t>/18</a:t>
            </a: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54980034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209799" y="762000"/>
            <a:ext cx="6776673" cy="5487875"/>
          </a:xfrm>
        </p:spPr>
        <p:txBody>
          <a:bodyPr>
            <a:normAutofit fontScale="92500"/>
          </a:bodyPr>
          <a:lstStyle/>
          <a:p>
            <a:pPr marL="109537" indent="0" algn="justLow" rtl="1">
              <a:buNone/>
            </a:pPr>
            <a:r>
              <a:rPr lang="ar-JO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1. التنظيم العام للدولة وقوانين الأمن العام:</a:t>
            </a:r>
          </a:p>
          <a:p>
            <a:pPr marL="109537" indent="0" algn="justLow" rtl="1">
              <a:buNone/>
            </a:pPr>
            <a:endParaRPr lang="ar-JO" sz="36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marL="109537" indent="0" algn="justLow" rtl="1">
              <a:buNone/>
            </a:pPr>
            <a:r>
              <a:rPr 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ان مسألة تنظيم الامور المتعلقة بالدولة والوارد النص عليه في القانون الدستور</a:t>
            </a:r>
            <a:r>
              <a:rPr lang="ar-JO" sz="3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ي</a:t>
            </a:r>
            <a:r>
              <a:rPr 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 </a:t>
            </a:r>
            <a:r>
              <a:rPr 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والقوانين </a:t>
            </a:r>
            <a:r>
              <a:rPr 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الادارية مثلاً تدخل في نطاق النظام العام، بحيث يقع </a:t>
            </a:r>
            <a:r>
              <a:rPr lang="ar-JO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باطلاً</a:t>
            </a:r>
            <a:r>
              <a:rPr 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 كل اتفاق على مخالفتها.</a:t>
            </a:r>
          </a:p>
          <a:p>
            <a:pPr marL="109537" indent="0" algn="justLow" rtl="1">
              <a:buNone/>
            </a:pPr>
            <a:endParaRPr lang="ar-JO" sz="3600" b="1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marL="109537" indent="0" algn="justLow" rtl="1">
              <a:buNone/>
            </a:pPr>
            <a:r>
              <a:rPr 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مثال ذلك الاتفاق على الاتجار بأصوات الناخبين وتعديل النظام الدستوري في الدولة أو التدخل في السلطة القضائية.</a:t>
            </a:r>
            <a:endParaRPr lang="en-US" sz="36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83476" y="0"/>
            <a:ext cx="7620000" cy="920863"/>
          </a:xfrm>
        </p:spPr>
        <p:txBody>
          <a:bodyPr>
            <a:normAutofit/>
          </a:bodyPr>
          <a:lstStyle/>
          <a:p>
            <a:pPr marL="0" indent="0" algn="ctr" rtl="1">
              <a:buFont typeface="Arial" panose="020B0604020202020204" pitchFamily="34" charset="0"/>
              <a:buNone/>
            </a:pPr>
            <a:r>
              <a:rPr lang="ar-JO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التطبيقات في نظام القانون العام</a:t>
            </a:r>
            <a:endParaRPr lang="en-US" sz="3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3C629F20-261C-40C8-B823-D1796472EE9E}"/>
              </a:ext>
            </a:extLst>
          </p:cNvPr>
          <p:cNvPicPr preferRelativeResize="0">
            <a:picLocks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073" y="5404154"/>
            <a:ext cx="1371600" cy="1371600"/>
          </a:xfrm>
          <a:prstGeom prst="ellipse">
            <a:avLst/>
          </a:prstGeom>
          <a:ln w="9525">
            <a:solidFill>
              <a:srgbClr val="000000"/>
            </a:solidFill>
            <a:miter lim="800000"/>
            <a:headEnd/>
            <a:tailEnd/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305800" y="6408738"/>
            <a:ext cx="708025" cy="365125"/>
          </a:xfrm>
        </p:spPr>
        <p:txBody>
          <a:bodyPr/>
          <a:lstStyle/>
          <a:p>
            <a:pPr algn="l" rtl="1"/>
            <a:fld id="{5CC9CE27-4982-444C-9312-3DD47D12EDF3}" type="slidenum">
              <a:rPr lang="en-US" altLang="en-US" smtClean="0"/>
              <a:pPr algn="l" rtl="1"/>
              <a:t>6</a:t>
            </a:fld>
            <a:r>
              <a:rPr lang="ar-JO" altLang="en-US" dirty="0" smtClean="0"/>
              <a:t>/18</a:t>
            </a:r>
            <a:endParaRPr lang="en-US" alt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" y="2895600"/>
            <a:ext cx="2912747" cy="16952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119038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35204" y="1540343"/>
            <a:ext cx="5410200" cy="4525963"/>
          </a:xfrm>
        </p:spPr>
        <p:txBody>
          <a:bodyPr>
            <a:normAutofit/>
          </a:bodyPr>
          <a:lstStyle/>
          <a:p>
            <a:pPr marL="109537" indent="0" algn="justLow" rtl="1">
              <a:lnSpc>
                <a:spcPct val="150000"/>
              </a:lnSpc>
              <a:buNone/>
            </a:pPr>
            <a:r>
              <a:rPr 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اضافة الى ما سبق يقع باطلاً اي اتفاق من شأنه الاخلال بالامن العام للدولة والمجتمع، مثل الاتفاق على مخالفة او تعديل الاحكام الواردة في قانون العقوبات.</a:t>
            </a:r>
            <a:endParaRPr lang="en-US" sz="36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indent="0" algn="justLow" rtl="1">
              <a:buFont typeface="Arial" panose="020B0604020202020204" pitchFamily="34" charset="0"/>
              <a:buNone/>
            </a:pPr>
            <a:endParaRPr lang="en-US" sz="36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3C629F20-261C-40C8-B823-D1796472EE9E}"/>
              </a:ext>
            </a:extLst>
          </p:cNvPr>
          <p:cNvPicPr preferRelativeResize="0">
            <a:picLocks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073" y="5404154"/>
            <a:ext cx="1371600" cy="1371600"/>
          </a:xfrm>
          <a:prstGeom prst="ellipse">
            <a:avLst/>
          </a:prstGeom>
          <a:ln w="9525">
            <a:solidFill>
              <a:srgbClr val="000000"/>
            </a:solidFill>
            <a:miter lim="800000"/>
            <a:headEnd/>
            <a:tailEnd/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382000" y="6408738"/>
            <a:ext cx="631825" cy="365125"/>
          </a:xfrm>
        </p:spPr>
        <p:txBody>
          <a:bodyPr/>
          <a:lstStyle/>
          <a:p>
            <a:pPr algn="l" rtl="1"/>
            <a:fld id="{5CC9CE27-4982-444C-9312-3DD47D12EDF3}" type="slidenum">
              <a:rPr lang="en-US" altLang="en-US" smtClean="0"/>
              <a:pPr algn="l" rtl="1"/>
              <a:t>7</a:t>
            </a:fld>
            <a:r>
              <a:rPr lang="ar-JO" altLang="en-US" dirty="0" smtClean="0"/>
              <a:t>/18</a:t>
            </a:r>
            <a:endParaRPr lang="en-US" altLang="en-US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38800" y="1808163"/>
            <a:ext cx="3898900" cy="4965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971772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52400"/>
            <a:ext cx="8229600" cy="4525963"/>
          </a:xfrm>
        </p:spPr>
        <p:txBody>
          <a:bodyPr/>
          <a:lstStyle/>
          <a:p>
            <a:pPr marL="109537" indent="0" algn="justLow" rtl="1">
              <a:buNone/>
            </a:pPr>
            <a:r>
              <a:rPr lang="ar-JO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2. الأنظمة المالية:</a:t>
            </a:r>
          </a:p>
          <a:p>
            <a:pPr marL="109537" indent="0" algn="justLow" rtl="1">
              <a:buNone/>
            </a:pPr>
            <a:r>
              <a:rPr 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تعتبر الامور المالية الركيزة الاساسية للامن الاقتصادي لاي دولة .</a:t>
            </a:r>
          </a:p>
          <a:p>
            <a:pPr marL="109537" indent="0" algn="justLow" rtl="1">
              <a:buNone/>
            </a:pPr>
            <a:r>
              <a:rPr 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و عليه فان القوانين والأنظمة المالية المعمول بها داخل الدولة ملزمة للجميع ولا يجوز الاتفاق على مخالفتها او مخالفة النظم المالية للدولة او القوانين المنظمة للنقد </a:t>
            </a:r>
            <a:r>
              <a:rPr 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فيها فيقع </a:t>
            </a:r>
            <a:r>
              <a:rPr lang="ar-JO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باطلاً</a:t>
            </a:r>
            <a:r>
              <a:rPr 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  مثلاً كل </a:t>
            </a:r>
            <a:r>
              <a:rPr 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اتفاق على احالة الالتزام الضريبي الى شخص اخر غير مكلف بها.</a:t>
            </a:r>
            <a:endParaRPr lang="en-US" sz="36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3C629F20-261C-40C8-B823-D1796472EE9E}"/>
              </a:ext>
            </a:extLst>
          </p:cNvPr>
          <p:cNvPicPr preferRelativeResize="0">
            <a:picLocks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073" y="5404154"/>
            <a:ext cx="1371600" cy="1371600"/>
          </a:xfrm>
          <a:prstGeom prst="ellipse">
            <a:avLst/>
          </a:prstGeom>
          <a:ln w="9525">
            <a:solidFill>
              <a:srgbClr val="000000"/>
            </a:solidFill>
            <a:miter lim="800000"/>
            <a:headEnd/>
            <a:tailEnd/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8305800" y="6408738"/>
            <a:ext cx="708025" cy="365125"/>
          </a:xfrm>
        </p:spPr>
        <p:txBody>
          <a:bodyPr/>
          <a:lstStyle/>
          <a:p>
            <a:pPr algn="l" rtl="1"/>
            <a:fld id="{5CC9CE27-4982-444C-9312-3DD47D12EDF3}" type="slidenum">
              <a:rPr lang="en-US" altLang="en-US" smtClean="0"/>
              <a:pPr algn="l" rtl="1"/>
              <a:t>8</a:t>
            </a:fld>
            <a:r>
              <a:rPr lang="ar-JO" altLang="en-US" dirty="0" smtClean="0"/>
              <a:t>/18</a:t>
            </a:r>
            <a:endParaRPr lang="en-US" alt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10200" y="4872679"/>
            <a:ext cx="1655236" cy="15360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170325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286000" y="381000"/>
            <a:ext cx="6248400" cy="3797491"/>
          </a:xfrm>
        </p:spPr>
        <p:txBody>
          <a:bodyPr/>
          <a:lstStyle/>
          <a:p>
            <a:pPr marL="109537" indent="0" algn="justLow" rtl="1">
              <a:buNone/>
            </a:pPr>
            <a:r>
              <a:rPr 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3. النظم الادارية:</a:t>
            </a:r>
          </a:p>
          <a:p>
            <a:pPr marL="109537" indent="0" algn="justLow" rtl="1">
              <a:buNone/>
            </a:pPr>
            <a:r>
              <a:rPr 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ان القوانين والنظم الادارية تقررت لضمان سير عمل الاجهزة الادارية وضمان نزاهة الموظف وحسين سير عمله لتحقيق المصالح الحكومية، وعليه يعتبر </a:t>
            </a:r>
            <a:r>
              <a:rPr lang="ar-JO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باطلاً</a:t>
            </a:r>
            <a:r>
              <a:rPr 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 كل اتفاق يتعارض مع المصلحة العامة.</a:t>
            </a:r>
          </a:p>
          <a:p>
            <a:pPr marL="109537" indent="0" algn="justLow" rtl="1">
              <a:buNone/>
            </a:pPr>
            <a:endParaRPr lang="ar-JO" sz="3600" b="1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marL="109537" indent="0" algn="justLow" rtl="1">
              <a:buNone/>
            </a:pPr>
            <a:r>
              <a:rPr 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مثال : دفع الرشاوي، الحصول على منفعة غير مشروعة من موظف عام.</a:t>
            </a:r>
            <a:endParaRPr lang="en-US" sz="36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3C629F20-261C-40C8-B823-D1796472EE9E}"/>
              </a:ext>
            </a:extLst>
          </p:cNvPr>
          <p:cNvPicPr preferRelativeResize="0">
            <a:picLocks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073" y="5404154"/>
            <a:ext cx="1371600" cy="1371600"/>
          </a:xfrm>
          <a:prstGeom prst="ellipse">
            <a:avLst/>
          </a:prstGeom>
          <a:ln w="9525">
            <a:solidFill>
              <a:srgbClr val="000000"/>
            </a:solidFill>
            <a:miter lim="800000"/>
            <a:headEnd/>
            <a:tailEnd/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8305800" y="6408738"/>
            <a:ext cx="708025" cy="365125"/>
          </a:xfrm>
        </p:spPr>
        <p:txBody>
          <a:bodyPr/>
          <a:lstStyle/>
          <a:p>
            <a:pPr algn="l" rtl="1"/>
            <a:fld id="{5CC9CE27-4982-444C-9312-3DD47D12EDF3}" type="slidenum">
              <a:rPr lang="en-US" altLang="en-US" smtClean="0"/>
              <a:pPr algn="l" rtl="1"/>
              <a:t>9</a:t>
            </a:fld>
            <a:r>
              <a:rPr lang="ar-JO" altLang="en-US" dirty="0" smtClean="0"/>
              <a:t>/18</a:t>
            </a:r>
            <a:endParaRPr lang="en-US" alt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526" y="1219200"/>
            <a:ext cx="2190357" cy="33491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194529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2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3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4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17994</TotalTime>
  <Words>798</Words>
  <Application>Microsoft Office PowerPoint</Application>
  <PresentationFormat>On-screen Show (4:3)</PresentationFormat>
  <Paragraphs>82</Paragraphs>
  <Slides>18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6" baseType="lpstr">
      <vt:lpstr>Arial</vt:lpstr>
      <vt:lpstr>Calibri</vt:lpstr>
      <vt:lpstr>Lucida Sans Unicode</vt:lpstr>
      <vt:lpstr>Simplified Arabic</vt:lpstr>
      <vt:lpstr>Verdana</vt:lpstr>
      <vt:lpstr>Wingdings 2</vt:lpstr>
      <vt:lpstr>Wingdings 3</vt:lpstr>
      <vt:lpstr>Concourse</vt:lpstr>
      <vt:lpstr>المدخل الى علم القانون القاعدة القانونية والنظام العام </vt:lpstr>
      <vt:lpstr>PowerPoint Presentation</vt:lpstr>
      <vt:lpstr>أولاً: النظام العام</vt:lpstr>
      <vt:lpstr>PowerPoint Presentation</vt:lpstr>
      <vt:lpstr>PowerPoint Presentation</vt:lpstr>
      <vt:lpstr>التطبيقات في نظام القانون العام</vt:lpstr>
      <vt:lpstr>PowerPoint Presentation</vt:lpstr>
      <vt:lpstr>PowerPoint Presentation</vt:lpstr>
      <vt:lpstr>PowerPoint Presentation</vt:lpstr>
      <vt:lpstr>PowerPoint Presentation</vt:lpstr>
      <vt:lpstr>التطبيقات في نطاق القانون الخاص</vt:lpstr>
      <vt:lpstr>PowerPoint Presentation</vt:lpstr>
      <vt:lpstr>PowerPoint Presentation</vt:lpstr>
      <vt:lpstr>PowerPoint Presentation</vt:lpstr>
      <vt:lpstr>ثانياً: الآداب</vt:lpstr>
      <vt:lpstr>PowerPoint Presentation</vt:lpstr>
      <vt:lpstr>PowerPoint Presentation</vt:lpstr>
      <vt:lpstr>شكراً لحسن استماعكم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1</cp:lastModifiedBy>
  <cp:revision>343</cp:revision>
  <dcterms:created xsi:type="dcterms:W3CDTF">2016-01-06T11:52:01Z</dcterms:created>
  <dcterms:modified xsi:type="dcterms:W3CDTF">2019-01-30T17:09:11Z</dcterms:modified>
</cp:coreProperties>
</file>